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4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2A32-BC2F-7245-7DA9-6B9E39C0C658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65AA9953-A5CA-CE17-0694-3DF9A0F9AA95}"/>
              </a:ext>
            </a:extLst>
          </p:cNvPr>
          <p:cNvSpPr/>
          <p:nvPr/>
        </p:nvSpPr>
        <p:spPr>
          <a:xfrm>
            <a:off x="-3695" y="1615121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8804D861-9AE5-1074-996A-AE1486EBC4CA}"/>
              </a:ext>
            </a:extLst>
          </p:cNvPr>
          <p:cNvGrpSpPr/>
          <p:nvPr/>
        </p:nvGrpSpPr>
        <p:grpSpPr>
          <a:xfrm>
            <a:off x="2544801" y="2339436"/>
            <a:ext cx="2279060" cy="320213"/>
            <a:chOff x="-1060672" y="6646507"/>
            <a:chExt cx="2533064" cy="382675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B8F2BAB-69E0-B798-787B-7FF81889CAEF}"/>
                </a:ext>
              </a:extLst>
            </p:cNvPr>
            <p:cNvSpPr txBox="1"/>
            <p:nvPr/>
          </p:nvSpPr>
          <p:spPr>
            <a:xfrm>
              <a:off x="-1060672" y="6646507"/>
              <a:ext cx="2511186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Druck und Drohungen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55878F5E-C4A1-8B70-EB77-73F41B2050C8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A82C3EB0-A81F-75B6-F5DA-E03869D0C1F3}"/>
              </a:ext>
            </a:extLst>
          </p:cNvPr>
          <p:cNvCxnSpPr/>
          <p:nvPr/>
        </p:nvCxnSpPr>
        <p:spPr>
          <a:xfrm>
            <a:off x="4823863" y="2691436"/>
            <a:ext cx="0" cy="301238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930EDD69-5688-78DF-8DA8-50769DAC988E}"/>
              </a:ext>
            </a:extLst>
          </p:cNvPr>
          <p:cNvSpPr txBox="1">
            <a:spLocks/>
          </p:cNvSpPr>
          <p:nvPr/>
        </p:nvSpPr>
        <p:spPr>
          <a:xfrm>
            <a:off x="2558530" y="2724272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sofort handeln („heute“, „letzte Mahnung“, „Konto gesperrt“).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 werden Folgen angedroht (Gebühren, Polizei, Gericht, Sperrung).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es geheim halten oder mit niemandem reden.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A8592C2A-01F2-5FA4-DE9D-31F10ABF0B35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35F4B6C2-BBE0-11D0-2E7F-F87886E5CAB7}"/>
              </a:ext>
            </a:extLst>
          </p:cNvPr>
          <p:cNvSpPr/>
          <p:nvPr/>
        </p:nvSpPr>
        <p:spPr>
          <a:xfrm rot="4032905">
            <a:off x="1767882" y="2196869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9F4F4350-19DC-618B-E0BB-CC169E0F6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52514A16-9652-36DD-65D4-886870E7F78A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de-DE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Betrugs-Check: Kurz-Checkliste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449DD6C7-8790-AEED-07E0-7CF486730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-222801" y="2379697"/>
            <a:ext cx="2927425" cy="217003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DFF0B5F-F88D-1C2F-3033-EABB88387515}"/>
              </a:ext>
            </a:extLst>
          </p:cNvPr>
          <p:cNvSpPr txBox="1"/>
          <p:nvPr/>
        </p:nvSpPr>
        <p:spPr>
          <a:xfrm>
            <a:off x="2624120" y="1412987"/>
            <a:ext cx="4597414" cy="5008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73050" indent="-273050" defTabSz="755934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  <a:defRPr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1350" dirty="0">
                <a:solidFill>
                  <a:srgbClr val="F16024"/>
                </a:solidFill>
              </a:rPr>
              <a:t>Nutzen Sie diese Checkliste bei jeder Nachricht, jedem Anruf oder Brief, in dem Geld oder persönliche Daten verlangt werden. Trifft ein Punkt zu: Stopp – erst prüfen, dann handeln.</a:t>
            </a:r>
            <a:endParaRPr lang="de-DE" sz="1350" dirty="0">
              <a:solidFill>
                <a:srgbClr val="F16024"/>
              </a:solidFill>
            </a:endParaRPr>
          </a:p>
        </p:txBody>
      </p:sp>
      <p:grpSp>
        <p:nvGrpSpPr>
          <p:cNvPr id="4" name="Group 266">
            <a:extLst>
              <a:ext uri="{FF2B5EF4-FFF2-40B4-BE49-F238E27FC236}">
                <a16:creationId xmlns:a16="http://schemas.microsoft.com/office/drawing/2014/main" id="{2E21A914-28D9-7800-DF6D-B5808A325D4B}"/>
              </a:ext>
            </a:extLst>
          </p:cNvPr>
          <p:cNvGrpSpPr/>
          <p:nvPr/>
        </p:nvGrpSpPr>
        <p:grpSpPr>
          <a:xfrm>
            <a:off x="4643437" y="2335349"/>
            <a:ext cx="2669007" cy="502702"/>
            <a:chOff x="-1060672" y="6646502"/>
            <a:chExt cx="2533064" cy="600759"/>
          </a:xfrm>
        </p:grpSpPr>
        <p:sp>
          <p:nvSpPr>
            <p:cNvPr id="5" name="TextBox 268">
              <a:extLst>
                <a:ext uri="{FF2B5EF4-FFF2-40B4-BE49-F238E27FC236}">
                  <a16:creationId xmlns:a16="http://schemas.microsoft.com/office/drawing/2014/main" id="{38043504-49A4-C8C1-BA12-FB1739871775}"/>
                </a:ext>
              </a:extLst>
            </p:cNvPr>
            <p:cNvSpPr txBox="1"/>
            <p:nvPr/>
          </p:nvSpPr>
          <p:spPr>
            <a:xfrm>
              <a:off x="-1060672" y="6646502"/>
              <a:ext cx="2511186" cy="600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Daten und Kontozugang</a:t>
              </a:r>
            </a:p>
          </p:txBody>
        </p:sp>
        <p:cxnSp>
          <p:nvCxnSpPr>
            <p:cNvPr id="6" name="Straight Connector 270">
              <a:extLst>
                <a:ext uri="{FF2B5EF4-FFF2-40B4-BE49-F238E27FC236}">
                  <a16:creationId xmlns:a16="http://schemas.microsoft.com/office/drawing/2014/main" id="{CF99DC54-D014-4010-343F-E00E9CFDE988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B629C1-6A32-42AC-BB81-D4F454D9AA2D}"/>
              </a:ext>
            </a:extLst>
          </p:cNvPr>
          <p:cNvSpPr txBox="1">
            <a:spLocks/>
          </p:cNvSpPr>
          <p:nvPr/>
        </p:nvSpPr>
        <p:spPr>
          <a:xfrm>
            <a:off x="4659631" y="2720170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Passwort, PIN, TAN, Code oder Kartendaten nennen.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Software installieren oder Fernzugriff erlauben.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Daten „bestätigen“, die ein echter Anbieter kennt.</a:t>
            </a:r>
          </a:p>
        </p:txBody>
      </p:sp>
      <p:grpSp>
        <p:nvGrpSpPr>
          <p:cNvPr id="10" name="Group 266">
            <a:extLst>
              <a:ext uri="{FF2B5EF4-FFF2-40B4-BE49-F238E27FC236}">
                <a16:creationId xmlns:a16="http://schemas.microsoft.com/office/drawing/2014/main" id="{EE39F7AE-87E5-AC0E-B0D6-4402D255932D}"/>
              </a:ext>
            </a:extLst>
          </p:cNvPr>
          <p:cNvGrpSpPr/>
          <p:nvPr/>
        </p:nvGrpSpPr>
        <p:grpSpPr>
          <a:xfrm>
            <a:off x="4659631" y="4780305"/>
            <a:ext cx="2669007" cy="320219"/>
            <a:chOff x="-1060672" y="6646501"/>
            <a:chExt cx="2533064" cy="382681"/>
          </a:xfrm>
        </p:grpSpPr>
        <p:sp>
          <p:nvSpPr>
            <p:cNvPr id="11" name="TextBox 268">
              <a:extLst>
                <a:ext uri="{FF2B5EF4-FFF2-40B4-BE49-F238E27FC236}">
                  <a16:creationId xmlns:a16="http://schemas.microsoft.com/office/drawing/2014/main" id="{02F0A940-625C-6943-16C4-528C4BFB9169}"/>
                </a:ext>
              </a:extLst>
            </p:cNvPr>
            <p:cNvSpPr txBox="1"/>
            <p:nvPr/>
          </p:nvSpPr>
          <p:spPr>
            <a:xfrm>
              <a:off x="-1060672" y="6646501"/>
              <a:ext cx="2511186" cy="35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Ungewöhnliche Zahlung</a:t>
              </a:r>
            </a:p>
          </p:txBody>
        </p:sp>
        <p:cxnSp>
          <p:nvCxnSpPr>
            <p:cNvPr id="12" name="Straight Connector 270">
              <a:extLst>
                <a:ext uri="{FF2B5EF4-FFF2-40B4-BE49-F238E27FC236}">
                  <a16:creationId xmlns:a16="http://schemas.microsoft.com/office/drawing/2014/main" id="{AA325E68-0AC7-1925-D8B9-55005C924DB4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F0A132A-002A-2F41-D698-F3DF451CB510}"/>
              </a:ext>
            </a:extLst>
          </p:cNvPr>
          <p:cNvSpPr txBox="1">
            <a:spLocks/>
          </p:cNvSpPr>
          <p:nvPr/>
        </p:nvSpPr>
        <p:spPr>
          <a:xfrm>
            <a:off x="4675825" y="5165129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ungewöhnlich zahlen (Gutscheinkarten, Krypto, Sofortüberweisung an Privatperson).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zahlen, um Erstattung, Paket, Gewinn o. Ä. „freizuschalten“.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Konto (IBAN) oder Empfängername passen nicht zur </a:t>
            </a:r>
            <a:r>
              <a:rPr lang="de-DE" sz="1150" dirty="0" err="1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Bargeld oder Wertsachen an Fremde übergeben (Kurier, „Freund“, „Polizei“).</a:t>
            </a:r>
          </a:p>
        </p:txBody>
      </p:sp>
      <p:grpSp>
        <p:nvGrpSpPr>
          <p:cNvPr id="14" name="Group 266">
            <a:extLst>
              <a:ext uri="{FF2B5EF4-FFF2-40B4-BE49-F238E27FC236}">
                <a16:creationId xmlns:a16="http://schemas.microsoft.com/office/drawing/2014/main" id="{48D5BE3F-7CC2-3186-2FCE-030870604580}"/>
              </a:ext>
            </a:extLst>
          </p:cNvPr>
          <p:cNvGrpSpPr/>
          <p:nvPr/>
        </p:nvGrpSpPr>
        <p:grpSpPr>
          <a:xfrm>
            <a:off x="1116628" y="4799292"/>
            <a:ext cx="2927423" cy="320223"/>
            <a:chOff x="-1060672" y="6646497"/>
            <a:chExt cx="2778318" cy="382685"/>
          </a:xfrm>
        </p:grpSpPr>
        <p:sp>
          <p:nvSpPr>
            <p:cNvPr id="15" name="TextBox 268">
              <a:extLst>
                <a:ext uri="{FF2B5EF4-FFF2-40B4-BE49-F238E27FC236}">
                  <a16:creationId xmlns:a16="http://schemas.microsoft.com/office/drawing/2014/main" id="{E761567B-7EEB-DA15-8AEE-DB346F8C72A7}"/>
                </a:ext>
              </a:extLst>
            </p:cNvPr>
            <p:cNvSpPr txBox="1"/>
            <p:nvPr/>
          </p:nvSpPr>
          <p:spPr>
            <a:xfrm>
              <a:off x="-1060672" y="6646497"/>
              <a:ext cx="2778318" cy="355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Nachricht und Absender</a:t>
              </a:r>
            </a:p>
          </p:txBody>
        </p:sp>
        <p:cxnSp>
          <p:nvCxnSpPr>
            <p:cNvPr id="16" name="Straight Connector 270">
              <a:extLst>
                <a:ext uri="{FF2B5EF4-FFF2-40B4-BE49-F238E27FC236}">
                  <a16:creationId xmlns:a16="http://schemas.microsoft.com/office/drawing/2014/main" id="{02033F88-BFD2-5179-2921-FD5370D6EB9F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1A97177-CD1C-0B94-3CE7-5D8F17B9471D}"/>
              </a:ext>
            </a:extLst>
          </p:cNvPr>
          <p:cNvSpPr txBox="1">
            <a:spLocks/>
          </p:cNvSpPr>
          <p:nvPr/>
        </p:nvSpPr>
        <p:spPr>
          <a:xfrm>
            <a:off x="1132822" y="5184108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E-Mail-Adresse, Website oder Telefonnummer wirken seltsam oder leicht falsch.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Nachricht enthält Fehler, seltsame Formulierungen oder ein schlechtes Logo/Layout.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habe die Nachricht nicht erwartet (Rechnung, Lieferung, Erstattung, Abo).</a:t>
            </a: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266">
            <a:extLst>
              <a:ext uri="{FF2B5EF4-FFF2-40B4-BE49-F238E27FC236}">
                <a16:creationId xmlns:a16="http://schemas.microsoft.com/office/drawing/2014/main" id="{B58EB843-93A8-D2AF-9E90-C04E99D7C040}"/>
              </a:ext>
            </a:extLst>
          </p:cNvPr>
          <p:cNvGrpSpPr/>
          <p:nvPr/>
        </p:nvGrpSpPr>
        <p:grpSpPr>
          <a:xfrm>
            <a:off x="1100434" y="7333133"/>
            <a:ext cx="2927423" cy="320226"/>
            <a:chOff x="-1060672" y="6646494"/>
            <a:chExt cx="2778318" cy="382688"/>
          </a:xfrm>
        </p:grpSpPr>
        <p:sp>
          <p:nvSpPr>
            <p:cNvPr id="19" name="TextBox 268">
              <a:extLst>
                <a:ext uri="{FF2B5EF4-FFF2-40B4-BE49-F238E27FC236}">
                  <a16:creationId xmlns:a16="http://schemas.microsoft.com/office/drawing/2014/main" id="{33D55D1B-7E5E-8CF2-190C-8681B63C2FE9}"/>
                </a:ext>
              </a:extLst>
            </p:cNvPr>
            <p:cNvSpPr txBox="1"/>
            <p:nvPr/>
          </p:nvSpPr>
          <p:spPr>
            <a:xfrm>
              <a:off x="-1060672" y="6646494"/>
              <a:ext cx="2778318" cy="355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35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Familien- und Beziehungsbetrug</a:t>
              </a:r>
            </a:p>
          </p:txBody>
        </p:sp>
        <p:cxnSp>
          <p:nvCxnSpPr>
            <p:cNvPr id="20" name="Straight Connector 270">
              <a:extLst>
                <a:ext uri="{FF2B5EF4-FFF2-40B4-BE49-F238E27FC236}">
                  <a16:creationId xmlns:a16="http://schemas.microsoft.com/office/drawing/2014/main" id="{F4AF1BBE-7BA3-DAEF-717C-5D9AA4B8417B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63EF9858-BD6D-EFBD-EE1B-8F8B9BE965C9}"/>
              </a:ext>
            </a:extLst>
          </p:cNvPr>
          <p:cNvSpPr txBox="1">
            <a:spLocks/>
          </p:cNvSpPr>
          <p:nvPr/>
        </p:nvSpPr>
        <p:spPr>
          <a:xfrm>
            <a:off x="1116628" y="7717943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Jemand gibt sich als Enkel/Angehörige in Not aus und bittet um Geld.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soll anderen in der Familie nichts sagen.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Person lehnt eine einfache Prüfung ab (z. B. Rückruf unter bekannter Nummer). 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geht um plötzliche Unfälle, Festnahmen, Klinikrechnungen oder „vertrauliche“ Notfälle.</a:t>
            </a:r>
          </a:p>
        </p:txBody>
      </p:sp>
      <p:grpSp>
        <p:nvGrpSpPr>
          <p:cNvPr id="22" name="Group 266">
            <a:extLst>
              <a:ext uri="{FF2B5EF4-FFF2-40B4-BE49-F238E27FC236}">
                <a16:creationId xmlns:a16="http://schemas.microsoft.com/office/drawing/2014/main" id="{34A066EA-E17A-D64E-9FC8-D36DDF3CE50F}"/>
              </a:ext>
            </a:extLst>
          </p:cNvPr>
          <p:cNvGrpSpPr/>
          <p:nvPr/>
        </p:nvGrpSpPr>
        <p:grpSpPr>
          <a:xfrm>
            <a:off x="4004663" y="7352122"/>
            <a:ext cx="3307781" cy="320228"/>
            <a:chOff x="-1060672" y="6646492"/>
            <a:chExt cx="3139303" cy="382690"/>
          </a:xfrm>
        </p:grpSpPr>
        <p:sp>
          <p:nvSpPr>
            <p:cNvPr id="23" name="TextBox 268">
              <a:extLst>
                <a:ext uri="{FF2B5EF4-FFF2-40B4-BE49-F238E27FC236}">
                  <a16:creationId xmlns:a16="http://schemas.microsoft.com/office/drawing/2014/main" id="{B7C5C58C-CAB8-F7B2-BE61-F2EFBE801C75}"/>
                </a:ext>
              </a:extLst>
            </p:cNvPr>
            <p:cNvSpPr txBox="1"/>
            <p:nvPr/>
          </p:nvSpPr>
          <p:spPr>
            <a:xfrm>
              <a:off x="-1060672" y="6646492"/>
              <a:ext cx="3139303" cy="35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highlight>
                    <a:srgbClr val="334A84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Meine Sicherheitsregeln (immer)</a:t>
              </a:r>
            </a:p>
          </p:txBody>
        </p:sp>
        <p:cxnSp>
          <p:nvCxnSpPr>
            <p:cNvPr id="24" name="Straight Connector 270">
              <a:extLst>
                <a:ext uri="{FF2B5EF4-FFF2-40B4-BE49-F238E27FC236}">
                  <a16:creationId xmlns:a16="http://schemas.microsoft.com/office/drawing/2014/main" id="{52EF9E93-CE83-7CEB-A45A-48C36DA996EC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6BC07C2-6D18-6F3E-627A-AB82B2FB786C}"/>
              </a:ext>
            </a:extLst>
          </p:cNvPr>
          <p:cNvSpPr txBox="1">
            <a:spLocks/>
          </p:cNvSpPr>
          <p:nvPr/>
        </p:nvSpPr>
        <p:spPr>
          <a:xfrm>
            <a:off x="4020857" y="7736928"/>
            <a:ext cx="3468513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klicke keine Links und öffne keine Anhänge.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überweise nichts, solange ich unter Druck stehe.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prüfe über offizielle Kontaktdaten, die ich selbst suche (Bank-Website, bekannte Nummer).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 Familie: Ich rufe unter einer mir bekannten Nummer zurück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vereinbare mit der Familie ein „Codewort“ für Notfälle.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Bei Verdacht: Ich informiere sofort meine Bank und erstatte Anzeige.</a:t>
            </a:r>
          </a:p>
        </p:txBody>
      </p:sp>
    </p:spTree>
    <p:extLst>
      <p:ext uri="{BB962C8B-B14F-4D97-AF65-F5344CB8AC3E}">
        <p14:creationId xmlns:p14="http://schemas.microsoft.com/office/powerpoint/2010/main" val="411279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