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handoutMasterIdLst>
    <p:handoutMasterId r:id="rId3"/>
  </p:handoutMasterIdLst>
  <p:sldIdLst>
    <p:sldId id="269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6024"/>
    <a:srgbClr val="D38CBC"/>
    <a:srgbClr val="6480E2"/>
    <a:srgbClr val="334A84"/>
    <a:srgbClr val="5A89F8"/>
    <a:srgbClr val="557EE0"/>
    <a:srgbClr val="4763AE"/>
    <a:srgbClr val="DC5924"/>
    <a:srgbClr val="B0769E"/>
    <a:srgbClr val="4463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683"/>
    <p:restoredTop sz="96301"/>
  </p:normalViewPr>
  <p:slideViewPr>
    <p:cSldViewPr snapToGrid="0">
      <p:cViewPr varScale="1">
        <p:scale>
          <a:sx n="46" d="100"/>
          <a:sy n="46" d="100"/>
        </p:scale>
        <p:origin x="1908" y="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3120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9DF409E-2017-1ED1-B2DB-00D077A3B1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55547D-6CBF-028D-8630-8DE1115E5A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B8E4CD-94C7-4B4B-83C5-93840727A84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CD07D4-456F-9E15-154F-7163E4F91C7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CF31F3-4E3C-8237-8292-EC37EBD21D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F7564-F1E1-5C44-A7E2-029DECB91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9509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de-DE"/>
              <a:t>Click to edit Master subtitle style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9/30/2026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1521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9/30/2026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4811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9/30/2026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4134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de-DE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9/30/2026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92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de-D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de-D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de-D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de-DE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9/30/2026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0178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9/30/2026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3704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9/30/2026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3015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de-D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de-D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9/30/2026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2280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de-DE"/>
              <a:t>Click icon to add picture</a:t>
            </a:r>
            <a:endParaRPr lang="de-D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de-D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9/30/2026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2307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9/30/2026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5505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9/30/2026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7407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57C9FF-D5D3-A04E-8A9F-F7503ED59813}" type="datetimeFigureOut">
              <a:rPr lang="de-DE" smtClean="0"/>
              <a:t>9/30/2026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9619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EA01E-C1C4-B126-22D2-510F76109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raphic 7">
            <a:extLst>
              <a:ext uri="{FF2B5EF4-FFF2-40B4-BE49-F238E27FC236}">
                <a16:creationId xmlns:a16="http://schemas.microsoft.com/office/drawing/2014/main" id="{3A5583C8-E4BC-1211-2670-31183C6BCA5B}"/>
              </a:ext>
            </a:extLst>
          </p:cNvPr>
          <p:cNvSpPr/>
          <p:nvPr/>
        </p:nvSpPr>
        <p:spPr>
          <a:xfrm>
            <a:off x="247298" y="2905576"/>
            <a:ext cx="7089273" cy="7786237"/>
          </a:xfrm>
          <a:custGeom>
            <a:avLst/>
            <a:gdLst>
              <a:gd name="connsiteX0" fmla="*/ 395906 w 7089273"/>
              <a:gd name="connsiteY0" fmla="*/ 0 h 8005665"/>
              <a:gd name="connsiteX1" fmla="*/ 127712 w 7089273"/>
              <a:gd name="connsiteY1" fmla="*/ 0 h 8005665"/>
              <a:gd name="connsiteX2" fmla="*/ 0 w 7089273"/>
              <a:gd name="connsiteY2" fmla="*/ 127682 h 8005665"/>
              <a:gd name="connsiteX3" fmla="*/ 0 w 7089273"/>
              <a:gd name="connsiteY3" fmla="*/ 833764 h 8005665"/>
              <a:gd name="connsiteX4" fmla="*/ 127712 w 7089273"/>
              <a:gd name="connsiteY4" fmla="*/ 961446 h 8005665"/>
              <a:gd name="connsiteX5" fmla="*/ 6961562 w 7089273"/>
              <a:gd name="connsiteY5" fmla="*/ 961446 h 8005665"/>
              <a:gd name="connsiteX6" fmla="*/ 7089274 w 7089273"/>
              <a:gd name="connsiteY6" fmla="*/ 1089128 h 8005665"/>
              <a:gd name="connsiteX7" fmla="*/ 7089274 w 7089273"/>
              <a:gd name="connsiteY7" fmla="*/ 2491077 h 8005665"/>
              <a:gd name="connsiteX8" fmla="*/ 6961562 w 7089273"/>
              <a:gd name="connsiteY8" fmla="*/ 2618759 h 8005665"/>
              <a:gd name="connsiteX9" fmla="*/ 163471 w 7089273"/>
              <a:gd name="connsiteY9" fmla="*/ 2618759 h 8005665"/>
              <a:gd name="connsiteX10" fmla="*/ 35759 w 7089273"/>
              <a:gd name="connsiteY10" fmla="*/ 2746441 h 8005665"/>
              <a:gd name="connsiteX11" fmla="*/ 35759 w 7089273"/>
              <a:gd name="connsiteY11" fmla="*/ 4084549 h 8005665"/>
              <a:gd name="connsiteX12" fmla="*/ 163471 w 7089273"/>
              <a:gd name="connsiteY12" fmla="*/ 4212231 h 8005665"/>
              <a:gd name="connsiteX13" fmla="*/ 6961562 w 7089273"/>
              <a:gd name="connsiteY13" fmla="*/ 4212231 h 8005665"/>
              <a:gd name="connsiteX14" fmla="*/ 7089274 w 7089273"/>
              <a:gd name="connsiteY14" fmla="*/ 4339913 h 8005665"/>
              <a:gd name="connsiteX15" fmla="*/ 7089274 w 7089273"/>
              <a:gd name="connsiteY15" fmla="*/ 5865714 h 8005665"/>
              <a:gd name="connsiteX16" fmla="*/ 6961562 w 7089273"/>
              <a:gd name="connsiteY16" fmla="*/ 5993396 h 8005665"/>
              <a:gd name="connsiteX17" fmla="*/ 163471 w 7089273"/>
              <a:gd name="connsiteY17" fmla="*/ 5993396 h 8005665"/>
              <a:gd name="connsiteX18" fmla="*/ 35759 w 7089273"/>
              <a:gd name="connsiteY18" fmla="*/ 6121078 h 8005665"/>
              <a:gd name="connsiteX19" fmla="*/ 35759 w 7089273"/>
              <a:gd name="connsiteY19" fmla="*/ 8005666 h 800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089273" h="8005665">
                <a:moveTo>
                  <a:pt x="395906" y="0"/>
                </a:moveTo>
                <a:lnTo>
                  <a:pt x="127712" y="0"/>
                </a:lnTo>
                <a:cubicBezTo>
                  <a:pt x="57470" y="0"/>
                  <a:pt x="0" y="57457"/>
                  <a:pt x="0" y="127682"/>
                </a:cubicBezTo>
                <a:lnTo>
                  <a:pt x="0" y="833764"/>
                </a:lnTo>
                <a:cubicBezTo>
                  <a:pt x="0" y="903989"/>
                  <a:pt x="57470" y="961446"/>
                  <a:pt x="127712" y="961446"/>
                </a:cubicBezTo>
                <a:lnTo>
                  <a:pt x="6961562" y="961446"/>
                </a:lnTo>
                <a:cubicBezTo>
                  <a:pt x="7031803" y="961446"/>
                  <a:pt x="7089274" y="1018903"/>
                  <a:pt x="7089274" y="1089128"/>
                </a:cubicBezTo>
                <a:lnTo>
                  <a:pt x="7089274" y="2491077"/>
                </a:lnTo>
                <a:cubicBezTo>
                  <a:pt x="7089274" y="2561302"/>
                  <a:pt x="7031803" y="2618759"/>
                  <a:pt x="6961562" y="2618759"/>
                </a:cubicBezTo>
                <a:lnTo>
                  <a:pt x="163471" y="2618759"/>
                </a:lnTo>
                <a:cubicBezTo>
                  <a:pt x="93229" y="2618759"/>
                  <a:pt x="35759" y="2676216"/>
                  <a:pt x="35759" y="2746441"/>
                </a:cubicBezTo>
                <a:lnTo>
                  <a:pt x="35759" y="4084549"/>
                </a:lnTo>
                <a:cubicBezTo>
                  <a:pt x="35759" y="4154774"/>
                  <a:pt x="93229" y="4212231"/>
                  <a:pt x="163471" y="4212231"/>
                </a:cubicBezTo>
                <a:lnTo>
                  <a:pt x="6961562" y="4212231"/>
                </a:lnTo>
                <a:cubicBezTo>
                  <a:pt x="7031803" y="4212231"/>
                  <a:pt x="7089274" y="4269688"/>
                  <a:pt x="7089274" y="4339913"/>
                </a:cubicBezTo>
                <a:lnTo>
                  <a:pt x="7089274" y="5865714"/>
                </a:lnTo>
                <a:cubicBezTo>
                  <a:pt x="7089274" y="5935939"/>
                  <a:pt x="7031803" y="5993396"/>
                  <a:pt x="6961562" y="5993396"/>
                </a:cubicBezTo>
                <a:lnTo>
                  <a:pt x="163471" y="5993396"/>
                </a:lnTo>
                <a:cubicBezTo>
                  <a:pt x="93229" y="5993396"/>
                  <a:pt x="35759" y="6050853"/>
                  <a:pt x="35759" y="6121078"/>
                </a:cubicBezTo>
                <a:lnTo>
                  <a:pt x="35759" y="8005666"/>
                </a:lnTo>
              </a:path>
            </a:pathLst>
          </a:custGeom>
          <a:noFill/>
          <a:ln w="19050" cap="flat">
            <a:solidFill>
              <a:srgbClr val="6480E2"/>
            </a:solidFill>
            <a:prstDash val="dash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71C7FF5-A29A-4E5C-2DD2-8A77253A0733}"/>
              </a:ext>
            </a:extLst>
          </p:cNvPr>
          <p:cNvSpPr txBox="1">
            <a:spLocks/>
          </p:cNvSpPr>
          <p:nvPr/>
        </p:nvSpPr>
        <p:spPr>
          <a:xfrm>
            <a:off x="4320695" y="4059205"/>
            <a:ext cx="2910339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indent="-357188">
              <a:lnSpc>
                <a:spcPts val="1074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07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Verlassen Sie sich auf das öffentliche Gesundheitssystem oder brauchen Sie schnelleren Zugang zu Privatleistungen?</a:t>
            </a:r>
          </a:p>
          <a:p>
            <a:pPr marL="357188" indent="-357188">
              <a:lnSpc>
                <a:spcPts val="1074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07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Haben Sie chronische Erkrankungen oder Angehörige, die regelmäßig Versorgung brauchen?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4833A551-6AC1-6199-FA81-616E141248F2}"/>
              </a:ext>
            </a:extLst>
          </p:cNvPr>
          <p:cNvSpPr txBox="1">
            <a:spLocks/>
          </p:cNvSpPr>
          <p:nvPr/>
        </p:nvSpPr>
        <p:spPr>
          <a:xfrm>
            <a:off x="615275" y="4040917"/>
            <a:ext cx="3051750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indent="-357188">
              <a:lnSpc>
                <a:spcPts val="1124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12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Wohnen Sie im Eigentum oder zur Miete?</a:t>
            </a:r>
          </a:p>
          <a:p>
            <a:pPr marL="357188" indent="-357188">
              <a:lnSpc>
                <a:spcPts val="1124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12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Würden Diebstahl, Brand oder Wasserschäden Sie finanziell treffen?</a:t>
            </a:r>
          </a:p>
          <a:p>
            <a:pPr marL="357188" indent="-357188">
              <a:lnSpc>
                <a:spcPts val="1124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de-DE" sz="1125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98B0C1EB-FA82-3B4F-70E3-D227DF3FCE0C}"/>
              </a:ext>
            </a:extLst>
          </p:cNvPr>
          <p:cNvSpPr txBox="1">
            <a:spLocks/>
          </p:cNvSpPr>
          <p:nvPr/>
        </p:nvSpPr>
        <p:spPr>
          <a:xfrm>
            <a:off x="687650" y="5611502"/>
            <a:ext cx="2425730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indent="-357188">
              <a:lnSpc>
                <a:spcPts val="104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0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Fahren Sie regelmäßig Auto – beruflich oder privat?</a:t>
            </a:r>
          </a:p>
          <a:p>
            <a:pPr marL="357188" indent="-357188">
              <a:lnSpc>
                <a:spcPts val="104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0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Ist Ihr Fahrzeug für Ihr Einkommen oder Ihre Mobilität unverzichtbar?</a:t>
            </a:r>
          </a:p>
          <a:p>
            <a:pPr marL="357188" indent="-357188">
              <a:lnSpc>
                <a:spcPts val="10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de-DE" sz="11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7188" indent="-357188">
              <a:lnSpc>
                <a:spcPts val="10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de-DE" sz="11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8239101A-6A9B-5386-0E6E-D53E739812C2}"/>
              </a:ext>
            </a:extLst>
          </p:cNvPr>
          <p:cNvSpPr txBox="1">
            <a:spLocks/>
          </p:cNvSpPr>
          <p:nvPr/>
        </p:nvSpPr>
        <p:spPr>
          <a:xfrm>
            <a:off x="3858072" y="5601382"/>
            <a:ext cx="2910337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indent="-357188">
              <a:lnSpc>
                <a:spcPts val="104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0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Sind Kinder, Ihr Partner bzw. Ihre Partnerin oder andere auf Ihr Einkommen angewiesen?</a:t>
            </a:r>
          </a:p>
          <a:p>
            <a:pPr marL="357188" indent="-357188">
              <a:lnSpc>
                <a:spcPts val="104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0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Haben Sie Schulden, die jemand anderes erben könnte?</a:t>
            </a:r>
          </a:p>
          <a:p>
            <a:pPr marL="357188" indent="-357188">
              <a:lnSpc>
                <a:spcPts val="10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de-DE" sz="11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7188" indent="-357188">
              <a:lnSpc>
                <a:spcPts val="10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de-DE" sz="11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DE05AE4C-C2B2-DB75-F568-D74B05C1FBB5}"/>
              </a:ext>
            </a:extLst>
          </p:cNvPr>
          <p:cNvSpPr txBox="1">
            <a:spLocks/>
          </p:cNvSpPr>
          <p:nvPr/>
        </p:nvSpPr>
        <p:spPr>
          <a:xfrm>
            <a:off x="687649" y="7221154"/>
            <a:ext cx="3170423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3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Reisen Sie innerhalb der EU oder international?</a:t>
            </a: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3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Bräuchten Sie Schutz für medizinische Notfälle oder Reiserücktritt?</a:t>
            </a: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de-DE" sz="13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de-DE" sz="13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" name="Text Placeholder 2">
            <a:extLst>
              <a:ext uri="{FF2B5EF4-FFF2-40B4-BE49-F238E27FC236}">
                <a16:creationId xmlns:a16="http://schemas.microsoft.com/office/drawing/2014/main" id="{017D48D4-4EF7-DBA7-2D8B-8A7DCE8511DF}"/>
              </a:ext>
            </a:extLst>
          </p:cNvPr>
          <p:cNvSpPr txBox="1">
            <a:spLocks/>
          </p:cNvSpPr>
          <p:nvPr/>
        </p:nvSpPr>
        <p:spPr>
          <a:xfrm>
            <a:off x="4204529" y="7221154"/>
            <a:ext cx="2998456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3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Würde ein Einkommensausfall durch Krankheit oder Verletzung Ihre finanzielle Stabilität gefährden?</a:t>
            </a: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3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Sind Sie selbstständig oder ohne Absicherung über den Arbeitgeber?</a:t>
            </a: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de-DE" sz="13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de-DE" sz="13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de-DE" sz="13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Text Placeholder 2">
            <a:extLst>
              <a:ext uri="{FF2B5EF4-FFF2-40B4-BE49-F238E27FC236}">
                <a16:creationId xmlns:a16="http://schemas.microsoft.com/office/drawing/2014/main" id="{0CB3F898-0B55-251A-B259-389FB3675C44}"/>
              </a:ext>
            </a:extLst>
          </p:cNvPr>
          <p:cNvSpPr txBox="1">
            <a:spLocks/>
          </p:cNvSpPr>
          <p:nvPr/>
        </p:nvSpPr>
        <p:spPr>
          <a:xfrm>
            <a:off x="687650" y="9029141"/>
            <a:ext cx="2903962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3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Planen Sie für Pflegebedarf im Alter?</a:t>
            </a: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3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Möchten Sie Ihre Familie nicht mit künftigen Pflegekosten belasten?</a:t>
            </a: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de-DE" sz="13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de-DE" sz="13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BBFBAF95-BC6A-1716-FF8A-0E636E3BE3B5}"/>
              </a:ext>
            </a:extLst>
          </p:cNvPr>
          <p:cNvSpPr txBox="1">
            <a:spLocks/>
          </p:cNvSpPr>
          <p:nvPr/>
        </p:nvSpPr>
        <p:spPr>
          <a:xfrm>
            <a:off x="4393069" y="9029141"/>
            <a:ext cx="2650013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indent="-357188">
              <a:lnSpc>
                <a:spcPts val="1074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07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Haben Sie Haustiere, für die Tierarztkosten anfallen können?</a:t>
            </a:r>
          </a:p>
          <a:p>
            <a:pPr marL="357188" indent="-357188">
              <a:lnSpc>
                <a:spcPts val="1074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07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Würde eine unerwartete Tierarztrechnung Ihr Budget belasten?</a:t>
            </a:r>
          </a:p>
          <a:p>
            <a:pPr marL="0" indent="0">
              <a:lnSpc>
                <a:spcPts val="1074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None/>
            </a:pPr>
            <a:endParaRPr lang="de-DE" sz="1075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C9A83941-7BB3-7BC7-8A06-B2343790CCC6}"/>
              </a:ext>
            </a:extLst>
          </p:cNvPr>
          <p:cNvSpPr txBox="1"/>
          <p:nvPr/>
        </p:nvSpPr>
        <p:spPr>
          <a:xfrm>
            <a:off x="4181401" y="2544836"/>
            <a:ext cx="2935240" cy="861774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lnSpc>
                <a:spcPts val="1254"/>
              </a:lnSpc>
            </a:pPr>
            <a:r>
              <a:rPr lang="de-DE" sz="1200" b="1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Anleitung</a:t>
            </a:r>
            <a:r>
              <a:rPr lang="de-DE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Gehen Sie jede Kategorie durch und denken Sie über Ihre aktuelle Situation nach. Kreuzen Sie an, was auf Sie zutrifft.</a:t>
            </a:r>
          </a:p>
          <a:p>
            <a:pPr>
              <a:lnSpc>
                <a:spcPts val="1254"/>
              </a:lnSpc>
            </a:pPr>
            <a:endParaRPr lang="de-DE" sz="12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F062E9C9-B144-8281-459C-BF96B37029D6}"/>
              </a:ext>
            </a:extLst>
          </p:cNvPr>
          <p:cNvGrpSpPr/>
          <p:nvPr/>
        </p:nvGrpSpPr>
        <p:grpSpPr>
          <a:xfrm>
            <a:off x="615275" y="10121780"/>
            <a:ext cx="1452763" cy="369332"/>
            <a:chOff x="140530" y="4489621"/>
            <a:chExt cx="1325805" cy="337056"/>
          </a:xfrm>
        </p:grpSpPr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C0BF0255-B794-78B6-F5B4-A01A48E4FC6D}"/>
                </a:ext>
              </a:extLst>
            </p:cNvPr>
            <p:cNvSpPr/>
            <p:nvPr/>
          </p:nvSpPr>
          <p:spPr>
            <a:xfrm>
              <a:off x="140530" y="4489621"/>
              <a:ext cx="1325805" cy="3370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3605" dirty="0"/>
            </a:p>
          </p:txBody>
        </p:sp>
        <p:pic>
          <p:nvPicPr>
            <p:cNvPr id="116" name="Picture 115">
              <a:extLst>
                <a:ext uri="{FF2B5EF4-FFF2-40B4-BE49-F238E27FC236}">
                  <a16:creationId xmlns:a16="http://schemas.microsoft.com/office/drawing/2014/main" id="{8821C098-DA1E-3263-31D8-1D4FEFA392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6043" y="4547848"/>
              <a:ext cx="1042068" cy="232039"/>
            </a:xfrm>
            <a:prstGeom prst="rect">
              <a:avLst/>
            </a:prstGeom>
          </p:spPr>
        </p:pic>
      </p:grpSp>
      <p:grpSp>
        <p:nvGrpSpPr>
          <p:cNvPr id="212" name="Graphic 2">
            <a:extLst>
              <a:ext uri="{FF2B5EF4-FFF2-40B4-BE49-F238E27FC236}">
                <a16:creationId xmlns:a16="http://schemas.microsoft.com/office/drawing/2014/main" id="{58E422CC-68BD-B6AB-6919-AD297062BEB6}"/>
              </a:ext>
            </a:extLst>
          </p:cNvPr>
          <p:cNvGrpSpPr/>
          <p:nvPr/>
        </p:nvGrpSpPr>
        <p:grpSpPr>
          <a:xfrm>
            <a:off x="-71816" y="7938664"/>
            <a:ext cx="481397" cy="481397"/>
            <a:chOff x="9582858" y="3724577"/>
            <a:chExt cx="188587" cy="188587"/>
          </a:xfrm>
          <a:solidFill>
            <a:srgbClr val="F16024"/>
          </a:solidFill>
        </p:grpSpPr>
        <p:grpSp>
          <p:nvGrpSpPr>
            <p:cNvPr id="213" name="Graphic 2">
              <a:extLst>
                <a:ext uri="{FF2B5EF4-FFF2-40B4-BE49-F238E27FC236}">
                  <a16:creationId xmlns:a16="http://schemas.microsoft.com/office/drawing/2014/main" id="{65CD8100-6D69-DBC6-99D9-41DE0F0351B7}"/>
                </a:ext>
              </a:extLst>
            </p:cNvPr>
            <p:cNvGrpSpPr/>
            <p:nvPr/>
          </p:nvGrpSpPr>
          <p:grpSpPr>
            <a:xfrm>
              <a:off x="9674009" y="3724577"/>
              <a:ext cx="6286" cy="188587"/>
              <a:chOff x="9674009" y="3724577"/>
              <a:chExt cx="6286" cy="188587"/>
            </a:xfrm>
            <a:grpFill/>
          </p:grpSpPr>
          <p:sp>
            <p:nvSpPr>
              <p:cNvPr id="214" name="Freeform 213">
                <a:extLst>
                  <a:ext uri="{FF2B5EF4-FFF2-40B4-BE49-F238E27FC236}">
                    <a16:creationId xmlns:a16="http://schemas.microsoft.com/office/drawing/2014/main" id="{92A03C0A-B127-FC76-01B0-15EE8668CFCA}"/>
                  </a:ext>
                </a:extLst>
              </p:cNvPr>
              <p:cNvSpPr/>
              <p:nvPr/>
            </p:nvSpPr>
            <p:spPr>
              <a:xfrm>
                <a:off x="9674009" y="3724577"/>
                <a:ext cx="6286" cy="27030"/>
              </a:xfrm>
              <a:custGeom>
                <a:avLst/>
                <a:gdLst>
                  <a:gd name="connsiteX0" fmla="*/ 0 w 6286"/>
                  <a:gd name="connsiteY0" fmla="*/ 0 h 27030"/>
                  <a:gd name="connsiteX1" fmla="*/ 6286 w 6286"/>
                  <a:gd name="connsiteY1" fmla="*/ 0 h 27030"/>
                  <a:gd name="connsiteX2" fmla="*/ 6286 w 6286"/>
                  <a:gd name="connsiteY2" fmla="*/ 27031 h 27030"/>
                  <a:gd name="connsiteX3" fmla="*/ 0 w 6286"/>
                  <a:gd name="connsiteY3" fmla="*/ 27031 h 27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86" h="27030">
                    <a:moveTo>
                      <a:pt x="0" y="0"/>
                    </a:moveTo>
                    <a:lnTo>
                      <a:pt x="6286" y="0"/>
                    </a:lnTo>
                    <a:lnTo>
                      <a:pt x="6286" y="27031"/>
                    </a:lnTo>
                    <a:lnTo>
                      <a:pt x="0" y="27031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15" name="Freeform 214">
                <a:extLst>
                  <a:ext uri="{FF2B5EF4-FFF2-40B4-BE49-F238E27FC236}">
                    <a16:creationId xmlns:a16="http://schemas.microsoft.com/office/drawing/2014/main" id="{0CE4B3EB-AFE6-1FE8-2264-CDD21D6F1A21}"/>
                  </a:ext>
                </a:extLst>
              </p:cNvPr>
              <p:cNvSpPr/>
              <p:nvPr/>
            </p:nvSpPr>
            <p:spPr>
              <a:xfrm>
                <a:off x="9674009" y="3886134"/>
                <a:ext cx="6286" cy="27030"/>
              </a:xfrm>
              <a:custGeom>
                <a:avLst/>
                <a:gdLst>
                  <a:gd name="connsiteX0" fmla="*/ 0 w 6286"/>
                  <a:gd name="connsiteY0" fmla="*/ 0 h 27030"/>
                  <a:gd name="connsiteX1" fmla="*/ 6286 w 6286"/>
                  <a:gd name="connsiteY1" fmla="*/ 0 h 27030"/>
                  <a:gd name="connsiteX2" fmla="*/ 6286 w 6286"/>
                  <a:gd name="connsiteY2" fmla="*/ 27031 h 27030"/>
                  <a:gd name="connsiteX3" fmla="*/ 0 w 6286"/>
                  <a:gd name="connsiteY3" fmla="*/ 27031 h 27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86" h="27030">
                    <a:moveTo>
                      <a:pt x="0" y="0"/>
                    </a:moveTo>
                    <a:lnTo>
                      <a:pt x="6286" y="0"/>
                    </a:lnTo>
                    <a:lnTo>
                      <a:pt x="6286" y="27031"/>
                    </a:lnTo>
                    <a:lnTo>
                      <a:pt x="0" y="27031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216" name="Graphic 2">
              <a:extLst>
                <a:ext uri="{FF2B5EF4-FFF2-40B4-BE49-F238E27FC236}">
                  <a16:creationId xmlns:a16="http://schemas.microsoft.com/office/drawing/2014/main" id="{9FFBCFD6-C376-704F-3D94-736AEA0BE781}"/>
                </a:ext>
              </a:extLst>
            </p:cNvPr>
            <p:cNvGrpSpPr/>
            <p:nvPr/>
          </p:nvGrpSpPr>
          <p:grpSpPr>
            <a:xfrm>
              <a:off x="9627131" y="3735889"/>
              <a:ext cx="100031" cy="166227"/>
              <a:chOff x="9627131" y="3735889"/>
              <a:chExt cx="100031" cy="166227"/>
            </a:xfrm>
            <a:grpFill/>
          </p:grpSpPr>
          <p:sp>
            <p:nvSpPr>
              <p:cNvPr id="217" name="Freeform 216">
                <a:extLst>
                  <a:ext uri="{FF2B5EF4-FFF2-40B4-BE49-F238E27FC236}">
                    <a16:creationId xmlns:a16="http://schemas.microsoft.com/office/drawing/2014/main" id="{0FFD200E-1158-8061-7631-8A1A4483F3E6}"/>
                  </a:ext>
                </a:extLst>
              </p:cNvPr>
              <p:cNvSpPr/>
              <p:nvPr/>
            </p:nvSpPr>
            <p:spPr>
              <a:xfrm rot="-1800001">
                <a:off x="9633467" y="3735649"/>
                <a:ext cx="6286" cy="27030"/>
              </a:xfrm>
              <a:custGeom>
                <a:avLst/>
                <a:gdLst>
                  <a:gd name="connsiteX0" fmla="*/ 0 w 6286"/>
                  <a:gd name="connsiteY0" fmla="*/ 0 h 27030"/>
                  <a:gd name="connsiteX1" fmla="*/ 6286 w 6286"/>
                  <a:gd name="connsiteY1" fmla="*/ 0 h 27030"/>
                  <a:gd name="connsiteX2" fmla="*/ 6286 w 6286"/>
                  <a:gd name="connsiteY2" fmla="*/ 27031 h 27030"/>
                  <a:gd name="connsiteX3" fmla="*/ 0 w 6286"/>
                  <a:gd name="connsiteY3" fmla="*/ 27031 h 27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86" h="27030">
                    <a:moveTo>
                      <a:pt x="0" y="0"/>
                    </a:moveTo>
                    <a:lnTo>
                      <a:pt x="6286" y="0"/>
                    </a:lnTo>
                    <a:lnTo>
                      <a:pt x="6286" y="27031"/>
                    </a:lnTo>
                    <a:lnTo>
                      <a:pt x="0" y="27031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18" name="Freeform 217">
                <a:extLst>
                  <a:ext uri="{FF2B5EF4-FFF2-40B4-BE49-F238E27FC236}">
                    <a16:creationId xmlns:a16="http://schemas.microsoft.com/office/drawing/2014/main" id="{8375EE5D-1A71-D6A0-08CE-55C11312001C}"/>
                  </a:ext>
                </a:extLst>
              </p:cNvPr>
              <p:cNvSpPr/>
              <p:nvPr/>
            </p:nvSpPr>
            <p:spPr>
              <a:xfrm rot="-1800001">
                <a:off x="9714539" y="3875324"/>
                <a:ext cx="6286" cy="27030"/>
              </a:xfrm>
              <a:custGeom>
                <a:avLst/>
                <a:gdLst>
                  <a:gd name="connsiteX0" fmla="*/ 0 w 6286"/>
                  <a:gd name="connsiteY0" fmla="*/ 0 h 27030"/>
                  <a:gd name="connsiteX1" fmla="*/ 6286 w 6286"/>
                  <a:gd name="connsiteY1" fmla="*/ 0 h 27030"/>
                  <a:gd name="connsiteX2" fmla="*/ 6286 w 6286"/>
                  <a:gd name="connsiteY2" fmla="*/ 27031 h 27030"/>
                  <a:gd name="connsiteX3" fmla="*/ 0 w 6286"/>
                  <a:gd name="connsiteY3" fmla="*/ 27031 h 27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86" h="27030">
                    <a:moveTo>
                      <a:pt x="0" y="0"/>
                    </a:moveTo>
                    <a:lnTo>
                      <a:pt x="6286" y="0"/>
                    </a:lnTo>
                    <a:lnTo>
                      <a:pt x="6286" y="27031"/>
                    </a:lnTo>
                    <a:lnTo>
                      <a:pt x="0" y="27031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219" name="Graphic 2">
              <a:extLst>
                <a:ext uri="{FF2B5EF4-FFF2-40B4-BE49-F238E27FC236}">
                  <a16:creationId xmlns:a16="http://schemas.microsoft.com/office/drawing/2014/main" id="{BE452B7D-E85C-EEDE-0681-E3C96C494595}"/>
                </a:ext>
              </a:extLst>
            </p:cNvPr>
            <p:cNvGrpSpPr/>
            <p:nvPr/>
          </p:nvGrpSpPr>
          <p:grpSpPr>
            <a:xfrm>
              <a:off x="9593984" y="3769282"/>
              <a:ext cx="166600" cy="99503"/>
              <a:chOff x="9593984" y="3769282"/>
              <a:chExt cx="166600" cy="99503"/>
            </a:xfrm>
            <a:grpFill/>
          </p:grpSpPr>
          <p:sp>
            <p:nvSpPr>
              <p:cNvPr id="220" name="Freeform 219">
                <a:extLst>
                  <a:ext uri="{FF2B5EF4-FFF2-40B4-BE49-F238E27FC236}">
                    <a16:creationId xmlns:a16="http://schemas.microsoft.com/office/drawing/2014/main" id="{A8537178-F987-9A7C-F232-A897A012BCAA}"/>
                  </a:ext>
                </a:extLst>
              </p:cNvPr>
              <p:cNvSpPr/>
              <p:nvPr/>
            </p:nvSpPr>
            <p:spPr>
              <a:xfrm rot="-3599999">
                <a:off x="9604117" y="3765246"/>
                <a:ext cx="6286" cy="27030"/>
              </a:xfrm>
              <a:custGeom>
                <a:avLst/>
                <a:gdLst>
                  <a:gd name="connsiteX0" fmla="*/ 0 w 6286"/>
                  <a:gd name="connsiteY0" fmla="*/ 0 h 27030"/>
                  <a:gd name="connsiteX1" fmla="*/ 6286 w 6286"/>
                  <a:gd name="connsiteY1" fmla="*/ 0 h 27030"/>
                  <a:gd name="connsiteX2" fmla="*/ 6286 w 6286"/>
                  <a:gd name="connsiteY2" fmla="*/ 27031 h 27030"/>
                  <a:gd name="connsiteX3" fmla="*/ 0 w 6286"/>
                  <a:gd name="connsiteY3" fmla="*/ 27031 h 27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86" h="27030">
                    <a:moveTo>
                      <a:pt x="0" y="0"/>
                    </a:moveTo>
                    <a:lnTo>
                      <a:pt x="6286" y="0"/>
                    </a:lnTo>
                    <a:lnTo>
                      <a:pt x="6286" y="27031"/>
                    </a:lnTo>
                    <a:lnTo>
                      <a:pt x="0" y="27031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21" name="Freeform 220">
                <a:extLst>
                  <a:ext uri="{FF2B5EF4-FFF2-40B4-BE49-F238E27FC236}">
                    <a16:creationId xmlns:a16="http://schemas.microsoft.com/office/drawing/2014/main" id="{B67F6006-66FD-1B41-92D9-901A83DC8C23}"/>
                  </a:ext>
                </a:extLst>
              </p:cNvPr>
              <p:cNvSpPr/>
              <p:nvPr/>
            </p:nvSpPr>
            <p:spPr>
              <a:xfrm rot="-3599999">
                <a:off x="9744165" y="3845790"/>
                <a:ext cx="6286" cy="27030"/>
              </a:xfrm>
              <a:custGeom>
                <a:avLst/>
                <a:gdLst>
                  <a:gd name="connsiteX0" fmla="*/ 0 w 6286"/>
                  <a:gd name="connsiteY0" fmla="*/ 0 h 27030"/>
                  <a:gd name="connsiteX1" fmla="*/ 6286 w 6286"/>
                  <a:gd name="connsiteY1" fmla="*/ 0 h 27030"/>
                  <a:gd name="connsiteX2" fmla="*/ 6286 w 6286"/>
                  <a:gd name="connsiteY2" fmla="*/ 27031 h 27030"/>
                  <a:gd name="connsiteX3" fmla="*/ 0 w 6286"/>
                  <a:gd name="connsiteY3" fmla="*/ 27031 h 27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86" h="27030">
                    <a:moveTo>
                      <a:pt x="0" y="0"/>
                    </a:moveTo>
                    <a:lnTo>
                      <a:pt x="6286" y="0"/>
                    </a:lnTo>
                    <a:lnTo>
                      <a:pt x="6286" y="27031"/>
                    </a:lnTo>
                    <a:lnTo>
                      <a:pt x="0" y="27031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222" name="Graphic 2">
              <a:extLst>
                <a:ext uri="{FF2B5EF4-FFF2-40B4-BE49-F238E27FC236}">
                  <a16:creationId xmlns:a16="http://schemas.microsoft.com/office/drawing/2014/main" id="{D9780711-9B5D-40B8-092B-5302B3B21AB5}"/>
                </a:ext>
              </a:extLst>
            </p:cNvPr>
            <p:cNvGrpSpPr/>
            <p:nvPr/>
          </p:nvGrpSpPr>
          <p:grpSpPr>
            <a:xfrm>
              <a:off x="9582858" y="3815727"/>
              <a:ext cx="188587" cy="6286"/>
              <a:chOff x="9582858" y="3815727"/>
              <a:chExt cx="188587" cy="6286"/>
            </a:xfrm>
            <a:grpFill/>
          </p:grpSpPr>
          <p:sp>
            <p:nvSpPr>
              <p:cNvPr id="223" name="Freeform 222">
                <a:extLst>
                  <a:ext uri="{FF2B5EF4-FFF2-40B4-BE49-F238E27FC236}">
                    <a16:creationId xmlns:a16="http://schemas.microsoft.com/office/drawing/2014/main" id="{B266A70A-72A5-98B6-FBEB-F1C5C79260C1}"/>
                  </a:ext>
                </a:extLst>
              </p:cNvPr>
              <p:cNvSpPr/>
              <p:nvPr/>
            </p:nvSpPr>
            <p:spPr>
              <a:xfrm>
                <a:off x="9582858" y="3815727"/>
                <a:ext cx="27030" cy="6286"/>
              </a:xfrm>
              <a:custGeom>
                <a:avLst/>
                <a:gdLst>
                  <a:gd name="connsiteX0" fmla="*/ 0 w 27030"/>
                  <a:gd name="connsiteY0" fmla="*/ 0 h 6286"/>
                  <a:gd name="connsiteX1" fmla="*/ 27031 w 27030"/>
                  <a:gd name="connsiteY1" fmla="*/ 0 h 6286"/>
                  <a:gd name="connsiteX2" fmla="*/ 27031 w 27030"/>
                  <a:gd name="connsiteY2" fmla="*/ 6286 h 6286"/>
                  <a:gd name="connsiteX3" fmla="*/ 0 w 27030"/>
                  <a:gd name="connsiteY3" fmla="*/ 6286 h 6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030" h="6286">
                    <a:moveTo>
                      <a:pt x="0" y="0"/>
                    </a:moveTo>
                    <a:lnTo>
                      <a:pt x="27031" y="0"/>
                    </a:lnTo>
                    <a:lnTo>
                      <a:pt x="27031" y="6286"/>
                    </a:lnTo>
                    <a:lnTo>
                      <a:pt x="0" y="6286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24" name="Freeform 223">
                <a:extLst>
                  <a:ext uri="{FF2B5EF4-FFF2-40B4-BE49-F238E27FC236}">
                    <a16:creationId xmlns:a16="http://schemas.microsoft.com/office/drawing/2014/main" id="{26ECD986-EA77-9DEF-BD71-B272E6DE8291}"/>
                  </a:ext>
                </a:extLst>
              </p:cNvPr>
              <p:cNvSpPr/>
              <p:nvPr/>
            </p:nvSpPr>
            <p:spPr>
              <a:xfrm>
                <a:off x="9744415" y="3815727"/>
                <a:ext cx="27030" cy="6286"/>
              </a:xfrm>
              <a:custGeom>
                <a:avLst/>
                <a:gdLst>
                  <a:gd name="connsiteX0" fmla="*/ 0 w 27030"/>
                  <a:gd name="connsiteY0" fmla="*/ 0 h 6286"/>
                  <a:gd name="connsiteX1" fmla="*/ 27031 w 27030"/>
                  <a:gd name="connsiteY1" fmla="*/ 0 h 6286"/>
                  <a:gd name="connsiteX2" fmla="*/ 27031 w 27030"/>
                  <a:gd name="connsiteY2" fmla="*/ 6286 h 6286"/>
                  <a:gd name="connsiteX3" fmla="*/ 0 w 27030"/>
                  <a:gd name="connsiteY3" fmla="*/ 6286 h 6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030" h="6286">
                    <a:moveTo>
                      <a:pt x="0" y="0"/>
                    </a:moveTo>
                    <a:lnTo>
                      <a:pt x="27031" y="0"/>
                    </a:lnTo>
                    <a:lnTo>
                      <a:pt x="27031" y="6286"/>
                    </a:lnTo>
                    <a:lnTo>
                      <a:pt x="0" y="6286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225" name="Graphic 2">
              <a:extLst>
                <a:ext uri="{FF2B5EF4-FFF2-40B4-BE49-F238E27FC236}">
                  <a16:creationId xmlns:a16="http://schemas.microsoft.com/office/drawing/2014/main" id="{9F79D02C-8FB3-31F9-28A8-E23967663C1D}"/>
                </a:ext>
              </a:extLst>
            </p:cNvPr>
            <p:cNvGrpSpPr/>
            <p:nvPr/>
          </p:nvGrpSpPr>
          <p:grpSpPr>
            <a:xfrm>
              <a:off x="9594090" y="3768730"/>
              <a:ext cx="166384" cy="99759"/>
              <a:chOff x="9594090" y="3768730"/>
              <a:chExt cx="166384" cy="99759"/>
            </a:xfrm>
            <a:grpFill/>
          </p:grpSpPr>
          <p:sp>
            <p:nvSpPr>
              <p:cNvPr id="226" name="Freeform 225">
                <a:extLst>
                  <a:ext uri="{FF2B5EF4-FFF2-40B4-BE49-F238E27FC236}">
                    <a16:creationId xmlns:a16="http://schemas.microsoft.com/office/drawing/2014/main" id="{0FAE8A90-E36C-CEF0-DA65-D380D90F927E}"/>
                  </a:ext>
                </a:extLst>
              </p:cNvPr>
              <p:cNvSpPr/>
              <p:nvPr/>
            </p:nvSpPr>
            <p:spPr>
              <a:xfrm rot="-1800001">
                <a:off x="9593851" y="3855866"/>
                <a:ext cx="27030" cy="6286"/>
              </a:xfrm>
              <a:custGeom>
                <a:avLst/>
                <a:gdLst>
                  <a:gd name="connsiteX0" fmla="*/ 0 w 27030"/>
                  <a:gd name="connsiteY0" fmla="*/ 0 h 6286"/>
                  <a:gd name="connsiteX1" fmla="*/ 27031 w 27030"/>
                  <a:gd name="connsiteY1" fmla="*/ 0 h 6286"/>
                  <a:gd name="connsiteX2" fmla="*/ 27031 w 27030"/>
                  <a:gd name="connsiteY2" fmla="*/ 6286 h 6286"/>
                  <a:gd name="connsiteX3" fmla="*/ 0 w 27030"/>
                  <a:gd name="connsiteY3" fmla="*/ 6286 h 6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030" h="6286">
                    <a:moveTo>
                      <a:pt x="0" y="0"/>
                    </a:moveTo>
                    <a:lnTo>
                      <a:pt x="27031" y="0"/>
                    </a:lnTo>
                    <a:lnTo>
                      <a:pt x="27031" y="6286"/>
                    </a:lnTo>
                    <a:lnTo>
                      <a:pt x="0" y="6286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27" name="Freeform 226">
                <a:extLst>
                  <a:ext uri="{FF2B5EF4-FFF2-40B4-BE49-F238E27FC236}">
                    <a16:creationId xmlns:a16="http://schemas.microsoft.com/office/drawing/2014/main" id="{8F9A8495-D385-AF50-7DA4-3B750170258F}"/>
                  </a:ext>
                </a:extLst>
              </p:cNvPr>
              <p:cNvSpPr/>
              <p:nvPr/>
            </p:nvSpPr>
            <p:spPr>
              <a:xfrm rot="-1800001">
                <a:off x="9733683" y="3775066"/>
                <a:ext cx="27030" cy="6286"/>
              </a:xfrm>
              <a:custGeom>
                <a:avLst/>
                <a:gdLst>
                  <a:gd name="connsiteX0" fmla="*/ 0 w 27030"/>
                  <a:gd name="connsiteY0" fmla="*/ 0 h 6286"/>
                  <a:gd name="connsiteX1" fmla="*/ 27031 w 27030"/>
                  <a:gd name="connsiteY1" fmla="*/ 0 h 6286"/>
                  <a:gd name="connsiteX2" fmla="*/ 27031 w 27030"/>
                  <a:gd name="connsiteY2" fmla="*/ 6286 h 6286"/>
                  <a:gd name="connsiteX3" fmla="*/ 0 w 27030"/>
                  <a:gd name="connsiteY3" fmla="*/ 6286 h 6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030" h="6286">
                    <a:moveTo>
                      <a:pt x="0" y="0"/>
                    </a:moveTo>
                    <a:lnTo>
                      <a:pt x="27031" y="0"/>
                    </a:lnTo>
                    <a:lnTo>
                      <a:pt x="27031" y="6286"/>
                    </a:lnTo>
                    <a:lnTo>
                      <a:pt x="0" y="6286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228" name="Graphic 2">
              <a:extLst>
                <a:ext uri="{FF2B5EF4-FFF2-40B4-BE49-F238E27FC236}">
                  <a16:creationId xmlns:a16="http://schemas.microsoft.com/office/drawing/2014/main" id="{8261BBC3-3720-3394-9A50-02674F526C60}"/>
                </a:ext>
              </a:extLst>
            </p:cNvPr>
            <p:cNvGrpSpPr/>
            <p:nvPr/>
          </p:nvGrpSpPr>
          <p:grpSpPr>
            <a:xfrm>
              <a:off x="9627475" y="3735518"/>
              <a:ext cx="99817" cy="166600"/>
              <a:chOff x="9627475" y="3735518"/>
              <a:chExt cx="99817" cy="166600"/>
            </a:xfrm>
            <a:grpFill/>
          </p:grpSpPr>
          <p:sp>
            <p:nvSpPr>
              <p:cNvPr id="229" name="Freeform 228">
                <a:extLst>
                  <a:ext uri="{FF2B5EF4-FFF2-40B4-BE49-F238E27FC236}">
                    <a16:creationId xmlns:a16="http://schemas.microsoft.com/office/drawing/2014/main" id="{6CC2DE4B-5B78-61F6-B657-052B894FEAB8}"/>
                  </a:ext>
                </a:extLst>
              </p:cNvPr>
              <p:cNvSpPr/>
              <p:nvPr/>
            </p:nvSpPr>
            <p:spPr>
              <a:xfrm rot="-3599999">
                <a:off x="9623439" y="3885700"/>
                <a:ext cx="27030" cy="6286"/>
              </a:xfrm>
              <a:custGeom>
                <a:avLst/>
                <a:gdLst>
                  <a:gd name="connsiteX0" fmla="*/ 0 w 27030"/>
                  <a:gd name="connsiteY0" fmla="*/ 0 h 6286"/>
                  <a:gd name="connsiteX1" fmla="*/ 27031 w 27030"/>
                  <a:gd name="connsiteY1" fmla="*/ 0 h 6286"/>
                  <a:gd name="connsiteX2" fmla="*/ 27031 w 27030"/>
                  <a:gd name="connsiteY2" fmla="*/ 6286 h 6286"/>
                  <a:gd name="connsiteX3" fmla="*/ 0 w 27030"/>
                  <a:gd name="connsiteY3" fmla="*/ 6286 h 6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030" h="6286">
                    <a:moveTo>
                      <a:pt x="0" y="0"/>
                    </a:moveTo>
                    <a:lnTo>
                      <a:pt x="27031" y="0"/>
                    </a:lnTo>
                    <a:lnTo>
                      <a:pt x="27031" y="6286"/>
                    </a:lnTo>
                    <a:lnTo>
                      <a:pt x="0" y="6286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30" name="Freeform 229">
                <a:extLst>
                  <a:ext uri="{FF2B5EF4-FFF2-40B4-BE49-F238E27FC236}">
                    <a16:creationId xmlns:a16="http://schemas.microsoft.com/office/drawing/2014/main" id="{FFB0336C-C3EC-532C-4E20-160F43AE6967}"/>
                  </a:ext>
                </a:extLst>
              </p:cNvPr>
              <p:cNvSpPr/>
              <p:nvPr/>
            </p:nvSpPr>
            <p:spPr>
              <a:xfrm rot="-3599999">
                <a:off x="9704297" y="3745652"/>
                <a:ext cx="27030" cy="6286"/>
              </a:xfrm>
              <a:custGeom>
                <a:avLst/>
                <a:gdLst>
                  <a:gd name="connsiteX0" fmla="*/ 0 w 27030"/>
                  <a:gd name="connsiteY0" fmla="*/ 0 h 6286"/>
                  <a:gd name="connsiteX1" fmla="*/ 27031 w 27030"/>
                  <a:gd name="connsiteY1" fmla="*/ 0 h 6286"/>
                  <a:gd name="connsiteX2" fmla="*/ 27031 w 27030"/>
                  <a:gd name="connsiteY2" fmla="*/ 6286 h 6286"/>
                  <a:gd name="connsiteX3" fmla="*/ 0 w 27030"/>
                  <a:gd name="connsiteY3" fmla="*/ 6286 h 6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030" h="6286">
                    <a:moveTo>
                      <a:pt x="0" y="0"/>
                    </a:moveTo>
                    <a:lnTo>
                      <a:pt x="27031" y="0"/>
                    </a:lnTo>
                    <a:lnTo>
                      <a:pt x="27031" y="6286"/>
                    </a:lnTo>
                    <a:lnTo>
                      <a:pt x="0" y="6286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</p:grpSp>
      <p:grpSp>
        <p:nvGrpSpPr>
          <p:cNvPr id="304" name="Group 303">
            <a:extLst>
              <a:ext uri="{FF2B5EF4-FFF2-40B4-BE49-F238E27FC236}">
                <a16:creationId xmlns:a16="http://schemas.microsoft.com/office/drawing/2014/main" id="{022AAC52-0BBD-E9C0-7189-C5435F433786}"/>
              </a:ext>
            </a:extLst>
          </p:cNvPr>
          <p:cNvGrpSpPr/>
          <p:nvPr/>
        </p:nvGrpSpPr>
        <p:grpSpPr>
          <a:xfrm>
            <a:off x="4204530" y="6785550"/>
            <a:ext cx="2245889" cy="373079"/>
            <a:chOff x="1047927" y="6659269"/>
            <a:chExt cx="2245889" cy="373079"/>
          </a:xfrm>
        </p:grpSpPr>
        <p:sp>
          <p:nvSpPr>
            <p:cNvPr id="305" name="Rectangle 304">
              <a:extLst>
                <a:ext uri="{FF2B5EF4-FFF2-40B4-BE49-F238E27FC236}">
                  <a16:creationId xmlns:a16="http://schemas.microsoft.com/office/drawing/2014/main" id="{0C5A1326-2D12-7B6A-2A26-9254FB761303}"/>
                </a:ext>
              </a:extLst>
            </p:cNvPr>
            <p:cNvSpPr/>
            <p:nvPr/>
          </p:nvSpPr>
          <p:spPr>
            <a:xfrm>
              <a:off x="1047927" y="6659269"/>
              <a:ext cx="3033515" cy="363846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970" dirty="0">
                <a:latin typeface="Montserrat" panose="00000500000000000000" pitchFamily="50" charset="0"/>
              </a:endParaRPr>
            </a:p>
          </p:txBody>
        </p:sp>
        <p:sp>
          <p:nvSpPr>
            <p:cNvPr id="306" name="TextBox 305">
              <a:extLst>
                <a:ext uri="{FF2B5EF4-FFF2-40B4-BE49-F238E27FC236}">
                  <a16:creationId xmlns:a16="http://schemas.microsoft.com/office/drawing/2014/main" id="{ABE3D813-999D-B645-F4DA-0717AE6D9F5C}"/>
                </a:ext>
              </a:extLst>
            </p:cNvPr>
            <p:cNvSpPr txBox="1"/>
            <p:nvPr/>
          </p:nvSpPr>
          <p:spPr>
            <a:xfrm>
              <a:off x="1406713" y="6719813"/>
              <a:ext cx="2922972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de-DE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Berufsunfähigkeitsversicherung</a:t>
              </a:r>
            </a:p>
          </p:txBody>
        </p: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F49E4804-C703-A32D-2772-817A1A180261}"/>
                </a:ext>
              </a:extLst>
            </p:cNvPr>
            <p:cNvSpPr txBox="1"/>
            <p:nvPr/>
          </p:nvSpPr>
          <p:spPr>
            <a:xfrm>
              <a:off x="1049534" y="6663016"/>
              <a:ext cx="4228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06</a:t>
              </a:r>
              <a:endParaRPr lang="de-DE" b="1" spc="458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id="{E635C4A5-7D11-4D88-C873-92990B317D2D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9" name="Group 308">
            <a:extLst>
              <a:ext uri="{FF2B5EF4-FFF2-40B4-BE49-F238E27FC236}">
                <a16:creationId xmlns:a16="http://schemas.microsoft.com/office/drawing/2014/main" id="{29463FA1-2CD5-DC28-B32A-9B32EC216AE0}"/>
              </a:ext>
            </a:extLst>
          </p:cNvPr>
          <p:cNvGrpSpPr/>
          <p:nvPr/>
        </p:nvGrpSpPr>
        <p:grpSpPr>
          <a:xfrm>
            <a:off x="687650" y="6785550"/>
            <a:ext cx="1915201" cy="373079"/>
            <a:chOff x="1047927" y="6659269"/>
            <a:chExt cx="1915201" cy="373079"/>
          </a:xfrm>
        </p:grpSpPr>
        <p:sp>
          <p:nvSpPr>
            <p:cNvPr id="310" name="Rectangle 309">
              <a:extLst>
                <a:ext uri="{FF2B5EF4-FFF2-40B4-BE49-F238E27FC236}">
                  <a16:creationId xmlns:a16="http://schemas.microsoft.com/office/drawing/2014/main" id="{855A1AAA-E887-1994-00A4-272748D3FF5D}"/>
                </a:ext>
              </a:extLst>
            </p:cNvPr>
            <p:cNvSpPr/>
            <p:nvPr/>
          </p:nvSpPr>
          <p:spPr>
            <a:xfrm>
              <a:off x="1047927" y="6659269"/>
              <a:ext cx="1983293" cy="363846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970" dirty="0">
                <a:latin typeface="Montserrat" panose="00000500000000000000" pitchFamily="50" charset="0"/>
              </a:endParaRPr>
            </a:p>
          </p:txBody>
        </p:sp>
        <p:sp>
          <p:nvSpPr>
            <p:cNvPr id="311" name="TextBox 310">
              <a:extLst>
                <a:ext uri="{FF2B5EF4-FFF2-40B4-BE49-F238E27FC236}">
                  <a16:creationId xmlns:a16="http://schemas.microsoft.com/office/drawing/2014/main" id="{1E9872EE-278B-9293-FA75-ED34F39371A0}"/>
                </a:ext>
              </a:extLst>
            </p:cNvPr>
            <p:cNvSpPr txBox="1"/>
            <p:nvPr/>
          </p:nvSpPr>
          <p:spPr>
            <a:xfrm>
              <a:off x="1406714" y="6719813"/>
              <a:ext cx="1798089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de-DE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Reiseversicherung</a:t>
              </a:r>
            </a:p>
          </p:txBody>
        </p: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0735633D-34E0-06E2-4EF1-0D8C211CC1F7}"/>
                </a:ext>
              </a:extLst>
            </p:cNvPr>
            <p:cNvSpPr txBox="1"/>
            <p:nvPr/>
          </p:nvSpPr>
          <p:spPr>
            <a:xfrm>
              <a:off x="1049534" y="6663016"/>
              <a:ext cx="4228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05</a:t>
              </a:r>
              <a:endParaRPr lang="de-DE" b="1" spc="458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id="{204721CD-E9DC-5036-A20C-02087307DCDE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04E8B9F8-B20F-28AE-E5E1-D58295E09E00}"/>
              </a:ext>
            </a:extLst>
          </p:cNvPr>
          <p:cNvGrpSpPr/>
          <p:nvPr/>
        </p:nvGrpSpPr>
        <p:grpSpPr>
          <a:xfrm>
            <a:off x="687650" y="5186683"/>
            <a:ext cx="2245889" cy="373079"/>
            <a:chOff x="1047927" y="6659269"/>
            <a:chExt cx="2245889" cy="373079"/>
          </a:xfrm>
        </p:grpSpPr>
        <p:sp>
          <p:nvSpPr>
            <p:cNvPr id="315" name="Rectangle 314">
              <a:extLst>
                <a:ext uri="{FF2B5EF4-FFF2-40B4-BE49-F238E27FC236}">
                  <a16:creationId xmlns:a16="http://schemas.microsoft.com/office/drawing/2014/main" id="{D2907649-0468-D211-FE41-9ED3453B30C2}"/>
                </a:ext>
              </a:extLst>
            </p:cNvPr>
            <p:cNvSpPr/>
            <p:nvPr/>
          </p:nvSpPr>
          <p:spPr>
            <a:xfrm>
              <a:off x="1047927" y="6659269"/>
              <a:ext cx="2007136" cy="363846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970" dirty="0">
                <a:latin typeface="Montserrat" panose="00000500000000000000" pitchFamily="50" charset="0"/>
              </a:endParaRPr>
            </a:p>
          </p:txBody>
        </p:sp>
        <p:sp>
          <p:nvSpPr>
            <p:cNvPr id="316" name="TextBox 315">
              <a:extLst>
                <a:ext uri="{FF2B5EF4-FFF2-40B4-BE49-F238E27FC236}">
                  <a16:creationId xmlns:a16="http://schemas.microsoft.com/office/drawing/2014/main" id="{DC6C131D-D640-DAEB-F70A-BC7CFC9B3FA2}"/>
                </a:ext>
              </a:extLst>
            </p:cNvPr>
            <p:cNvSpPr txBox="1"/>
            <p:nvPr/>
          </p:nvSpPr>
          <p:spPr>
            <a:xfrm>
              <a:off x="1406713" y="6719813"/>
              <a:ext cx="1887103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de-DE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Kfz-Versicherung</a:t>
              </a:r>
            </a:p>
          </p:txBody>
        </p:sp>
        <p:sp>
          <p:nvSpPr>
            <p:cNvPr id="317" name="TextBox 316">
              <a:extLst>
                <a:ext uri="{FF2B5EF4-FFF2-40B4-BE49-F238E27FC236}">
                  <a16:creationId xmlns:a16="http://schemas.microsoft.com/office/drawing/2014/main" id="{9ED6B682-BB25-C4DD-7CC5-30E4E319E7C0}"/>
                </a:ext>
              </a:extLst>
            </p:cNvPr>
            <p:cNvSpPr txBox="1"/>
            <p:nvPr/>
          </p:nvSpPr>
          <p:spPr>
            <a:xfrm>
              <a:off x="1049534" y="6663016"/>
              <a:ext cx="4228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04</a:t>
              </a:r>
              <a:endParaRPr lang="de-DE" b="1" spc="458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18" name="Straight Connector 317">
              <a:extLst>
                <a:ext uri="{FF2B5EF4-FFF2-40B4-BE49-F238E27FC236}">
                  <a16:creationId xmlns:a16="http://schemas.microsoft.com/office/drawing/2014/main" id="{26F7029A-B0C9-548E-C567-12F52E59EAA2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9" name="Group 318">
            <a:extLst>
              <a:ext uri="{FF2B5EF4-FFF2-40B4-BE49-F238E27FC236}">
                <a16:creationId xmlns:a16="http://schemas.microsoft.com/office/drawing/2014/main" id="{C7B8B619-8A33-6E2E-9C8F-BE8615889411}"/>
              </a:ext>
            </a:extLst>
          </p:cNvPr>
          <p:cNvGrpSpPr/>
          <p:nvPr/>
        </p:nvGrpSpPr>
        <p:grpSpPr>
          <a:xfrm>
            <a:off x="3858074" y="5176563"/>
            <a:ext cx="1755175" cy="373079"/>
            <a:chOff x="1047927" y="6659269"/>
            <a:chExt cx="1755175" cy="373079"/>
          </a:xfrm>
        </p:grpSpPr>
        <p:sp>
          <p:nvSpPr>
            <p:cNvPr id="320" name="Rectangle 319">
              <a:extLst>
                <a:ext uri="{FF2B5EF4-FFF2-40B4-BE49-F238E27FC236}">
                  <a16:creationId xmlns:a16="http://schemas.microsoft.com/office/drawing/2014/main" id="{2F9E3C97-4CF9-28C0-6A6E-3964DFB74319}"/>
                </a:ext>
              </a:extLst>
            </p:cNvPr>
            <p:cNvSpPr/>
            <p:nvPr/>
          </p:nvSpPr>
          <p:spPr>
            <a:xfrm>
              <a:off x="1047927" y="6659269"/>
              <a:ext cx="2116120" cy="363846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970" dirty="0">
                <a:latin typeface="Montserrat" panose="00000500000000000000" pitchFamily="50" charset="0"/>
              </a:endParaRPr>
            </a:p>
          </p:txBody>
        </p:sp>
        <p:sp>
          <p:nvSpPr>
            <p:cNvPr id="321" name="TextBox 320">
              <a:extLst>
                <a:ext uri="{FF2B5EF4-FFF2-40B4-BE49-F238E27FC236}">
                  <a16:creationId xmlns:a16="http://schemas.microsoft.com/office/drawing/2014/main" id="{7633C4E0-553E-C3F9-2DCC-F0CE2CAF05FB}"/>
                </a:ext>
              </a:extLst>
            </p:cNvPr>
            <p:cNvSpPr txBox="1"/>
            <p:nvPr/>
          </p:nvSpPr>
          <p:spPr>
            <a:xfrm>
              <a:off x="1406714" y="6719813"/>
              <a:ext cx="1939404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de-DE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Lebensversicherung</a:t>
              </a:r>
            </a:p>
          </p:txBody>
        </p:sp>
        <p:sp>
          <p:nvSpPr>
            <p:cNvPr id="322" name="TextBox 321">
              <a:extLst>
                <a:ext uri="{FF2B5EF4-FFF2-40B4-BE49-F238E27FC236}">
                  <a16:creationId xmlns:a16="http://schemas.microsoft.com/office/drawing/2014/main" id="{EE7B69C9-FD08-B7AE-0A4F-584DDE15875E}"/>
                </a:ext>
              </a:extLst>
            </p:cNvPr>
            <p:cNvSpPr txBox="1"/>
            <p:nvPr/>
          </p:nvSpPr>
          <p:spPr>
            <a:xfrm>
              <a:off x="1049534" y="6663016"/>
              <a:ext cx="4228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03</a:t>
              </a:r>
              <a:endParaRPr lang="de-DE" b="1" spc="458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23" name="Straight Connector 322">
              <a:extLst>
                <a:ext uri="{FF2B5EF4-FFF2-40B4-BE49-F238E27FC236}">
                  <a16:creationId xmlns:a16="http://schemas.microsoft.com/office/drawing/2014/main" id="{34A87D66-820D-3F20-A58E-FF4C5831D7B9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4" name="Group 323">
            <a:extLst>
              <a:ext uri="{FF2B5EF4-FFF2-40B4-BE49-F238E27FC236}">
                <a16:creationId xmlns:a16="http://schemas.microsoft.com/office/drawing/2014/main" id="{74F627F9-2100-C7CB-C441-7AD05D4D94D1}"/>
              </a:ext>
            </a:extLst>
          </p:cNvPr>
          <p:cNvGrpSpPr/>
          <p:nvPr/>
        </p:nvGrpSpPr>
        <p:grpSpPr>
          <a:xfrm>
            <a:off x="615276" y="3626798"/>
            <a:ext cx="3954264" cy="563246"/>
            <a:chOff x="1047926" y="6659269"/>
            <a:chExt cx="3954264" cy="563246"/>
          </a:xfrm>
        </p:grpSpPr>
        <p:sp>
          <p:nvSpPr>
            <p:cNvPr id="325" name="Rectangle 324">
              <a:extLst>
                <a:ext uri="{FF2B5EF4-FFF2-40B4-BE49-F238E27FC236}">
                  <a16:creationId xmlns:a16="http://schemas.microsoft.com/office/drawing/2014/main" id="{C87F09C1-541B-F647-659D-7C999C5A463F}"/>
                </a:ext>
              </a:extLst>
            </p:cNvPr>
            <p:cNvSpPr/>
            <p:nvPr/>
          </p:nvSpPr>
          <p:spPr>
            <a:xfrm>
              <a:off x="1047926" y="6659269"/>
              <a:ext cx="3641920" cy="363846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970" dirty="0">
                <a:latin typeface="Montserrat" panose="00000500000000000000" pitchFamily="50" charset="0"/>
              </a:endParaRPr>
            </a:p>
          </p:txBody>
        </p:sp>
        <p:sp>
          <p:nvSpPr>
            <p:cNvPr id="326" name="TextBox 325">
              <a:extLst>
                <a:ext uri="{FF2B5EF4-FFF2-40B4-BE49-F238E27FC236}">
                  <a16:creationId xmlns:a16="http://schemas.microsoft.com/office/drawing/2014/main" id="{5D6CDC6B-C3A6-6B36-B24A-0C29B94A9382}"/>
                </a:ext>
              </a:extLst>
            </p:cNvPr>
            <p:cNvSpPr txBox="1"/>
            <p:nvPr/>
          </p:nvSpPr>
          <p:spPr>
            <a:xfrm>
              <a:off x="1406713" y="6719813"/>
              <a:ext cx="3790067" cy="502702"/>
            </a:xfrm>
            <a:prstGeom prst="rect">
              <a:avLst/>
            </a:prstGeom>
            <a:noFill/>
          </p:spPr>
          <p:txBody>
            <a:bodyPr wrap="square" rtlCol="0"/>
            <a:lstStyle/>
            <a:p>
              <a:pPr>
                <a:lnSpc>
                  <a:spcPts val="1493"/>
                </a:lnSpc>
              </a:pPr>
              <a:r>
                <a:rPr lang="de-DE" sz="14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Wohngebäude- oder Hausratversicherung</a:t>
              </a:r>
            </a:p>
            <a:p>
              <a:pPr>
                <a:lnSpc>
                  <a:spcPts val="1600"/>
                </a:lnSpc>
              </a:pPr>
              <a:endParaRPr lang="de-DE" sz="15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19630425-748E-46F0-64AE-E8EFC4EA7082}"/>
                </a:ext>
              </a:extLst>
            </p:cNvPr>
            <p:cNvSpPr txBox="1"/>
            <p:nvPr/>
          </p:nvSpPr>
          <p:spPr>
            <a:xfrm>
              <a:off x="1049534" y="6663016"/>
              <a:ext cx="4228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01</a:t>
              </a:r>
              <a:endParaRPr lang="de-DE" b="1" spc="458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28" name="Straight Connector 327">
              <a:extLst>
                <a:ext uri="{FF2B5EF4-FFF2-40B4-BE49-F238E27FC236}">
                  <a16:creationId xmlns:a16="http://schemas.microsoft.com/office/drawing/2014/main" id="{F4AE5AE1-0DDB-5340-D1BA-D5759D96A880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9" name="Group 328">
            <a:extLst>
              <a:ext uri="{FF2B5EF4-FFF2-40B4-BE49-F238E27FC236}">
                <a16:creationId xmlns:a16="http://schemas.microsoft.com/office/drawing/2014/main" id="{BBFA3F29-AF72-C9B1-FD53-B5636F950F87}"/>
              </a:ext>
            </a:extLst>
          </p:cNvPr>
          <p:cNvGrpSpPr/>
          <p:nvPr/>
        </p:nvGrpSpPr>
        <p:grpSpPr>
          <a:xfrm>
            <a:off x="4320696" y="3619429"/>
            <a:ext cx="2276887" cy="373079"/>
            <a:chOff x="1047927" y="6659269"/>
            <a:chExt cx="2276887" cy="373079"/>
          </a:xfrm>
        </p:grpSpPr>
        <p:sp>
          <p:nvSpPr>
            <p:cNvPr id="330" name="Rectangle 329">
              <a:extLst>
                <a:ext uri="{FF2B5EF4-FFF2-40B4-BE49-F238E27FC236}">
                  <a16:creationId xmlns:a16="http://schemas.microsoft.com/office/drawing/2014/main" id="{E64727BE-B123-683C-2211-FE9B330BC965}"/>
                </a:ext>
              </a:extLst>
            </p:cNvPr>
            <p:cNvSpPr/>
            <p:nvPr/>
          </p:nvSpPr>
          <p:spPr>
            <a:xfrm>
              <a:off x="1047927" y="6659269"/>
              <a:ext cx="2209219" cy="363846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970" dirty="0">
                <a:latin typeface="Montserrat" panose="00000500000000000000" pitchFamily="50" charset="0"/>
              </a:endParaRPr>
            </a:p>
          </p:txBody>
        </p:sp>
        <p:sp>
          <p:nvSpPr>
            <p:cNvPr id="331" name="TextBox 330">
              <a:extLst>
                <a:ext uri="{FF2B5EF4-FFF2-40B4-BE49-F238E27FC236}">
                  <a16:creationId xmlns:a16="http://schemas.microsoft.com/office/drawing/2014/main" id="{2FBB5A2F-3769-DEC8-D66B-8A66A6EC14E5}"/>
                </a:ext>
              </a:extLst>
            </p:cNvPr>
            <p:cNvSpPr txBox="1"/>
            <p:nvPr/>
          </p:nvSpPr>
          <p:spPr>
            <a:xfrm>
              <a:off x="1406713" y="6719813"/>
              <a:ext cx="2039283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de-DE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Krankenversicherung</a:t>
              </a:r>
            </a:p>
          </p:txBody>
        </p:sp>
        <p:sp>
          <p:nvSpPr>
            <p:cNvPr id="332" name="TextBox 331">
              <a:extLst>
                <a:ext uri="{FF2B5EF4-FFF2-40B4-BE49-F238E27FC236}">
                  <a16:creationId xmlns:a16="http://schemas.microsoft.com/office/drawing/2014/main" id="{D1991011-F9AD-D694-948D-CDFB1E53E7D2}"/>
                </a:ext>
              </a:extLst>
            </p:cNvPr>
            <p:cNvSpPr txBox="1"/>
            <p:nvPr/>
          </p:nvSpPr>
          <p:spPr>
            <a:xfrm>
              <a:off x="1049534" y="6663016"/>
              <a:ext cx="4228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02</a:t>
              </a:r>
              <a:endParaRPr lang="de-DE" b="1" spc="458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33" name="Straight Connector 332">
              <a:extLst>
                <a:ext uri="{FF2B5EF4-FFF2-40B4-BE49-F238E27FC236}">
                  <a16:creationId xmlns:a16="http://schemas.microsoft.com/office/drawing/2014/main" id="{CCF1417E-AF35-FC5C-D70A-57E7DD5182B7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4" name="Group 343">
            <a:extLst>
              <a:ext uri="{FF2B5EF4-FFF2-40B4-BE49-F238E27FC236}">
                <a16:creationId xmlns:a16="http://schemas.microsoft.com/office/drawing/2014/main" id="{85539F08-7495-00A1-35DF-B82C12BC8E9C}"/>
              </a:ext>
            </a:extLst>
          </p:cNvPr>
          <p:cNvGrpSpPr/>
          <p:nvPr/>
        </p:nvGrpSpPr>
        <p:grpSpPr>
          <a:xfrm>
            <a:off x="4393070" y="8556859"/>
            <a:ext cx="1775301" cy="373079"/>
            <a:chOff x="1047927" y="6659269"/>
            <a:chExt cx="1775301" cy="373079"/>
          </a:xfrm>
        </p:grpSpPr>
        <p:sp>
          <p:nvSpPr>
            <p:cNvPr id="345" name="Rectangle 344">
              <a:extLst>
                <a:ext uri="{FF2B5EF4-FFF2-40B4-BE49-F238E27FC236}">
                  <a16:creationId xmlns:a16="http://schemas.microsoft.com/office/drawing/2014/main" id="{9E8B32F3-7FA3-E08F-6022-65BEFA328FBC}"/>
                </a:ext>
              </a:extLst>
            </p:cNvPr>
            <p:cNvSpPr/>
            <p:nvPr/>
          </p:nvSpPr>
          <p:spPr>
            <a:xfrm>
              <a:off x="1047927" y="6659269"/>
              <a:ext cx="2502671" cy="363846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970" dirty="0">
                <a:latin typeface="Montserrat" panose="00000500000000000000" pitchFamily="50" charset="0"/>
              </a:endParaRPr>
            </a:p>
          </p:txBody>
        </p:sp>
        <p:sp>
          <p:nvSpPr>
            <p:cNvPr id="346" name="TextBox 345">
              <a:extLst>
                <a:ext uri="{FF2B5EF4-FFF2-40B4-BE49-F238E27FC236}">
                  <a16:creationId xmlns:a16="http://schemas.microsoft.com/office/drawing/2014/main" id="{A755E455-F1E4-19AC-AA99-4357CC26910E}"/>
                </a:ext>
              </a:extLst>
            </p:cNvPr>
            <p:cNvSpPr txBox="1"/>
            <p:nvPr/>
          </p:nvSpPr>
          <p:spPr>
            <a:xfrm>
              <a:off x="1406714" y="6719813"/>
              <a:ext cx="2353922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de-DE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Tierkrankenversicherung</a:t>
              </a:r>
            </a:p>
          </p:txBody>
        </p:sp>
        <p:sp>
          <p:nvSpPr>
            <p:cNvPr id="347" name="TextBox 346">
              <a:extLst>
                <a:ext uri="{FF2B5EF4-FFF2-40B4-BE49-F238E27FC236}">
                  <a16:creationId xmlns:a16="http://schemas.microsoft.com/office/drawing/2014/main" id="{D062677A-E223-3D85-3989-61A07A17B9CD}"/>
                </a:ext>
              </a:extLst>
            </p:cNvPr>
            <p:cNvSpPr txBox="1"/>
            <p:nvPr/>
          </p:nvSpPr>
          <p:spPr>
            <a:xfrm>
              <a:off x="1049534" y="6663016"/>
              <a:ext cx="4228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07</a:t>
              </a:r>
              <a:endParaRPr lang="de-DE" b="1" spc="458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48" name="Straight Connector 347">
              <a:extLst>
                <a:ext uri="{FF2B5EF4-FFF2-40B4-BE49-F238E27FC236}">
                  <a16:creationId xmlns:a16="http://schemas.microsoft.com/office/drawing/2014/main" id="{013F0548-81AD-F0C9-4E36-8D7890EFE0E2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9" name="Group 348">
            <a:extLst>
              <a:ext uri="{FF2B5EF4-FFF2-40B4-BE49-F238E27FC236}">
                <a16:creationId xmlns:a16="http://schemas.microsoft.com/office/drawing/2014/main" id="{9D53A42E-66E5-B252-0641-3E44DDE4D5DF}"/>
              </a:ext>
            </a:extLst>
          </p:cNvPr>
          <p:cNvGrpSpPr/>
          <p:nvPr/>
        </p:nvGrpSpPr>
        <p:grpSpPr>
          <a:xfrm>
            <a:off x="687650" y="8556859"/>
            <a:ext cx="2657180" cy="373079"/>
            <a:chOff x="1047926" y="6659269"/>
            <a:chExt cx="2657180" cy="373079"/>
          </a:xfrm>
        </p:grpSpPr>
        <p:sp>
          <p:nvSpPr>
            <p:cNvPr id="350" name="Rectangle 349">
              <a:extLst>
                <a:ext uri="{FF2B5EF4-FFF2-40B4-BE49-F238E27FC236}">
                  <a16:creationId xmlns:a16="http://schemas.microsoft.com/office/drawing/2014/main" id="{852F5121-BD91-3634-BCC1-6AAB4ECA30A5}"/>
                </a:ext>
              </a:extLst>
            </p:cNvPr>
            <p:cNvSpPr/>
            <p:nvPr/>
          </p:nvSpPr>
          <p:spPr>
            <a:xfrm>
              <a:off x="1047926" y="6659269"/>
              <a:ext cx="2611460" cy="363846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970" dirty="0">
                <a:latin typeface="Montserrat" panose="00000500000000000000" pitchFamily="50" charset="0"/>
              </a:endParaRPr>
            </a:p>
          </p:txBody>
        </p:sp>
        <p:sp>
          <p:nvSpPr>
            <p:cNvPr id="351" name="TextBox 350">
              <a:extLst>
                <a:ext uri="{FF2B5EF4-FFF2-40B4-BE49-F238E27FC236}">
                  <a16:creationId xmlns:a16="http://schemas.microsoft.com/office/drawing/2014/main" id="{551A4299-1DF6-6861-3F8F-F61DA271AA66}"/>
                </a:ext>
              </a:extLst>
            </p:cNvPr>
            <p:cNvSpPr txBox="1"/>
            <p:nvPr/>
          </p:nvSpPr>
          <p:spPr>
            <a:xfrm>
              <a:off x="1452433" y="6719813"/>
              <a:ext cx="2252673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de-DE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Pflegeversicherung</a:t>
              </a:r>
            </a:p>
          </p:txBody>
        </p:sp>
        <p:sp>
          <p:nvSpPr>
            <p:cNvPr id="352" name="TextBox 351">
              <a:extLst>
                <a:ext uri="{FF2B5EF4-FFF2-40B4-BE49-F238E27FC236}">
                  <a16:creationId xmlns:a16="http://schemas.microsoft.com/office/drawing/2014/main" id="{A9589BE5-D929-AC57-CD2C-BEFD983C7F9E}"/>
                </a:ext>
              </a:extLst>
            </p:cNvPr>
            <p:cNvSpPr txBox="1"/>
            <p:nvPr/>
          </p:nvSpPr>
          <p:spPr>
            <a:xfrm>
              <a:off x="1049534" y="6663016"/>
              <a:ext cx="4228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08</a:t>
              </a:r>
              <a:endParaRPr lang="de-DE" b="1" spc="458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53" name="Straight Connector 352">
              <a:extLst>
                <a:ext uri="{FF2B5EF4-FFF2-40B4-BE49-F238E27FC236}">
                  <a16:creationId xmlns:a16="http://schemas.microsoft.com/office/drawing/2014/main" id="{D7929E9E-F9B2-5F1E-EC92-C8AF98EF7266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1" name="Rectangle 360">
            <a:extLst>
              <a:ext uri="{FF2B5EF4-FFF2-40B4-BE49-F238E27FC236}">
                <a16:creationId xmlns:a16="http://schemas.microsoft.com/office/drawing/2014/main" id="{361F34AB-F7E9-6FC8-E087-09C6DAA0F0F1}"/>
              </a:ext>
            </a:extLst>
          </p:cNvPr>
          <p:cNvSpPr/>
          <p:nvPr/>
        </p:nvSpPr>
        <p:spPr>
          <a:xfrm>
            <a:off x="6632246" y="3585361"/>
            <a:ext cx="410836" cy="390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62" name="Freeform 361">
            <a:extLst>
              <a:ext uri="{FF2B5EF4-FFF2-40B4-BE49-F238E27FC236}">
                <a16:creationId xmlns:a16="http://schemas.microsoft.com/office/drawing/2014/main" id="{F799F491-4C03-1CEB-BBFC-CF21FB1B4ACB}"/>
              </a:ext>
            </a:extLst>
          </p:cNvPr>
          <p:cNvSpPr/>
          <p:nvPr/>
        </p:nvSpPr>
        <p:spPr>
          <a:xfrm rot="16200000" flipH="1">
            <a:off x="6491090" y="3305142"/>
            <a:ext cx="693149" cy="394062"/>
          </a:xfrm>
          <a:custGeom>
            <a:avLst/>
            <a:gdLst>
              <a:gd name="connsiteX0" fmla="*/ 67754 w 1037030"/>
              <a:gd name="connsiteY0" fmla="*/ 214644 h 589562"/>
              <a:gd name="connsiteX1" fmla="*/ 67214 w 1037030"/>
              <a:gd name="connsiteY1" fmla="*/ 213026 h 589562"/>
              <a:gd name="connsiteX2" fmla="*/ 67754 w 1037030"/>
              <a:gd name="connsiteY2" fmla="*/ 214644 h 589562"/>
              <a:gd name="connsiteX3" fmla="*/ 237775 w 1037030"/>
              <a:gd name="connsiteY3" fmla="*/ 295000 h 589562"/>
              <a:gd name="connsiteX4" fmla="*/ 239394 w 1037030"/>
              <a:gd name="connsiteY4" fmla="*/ 284753 h 589562"/>
              <a:gd name="connsiteX5" fmla="*/ 239394 w 1037030"/>
              <a:gd name="connsiteY5" fmla="*/ 282596 h 589562"/>
              <a:gd name="connsiteX6" fmla="*/ 239394 w 1037030"/>
              <a:gd name="connsiteY6" fmla="*/ 282596 h 589562"/>
              <a:gd name="connsiteX7" fmla="*/ 240474 w 1037030"/>
              <a:gd name="connsiteY7" fmla="*/ 278821 h 589562"/>
              <a:gd name="connsiteX8" fmla="*/ 248030 w 1037030"/>
              <a:gd name="connsiteY8" fmla="*/ 257249 h 589562"/>
              <a:gd name="connsiteX9" fmla="*/ 249649 w 1037030"/>
              <a:gd name="connsiteY9" fmla="*/ 253474 h 589562"/>
              <a:gd name="connsiteX10" fmla="*/ 249649 w 1037030"/>
              <a:gd name="connsiteY10" fmla="*/ 252395 h 589562"/>
              <a:gd name="connsiteX11" fmla="*/ 256126 w 1037030"/>
              <a:gd name="connsiteY11" fmla="*/ 242148 h 589562"/>
              <a:gd name="connsiteX12" fmla="*/ 258825 w 1037030"/>
              <a:gd name="connsiteY12" fmla="*/ 239452 h 589562"/>
              <a:gd name="connsiteX13" fmla="*/ 259905 w 1037030"/>
              <a:gd name="connsiteY13" fmla="*/ 238373 h 589562"/>
              <a:gd name="connsiteX14" fmla="*/ 263683 w 1037030"/>
              <a:gd name="connsiteY14" fmla="*/ 234598 h 589562"/>
              <a:gd name="connsiteX15" fmla="*/ 265842 w 1037030"/>
              <a:gd name="connsiteY15" fmla="*/ 232980 h 589562"/>
              <a:gd name="connsiteX16" fmla="*/ 268541 w 1037030"/>
              <a:gd name="connsiteY16" fmla="*/ 231362 h 589562"/>
              <a:gd name="connsiteX17" fmla="*/ 273398 w 1037030"/>
              <a:gd name="connsiteY17" fmla="*/ 229205 h 589562"/>
              <a:gd name="connsiteX18" fmla="*/ 274478 w 1037030"/>
              <a:gd name="connsiteY18" fmla="*/ 229205 h 589562"/>
              <a:gd name="connsiteX19" fmla="*/ 278256 w 1037030"/>
              <a:gd name="connsiteY19" fmla="*/ 228126 h 589562"/>
              <a:gd name="connsiteX20" fmla="*/ 283114 w 1037030"/>
              <a:gd name="connsiteY20" fmla="*/ 227048 h 589562"/>
              <a:gd name="connsiteX21" fmla="*/ 284193 w 1037030"/>
              <a:gd name="connsiteY21" fmla="*/ 227048 h 589562"/>
              <a:gd name="connsiteX22" fmla="*/ 283114 w 1037030"/>
              <a:gd name="connsiteY22" fmla="*/ 227048 h 589562"/>
              <a:gd name="connsiteX23" fmla="*/ 284193 w 1037030"/>
              <a:gd name="connsiteY23" fmla="*/ 227048 h 589562"/>
              <a:gd name="connsiteX24" fmla="*/ 286352 w 1037030"/>
              <a:gd name="connsiteY24" fmla="*/ 227048 h 589562"/>
              <a:gd name="connsiteX25" fmla="*/ 292290 w 1037030"/>
              <a:gd name="connsiteY25" fmla="*/ 227048 h 589562"/>
              <a:gd name="connsiteX26" fmla="*/ 297147 w 1037030"/>
              <a:gd name="connsiteY26" fmla="*/ 228666 h 589562"/>
              <a:gd name="connsiteX27" fmla="*/ 300926 w 1037030"/>
              <a:gd name="connsiteY27" fmla="*/ 231362 h 589562"/>
              <a:gd name="connsiteX28" fmla="*/ 300926 w 1037030"/>
              <a:gd name="connsiteY28" fmla="*/ 231362 h 589562"/>
              <a:gd name="connsiteX29" fmla="*/ 303624 w 1037030"/>
              <a:gd name="connsiteY29" fmla="*/ 234598 h 589562"/>
              <a:gd name="connsiteX30" fmla="*/ 305783 w 1037030"/>
              <a:gd name="connsiteY30" fmla="*/ 239452 h 589562"/>
              <a:gd name="connsiteX31" fmla="*/ 305783 w 1037030"/>
              <a:gd name="connsiteY31" fmla="*/ 239991 h 589562"/>
              <a:gd name="connsiteX32" fmla="*/ 306323 w 1037030"/>
              <a:gd name="connsiteY32" fmla="*/ 242688 h 589562"/>
              <a:gd name="connsiteX33" fmla="*/ 307403 w 1037030"/>
              <a:gd name="connsiteY33" fmla="*/ 247002 h 589562"/>
              <a:gd name="connsiteX34" fmla="*/ 307403 w 1037030"/>
              <a:gd name="connsiteY34" fmla="*/ 250238 h 589562"/>
              <a:gd name="connsiteX35" fmla="*/ 307403 w 1037030"/>
              <a:gd name="connsiteY35" fmla="*/ 247002 h 589562"/>
              <a:gd name="connsiteX36" fmla="*/ 307403 w 1037030"/>
              <a:gd name="connsiteY36" fmla="*/ 256710 h 589562"/>
              <a:gd name="connsiteX37" fmla="*/ 306863 w 1037030"/>
              <a:gd name="connsiteY37" fmla="*/ 262103 h 589562"/>
              <a:gd name="connsiteX38" fmla="*/ 306863 w 1037030"/>
              <a:gd name="connsiteY38" fmla="*/ 263181 h 589562"/>
              <a:gd name="connsiteX39" fmla="*/ 304704 w 1037030"/>
              <a:gd name="connsiteY39" fmla="*/ 271271 h 589562"/>
              <a:gd name="connsiteX40" fmla="*/ 300386 w 1037030"/>
              <a:gd name="connsiteY40" fmla="*/ 280978 h 589562"/>
              <a:gd name="connsiteX41" fmla="*/ 301465 w 1037030"/>
              <a:gd name="connsiteY41" fmla="*/ 278282 h 589562"/>
              <a:gd name="connsiteX42" fmla="*/ 300386 w 1037030"/>
              <a:gd name="connsiteY42" fmla="*/ 279900 h 589562"/>
              <a:gd name="connsiteX43" fmla="*/ 298227 w 1037030"/>
              <a:gd name="connsiteY43" fmla="*/ 283675 h 589562"/>
              <a:gd name="connsiteX44" fmla="*/ 292290 w 1037030"/>
              <a:gd name="connsiteY44" fmla="*/ 292304 h 589562"/>
              <a:gd name="connsiteX45" fmla="*/ 289591 w 1037030"/>
              <a:gd name="connsiteY45" fmla="*/ 295540 h 589562"/>
              <a:gd name="connsiteX46" fmla="*/ 287972 w 1037030"/>
              <a:gd name="connsiteY46" fmla="*/ 297697 h 589562"/>
              <a:gd name="connsiteX47" fmla="*/ 290131 w 1037030"/>
              <a:gd name="connsiteY47" fmla="*/ 295000 h 589562"/>
              <a:gd name="connsiteX48" fmla="*/ 283114 w 1037030"/>
              <a:gd name="connsiteY48" fmla="*/ 302011 h 589562"/>
              <a:gd name="connsiteX49" fmla="*/ 276097 w 1037030"/>
              <a:gd name="connsiteY49" fmla="*/ 307944 h 589562"/>
              <a:gd name="connsiteX50" fmla="*/ 272319 w 1037030"/>
              <a:gd name="connsiteY50" fmla="*/ 310640 h 589562"/>
              <a:gd name="connsiteX51" fmla="*/ 270160 w 1037030"/>
              <a:gd name="connsiteY51" fmla="*/ 312258 h 589562"/>
              <a:gd name="connsiteX52" fmla="*/ 272859 w 1037030"/>
              <a:gd name="connsiteY52" fmla="*/ 310640 h 589562"/>
              <a:gd name="connsiteX53" fmla="*/ 256126 w 1037030"/>
              <a:gd name="connsiteY53" fmla="*/ 319808 h 589562"/>
              <a:gd name="connsiteX54" fmla="*/ 246951 w 1037030"/>
              <a:gd name="connsiteY54" fmla="*/ 323583 h 589562"/>
              <a:gd name="connsiteX55" fmla="*/ 242633 w 1037030"/>
              <a:gd name="connsiteY55" fmla="*/ 325201 h 589562"/>
              <a:gd name="connsiteX56" fmla="*/ 242633 w 1037030"/>
              <a:gd name="connsiteY56" fmla="*/ 325201 h 589562"/>
              <a:gd name="connsiteX57" fmla="*/ 235616 w 1037030"/>
              <a:gd name="connsiteY57" fmla="*/ 327359 h 589562"/>
              <a:gd name="connsiteX58" fmla="*/ 235616 w 1037030"/>
              <a:gd name="connsiteY58" fmla="*/ 324662 h 589562"/>
              <a:gd name="connsiteX59" fmla="*/ 235616 w 1037030"/>
              <a:gd name="connsiteY59" fmla="*/ 314955 h 589562"/>
              <a:gd name="connsiteX60" fmla="*/ 236695 w 1037030"/>
              <a:gd name="connsiteY60" fmla="*/ 294461 h 589562"/>
              <a:gd name="connsiteX61" fmla="*/ 25113 w 1037030"/>
              <a:gd name="connsiteY61" fmla="*/ 249699 h 589562"/>
              <a:gd name="connsiteX62" fmla="*/ 79628 w 1037030"/>
              <a:gd name="connsiteY62" fmla="*/ 328976 h 589562"/>
              <a:gd name="connsiteX63" fmla="*/ 165448 w 1037030"/>
              <a:gd name="connsiteY63" fmla="*/ 378593 h 589562"/>
              <a:gd name="connsiteX64" fmla="*/ 194055 w 1037030"/>
              <a:gd name="connsiteY64" fmla="*/ 382907 h 589562"/>
              <a:gd name="connsiteX65" fmla="*/ 286352 w 1037030"/>
              <a:gd name="connsiteY65" fmla="*/ 518812 h 589562"/>
              <a:gd name="connsiteX66" fmla="*/ 467169 w 1037030"/>
              <a:gd name="connsiteY66" fmla="*/ 588922 h 589562"/>
              <a:gd name="connsiteX67" fmla="*/ 674433 w 1037030"/>
              <a:gd name="connsiteY67" fmla="*/ 545238 h 589562"/>
              <a:gd name="connsiteX68" fmla="*/ 848232 w 1037030"/>
              <a:gd name="connsiteY68" fmla="*/ 419041 h 589562"/>
              <a:gd name="connsiteX69" fmla="*/ 983709 w 1037030"/>
              <a:gd name="connsiteY69" fmla="*/ 257249 h 589562"/>
              <a:gd name="connsiteX70" fmla="*/ 982630 w 1037030"/>
              <a:gd name="connsiteY70" fmla="*/ 336527 h 589562"/>
              <a:gd name="connsiteX71" fmla="*/ 980471 w 1037030"/>
              <a:gd name="connsiteY71" fmla="*/ 378053 h 589562"/>
              <a:gd name="connsiteX72" fmla="*/ 986948 w 1037030"/>
              <a:gd name="connsiteY72" fmla="*/ 396929 h 589562"/>
              <a:gd name="connsiteX73" fmla="*/ 1004760 w 1037030"/>
              <a:gd name="connsiteY73" fmla="*/ 406097 h 589562"/>
              <a:gd name="connsiteX74" fmla="*/ 1023651 w 1037030"/>
              <a:gd name="connsiteY74" fmla="*/ 399626 h 589562"/>
              <a:gd name="connsiteX75" fmla="*/ 1032827 w 1037030"/>
              <a:gd name="connsiteY75" fmla="*/ 381828 h 589562"/>
              <a:gd name="connsiteX76" fmla="*/ 1035525 w 1037030"/>
              <a:gd name="connsiteY76" fmla="*/ 235137 h 589562"/>
              <a:gd name="connsiteX77" fmla="*/ 1033906 w 1037030"/>
              <a:gd name="connsiteY77" fmla="*/ 197386 h 589562"/>
              <a:gd name="connsiteX78" fmla="*/ 1035525 w 1037030"/>
              <a:gd name="connsiteY78" fmla="*/ 194150 h 589562"/>
              <a:gd name="connsiteX79" fmla="*/ 1034446 w 1037030"/>
              <a:gd name="connsiteY79" fmla="*/ 173656 h 589562"/>
              <a:gd name="connsiteX80" fmla="*/ 1019333 w 1037030"/>
              <a:gd name="connsiteY80" fmla="*/ 160713 h 589562"/>
              <a:gd name="connsiteX81" fmla="*/ 998822 w 1037030"/>
              <a:gd name="connsiteY81" fmla="*/ 161792 h 589562"/>
              <a:gd name="connsiteX82" fmla="*/ 908144 w 1037030"/>
              <a:gd name="connsiteY82" fmla="*/ 203318 h 589562"/>
              <a:gd name="connsiteX83" fmla="*/ 884395 w 1037030"/>
              <a:gd name="connsiteY83" fmla="*/ 211947 h 589562"/>
              <a:gd name="connsiteX84" fmla="*/ 786161 w 1037030"/>
              <a:gd name="connsiteY84" fmla="*/ 237834 h 589562"/>
              <a:gd name="connsiteX85" fmla="*/ 769429 w 1037030"/>
              <a:gd name="connsiteY85" fmla="*/ 248620 h 589562"/>
              <a:gd name="connsiteX86" fmla="*/ 765111 w 1037030"/>
              <a:gd name="connsiteY86" fmla="*/ 268574 h 589562"/>
              <a:gd name="connsiteX87" fmla="*/ 775906 w 1037030"/>
              <a:gd name="connsiteY87" fmla="*/ 285293 h 589562"/>
              <a:gd name="connsiteX88" fmla="*/ 795876 w 1037030"/>
              <a:gd name="connsiteY88" fmla="*/ 289607 h 589562"/>
              <a:gd name="connsiteX89" fmla="*/ 917860 w 1037030"/>
              <a:gd name="connsiteY89" fmla="*/ 255092 h 589562"/>
              <a:gd name="connsiteX90" fmla="*/ 849851 w 1037030"/>
              <a:gd name="connsiteY90" fmla="*/ 339223 h 589562"/>
              <a:gd name="connsiteX91" fmla="*/ 846073 w 1037030"/>
              <a:gd name="connsiteY91" fmla="*/ 343538 h 589562"/>
              <a:gd name="connsiteX92" fmla="*/ 844994 w 1037030"/>
              <a:gd name="connsiteY92" fmla="*/ 344616 h 589562"/>
              <a:gd name="connsiteX93" fmla="*/ 835818 w 1037030"/>
              <a:gd name="connsiteY93" fmla="*/ 354863 h 589562"/>
              <a:gd name="connsiteX94" fmla="*/ 818546 w 1037030"/>
              <a:gd name="connsiteY94" fmla="*/ 373200 h 589562"/>
              <a:gd name="connsiteX95" fmla="*/ 781843 w 1037030"/>
              <a:gd name="connsiteY95" fmla="*/ 408254 h 589562"/>
              <a:gd name="connsiteX96" fmla="*/ 742981 w 1037030"/>
              <a:gd name="connsiteY96" fmla="*/ 440613 h 589562"/>
              <a:gd name="connsiteX97" fmla="*/ 723010 w 1037030"/>
              <a:gd name="connsiteY97" fmla="*/ 455174 h 589562"/>
              <a:gd name="connsiteX98" fmla="*/ 713295 w 1037030"/>
              <a:gd name="connsiteY98" fmla="*/ 461646 h 589562"/>
              <a:gd name="connsiteX99" fmla="*/ 712215 w 1037030"/>
              <a:gd name="connsiteY99" fmla="*/ 462185 h 589562"/>
              <a:gd name="connsiteX100" fmla="*/ 706818 w 1037030"/>
              <a:gd name="connsiteY100" fmla="*/ 465960 h 589562"/>
              <a:gd name="connsiteX101" fmla="*/ 619378 w 1037030"/>
              <a:gd name="connsiteY101" fmla="*/ 510183 h 589562"/>
              <a:gd name="connsiteX102" fmla="*/ 608043 w 1037030"/>
              <a:gd name="connsiteY102" fmla="*/ 514498 h 589562"/>
              <a:gd name="connsiteX103" fmla="*/ 604265 w 1037030"/>
              <a:gd name="connsiteY103" fmla="*/ 515576 h 589562"/>
              <a:gd name="connsiteX104" fmla="*/ 601566 w 1037030"/>
              <a:gd name="connsiteY104" fmla="*/ 516655 h 589562"/>
              <a:gd name="connsiteX105" fmla="*/ 578357 w 1037030"/>
              <a:gd name="connsiteY105" fmla="*/ 523666 h 589562"/>
              <a:gd name="connsiteX106" fmla="*/ 530859 w 1037030"/>
              <a:gd name="connsiteY106" fmla="*/ 533373 h 589562"/>
              <a:gd name="connsiteX107" fmla="*/ 507110 w 1037030"/>
              <a:gd name="connsiteY107" fmla="*/ 536070 h 589562"/>
              <a:gd name="connsiteX108" fmla="*/ 507110 w 1037030"/>
              <a:gd name="connsiteY108" fmla="*/ 536070 h 589562"/>
              <a:gd name="connsiteX109" fmla="*/ 501713 w 1037030"/>
              <a:gd name="connsiteY109" fmla="*/ 536070 h 589562"/>
              <a:gd name="connsiteX110" fmla="*/ 489298 w 1037030"/>
              <a:gd name="connsiteY110" fmla="*/ 536070 h 589562"/>
              <a:gd name="connsiteX111" fmla="*/ 441800 w 1037030"/>
              <a:gd name="connsiteY111" fmla="*/ 532834 h 589562"/>
              <a:gd name="connsiteX112" fmla="*/ 431005 w 1037030"/>
              <a:gd name="connsiteY112" fmla="*/ 531216 h 589562"/>
              <a:gd name="connsiteX113" fmla="*/ 427227 w 1037030"/>
              <a:gd name="connsiteY113" fmla="*/ 530677 h 589562"/>
              <a:gd name="connsiteX114" fmla="*/ 423989 w 1037030"/>
              <a:gd name="connsiteY114" fmla="*/ 530138 h 589562"/>
              <a:gd name="connsiteX115" fmla="*/ 402399 w 1037030"/>
              <a:gd name="connsiteY115" fmla="*/ 524205 h 589562"/>
              <a:gd name="connsiteX116" fmla="*/ 382968 w 1037030"/>
              <a:gd name="connsiteY116" fmla="*/ 517194 h 589562"/>
              <a:gd name="connsiteX117" fmla="*/ 373252 w 1037030"/>
              <a:gd name="connsiteY117" fmla="*/ 512880 h 589562"/>
              <a:gd name="connsiteX118" fmla="*/ 368934 w 1037030"/>
              <a:gd name="connsiteY118" fmla="*/ 510722 h 589562"/>
              <a:gd name="connsiteX119" fmla="*/ 366235 w 1037030"/>
              <a:gd name="connsiteY119" fmla="*/ 509644 h 589562"/>
              <a:gd name="connsiteX120" fmla="*/ 368394 w 1037030"/>
              <a:gd name="connsiteY120" fmla="*/ 510722 h 589562"/>
              <a:gd name="connsiteX121" fmla="*/ 359219 w 1037030"/>
              <a:gd name="connsiteY121" fmla="*/ 505869 h 589562"/>
              <a:gd name="connsiteX122" fmla="*/ 349503 w 1037030"/>
              <a:gd name="connsiteY122" fmla="*/ 499936 h 589562"/>
              <a:gd name="connsiteX123" fmla="*/ 332231 w 1037030"/>
              <a:gd name="connsiteY123" fmla="*/ 488072 h 589562"/>
              <a:gd name="connsiteX124" fmla="*/ 315499 w 1037030"/>
              <a:gd name="connsiteY124" fmla="*/ 475128 h 589562"/>
              <a:gd name="connsiteX125" fmla="*/ 312260 w 1037030"/>
              <a:gd name="connsiteY125" fmla="*/ 472432 h 589562"/>
              <a:gd name="connsiteX126" fmla="*/ 311721 w 1037030"/>
              <a:gd name="connsiteY126" fmla="*/ 471892 h 589562"/>
              <a:gd name="connsiteX127" fmla="*/ 304164 w 1037030"/>
              <a:gd name="connsiteY127" fmla="*/ 464881 h 589562"/>
              <a:gd name="connsiteX128" fmla="*/ 276097 w 1037030"/>
              <a:gd name="connsiteY128" fmla="*/ 432523 h 589562"/>
              <a:gd name="connsiteX129" fmla="*/ 270700 w 1037030"/>
              <a:gd name="connsiteY129" fmla="*/ 424973 h 589562"/>
              <a:gd name="connsiteX130" fmla="*/ 267461 w 1037030"/>
              <a:gd name="connsiteY130" fmla="*/ 420119 h 589562"/>
              <a:gd name="connsiteX131" fmla="*/ 257206 w 1037030"/>
              <a:gd name="connsiteY131" fmla="*/ 402322 h 589562"/>
              <a:gd name="connsiteX132" fmla="*/ 248570 w 1037030"/>
              <a:gd name="connsiteY132" fmla="*/ 383446 h 589562"/>
              <a:gd name="connsiteX133" fmla="*/ 246951 w 1037030"/>
              <a:gd name="connsiteY133" fmla="*/ 378593 h 589562"/>
              <a:gd name="connsiteX134" fmla="*/ 337089 w 1037030"/>
              <a:gd name="connsiteY134" fmla="*/ 320348 h 589562"/>
              <a:gd name="connsiteX135" fmla="*/ 356520 w 1037030"/>
              <a:gd name="connsiteY135" fmla="*/ 224890 h 589562"/>
              <a:gd name="connsiteX136" fmla="*/ 315499 w 1037030"/>
              <a:gd name="connsiteY136" fmla="*/ 178510 h 589562"/>
              <a:gd name="connsiteX137" fmla="*/ 261524 w 1037030"/>
              <a:gd name="connsiteY137" fmla="*/ 176353 h 589562"/>
              <a:gd name="connsiteX138" fmla="*/ 183260 w 1037030"/>
              <a:gd name="connsiteY138" fmla="*/ 328437 h 589562"/>
              <a:gd name="connsiteX139" fmla="*/ 181641 w 1037030"/>
              <a:gd name="connsiteY139" fmla="*/ 328437 h 589562"/>
              <a:gd name="connsiteX140" fmla="*/ 176783 w 1037030"/>
              <a:gd name="connsiteY140" fmla="*/ 327359 h 589562"/>
              <a:gd name="connsiteX141" fmla="*/ 156812 w 1037030"/>
              <a:gd name="connsiteY141" fmla="*/ 320348 h 589562"/>
              <a:gd name="connsiteX142" fmla="*/ 153574 w 1037030"/>
              <a:gd name="connsiteY142" fmla="*/ 318730 h 589562"/>
              <a:gd name="connsiteX143" fmla="*/ 151955 w 1037030"/>
              <a:gd name="connsiteY143" fmla="*/ 318190 h 589562"/>
              <a:gd name="connsiteX144" fmla="*/ 151955 w 1037030"/>
              <a:gd name="connsiteY144" fmla="*/ 318190 h 589562"/>
              <a:gd name="connsiteX145" fmla="*/ 149796 w 1037030"/>
              <a:gd name="connsiteY145" fmla="*/ 317112 h 589562"/>
              <a:gd name="connsiteX146" fmla="*/ 150875 w 1037030"/>
              <a:gd name="connsiteY146" fmla="*/ 317651 h 589562"/>
              <a:gd name="connsiteX147" fmla="*/ 142239 w 1037030"/>
              <a:gd name="connsiteY147" fmla="*/ 312797 h 589562"/>
              <a:gd name="connsiteX148" fmla="*/ 124967 w 1037030"/>
              <a:gd name="connsiteY148" fmla="*/ 300393 h 589562"/>
              <a:gd name="connsiteX149" fmla="*/ 121189 w 1037030"/>
              <a:gd name="connsiteY149" fmla="*/ 297157 h 589562"/>
              <a:gd name="connsiteX150" fmla="*/ 121189 w 1037030"/>
              <a:gd name="connsiteY150" fmla="*/ 297157 h 589562"/>
              <a:gd name="connsiteX151" fmla="*/ 113632 w 1037030"/>
              <a:gd name="connsiteY151" fmla="*/ 289607 h 589562"/>
              <a:gd name="connsiteX152" fmla="*/ 99599 w 1037030"/>
              <a:gd name="connsiteY152" fmla="*/ 273428 h 589562"/>
              <a:gd name="connsiteX153" fmla="*/ 93662 w 1037030"/>
              <a:gd name="connsiteY153" fmla="*/ 265338 h 589562"/>
              <a:gd name="connsiteX154" fmla="*/ 90423 w 1037030"/>
              <a:gd name="connsiteY154" fmla="*/ 261024 h 589562"/>
              <a:gd name="connsiteX155" fmla="*/ 90423 w 1037030"/>
              <a:gd name="connsiteY155" fmla="*/ 260485 h 589562"/>
              <a:gd name="connsiteX156" fmla="*/ 70452 w 1037030"/>
              <a:gd name="connsiteY156" fmla="*/ 222194 h 589562"/>
              <a:gd name="connsiteX157" fmla="*/ 66674 w 1037030"/>
              <a:gd name="connsiteY157" fmla="*/ 212486 h 589562"/>
              <a:gd name="connsiteX158" fmla="*/ 66674 w 1037030"/>
              <a:gd name="connsiteY158" fmla="*/ 212486 h 589562"/>
              <a:gd name="connsiteX159" fmla="*/ 64515 w 1037030"/>
              <a:gd name="connsiteY159" fmla="*/ 206015 h 589562"/>
              <a:gd name="connsiteX160" fmla="*/ 58038 w 1037030"/>
              <a:gd name="connsiteY160" fmla="*/ 180667 h 589562"/>
              <a:gd name="connsiteX161" fmla="*/ 53720 w 1037030"/>
              <a:gd name="connsiteY161" fmla="*/ 153702 h 589562"/>
              <a:gd name="connsiteX162" fmla="*/ 52641 w 1037030"/>
              <a:gd name="connsiteY162" fmla="*/ 141298 h 589562"/>
              <a:gd name="connsiteX163" fmla="*/ 52641 w 1037030"/>
              <a:gd name="connsiteY163" fmla="*/ 139680 h 589562"/>
              <a:gd name="connsiteX164" fmla="*/ 52641 w 1037030"/>
              <a:gd name="connsiteY164" fmla="*/ 132669 h 589562"/>
              <a:gd name="connsiteX165" fmla="*/ 53720 w 1037030"/>
              <a:gd name="connsiteY165" fmla="*/ 79817 h 589562"/>
              <a:gd name="connsiteX166" fmla="*/ 59657 w 1037030"/>
              <a:gd name="connsiteY166" fmla="*/ 28044 h 589562"/>
              <a:gd name="connsiteX167" fmla="*/ 35369 w 1037030"/>
              <a:gd name="connsiteY167" fmla="*/ 0 h 589562"/>
              <a:gd name="connsiteX168" fmla="*/ 7302 w 1037030"/>
              <a:gd name="connsiteY168" fmla="*/ 24269 h 589562"/>
              <a:gd name="connsiteX169" fmla="*/ 25653 w 1037030"/>
              <a:gd name="connsiteY169" fmla="*/ 250777 h 589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</a:cxnLst>
            <a:rect l="l" t="t" r="r" b="b"/>
            <a:pathLst>
              <a:path w="1037030" h="589562">
                <a:moveTo>
                  <a:pt x="67754" y="214644"/>
                </a:moveTo>
                <a:cubicBezTo>
                  <a:pt x="67754" y="214104"/>
                  <a:pt x="67754" y="213565"/>
                  <a:pt x="67214" y="213026"/>
                </a:cubicBezTo>
                <a:cubicBezTo>
                  <a:pt x="67214" y="214104"/>
                  <a:pt x="67754" y="215183"/>
                  <a:pt x="67754" y="214644"/>
                </a:cubicBezTo>
                <a:close/>
                <a:moveTo>
                  <a:pt x="237775" y="295000"/>
                </a:moveTo>
                <a:cubicBezTo>
                  <a:pt x="237775" y="291764"/>
                  <a:pt x="238854" y="287989"/>
                  <a:pt x="239394" y="284753"/>
                </a:cubicBezTo>
                <a:cubicBezTo>
                  <a:pt x="239394" y="284214"/>
                  <a:pt x="239394" y="283135"/>
                  <a:pt x="239394" y="282596"/>
                </a:cubicBezTo>
                <a:cubicBezTo>
                  <a:pt x="239394" y="282596"/>
                  <a:pt x="239394" y="282596"/>
                  <a:pt x="239394" y="282596"/>
                </a:cubicBezTo>
                <a:cubicBezTo>
                  <a:pt x="239394" y="281518"/>
                  <a:pt x="239934" y="279900"/>
                  <a:pt x="240474" y="278821"/>
                </a:cubicBezTo>
                <a:cubicBezTo>
                  <a:pt x="242093" y="271271"/>
                  <a:pt x="244792" y="264260"/>
                  <a:pt x="248030" y="257249"/>
                </a:cubicBezTo>
                <a:cubicBezTo>
                  <a:pt x="248570" y="256170"/>
                  <a:pt x="249110" y="254552"/>
                  <a:pt x="249649" y="253474"/>
                </a:cubicBezTo>
                <a:cubicBezTo>
                  <a:pt x="249649" y="253474"/>
                  <a:pt x="249649" y="252934"/>
                  <a:pt x="249649" y="252395"/>
                </a:cubicBezTo>
                <a:cubicBezTo>
                  <a:pt x="251808" y="249159"/>
                  <a:pt x="253967" y="245384"/>
                  <a:pt x="256126" y="242148"/>
                </a:cubicBezTo>
                <a:cubicBezTo>
                  <a:pt x="256666" y="241070"/>
                  <a:pt x="257746" y="239991"/>
                  <a:pt x="258825" y="239452"/>
                </a:cubicBezTo>
                <a:cubicBezTo>
                  <a:pt x="258825" y="239452"/>
                  <a:pt x="259365" y="238912"/>
                  <a:pt x="259905" y="238373"/>
                </a:cubicBezTo>
                <a:cubicBezTo>
                  <a:pt x="260984" y="237294"/>
                  <a:pt x="262603" y="236216"/>
                  <a:pt x="263683" y="234598"/>
                </a:cubicBezTo>
                <a:cubicBezTo>
                  <a:pt x="264223" y="234059"/>
                  <a:pt x="265302" y="233519"/>
                  <a:pt x="265842" y="232980"/>
                </a:cubicBezTo>
                <a:cubicBezTo>
                  <a:pt x="266921" y="232980"/>
                  <a:pt x="268001" y="231362"/>
                  <a:pt x="268541" y="231362"/>
                </a:cubicBezTo>
                <a:cubicBezTo>
                  <a:pt x="270160" y="230284"/>
                  <a:pt x="271779" y="229744"/>
                  <a:pt x="273398" y="229205"/>
                </a:cubicBezTo>
                <a:cubicBezTo>
                  <a:pt x="273398" y="229205"/>
                  <a:pt x="273938" y="229205"/>
                  <a:pt x="274478" y="229205"/>
                </a:cubicBezTo>
                <a:cubicBezTo>
                  <a:pt x="275557" y="229205"/>
                  <a:pt x="277716" y="228126"/>
                  <a:pt x="278256" y="228126"/>
                </a:cubicBezTo>
                <a:cubicBezTo>
                  <a:pt x="279875" y="228126"/>
                  <a:pt x="281495" y="227587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4193" y="227048"/>
                  <a:pt x="283654" y="227048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6352" y="227048"/>
                  <a:pt x="288511" y="227048"/>
                  <a:pt x="286352" y="227048"/>
                </a:cubicBezTo>
                <a:cubicBezTo>
                  <a:pt x="288511" y="227048"/>
                  <a:pt x="290670" y="227048"/>
                  <a:pt x="292290" y="227048"/>
                </a:cubicBezTo>
                <a:cubicBezTo>
                  <a:pt x="293909" y="227048"/>
                  <a:pt x="295528" y="228126"/>
                  <a:pt x="297147" y="228666"/>
                </a:cubicBezTo>
                <a:cubicBezTo>
                  <a:pt x="298227" y="229744"/>
                  <a:pt x="299846" y="230284"/>
                  <a:pt x="300926" y="231362"/>
                </a:cubicBezTo>
                <a:cubicBezTo>
                  <a:pt x="300926" y="231362"/>
                  <a:pt x="300926" y="231362"/>
                  <a:pt x="300926" y="231362"/>
                </a:cubicBezTo>
                <a:cubicBezTo>
                  <a:pt x="302005" y="232441"/>
                  <a:pt x="302545" y="233519"/>
                  <a:pt x="303624" y="234598"/>
                </a:cubicBezTo>
                <a:cubicBezTo>
                  <a:pt x="304704" y="236216"/>
                  <a:pt x="305244" y="237834"/>
                  <a:pt x="305783" y="239452"/>
                </a:cubicBezTo>
                <a:cubicBezTo>
                  <a:pt x="305783" y="239452"/>
                  <a:pt x="305783" y="239452"/>
                  <a:pt x="305783" y="239991"/>
                </a:cubicBezTo>
                <a:cubicBezTo>
                  <a:pt x="305783" y="241070"/>
                  <a:pt x="305783" y="241609"/>
                  <a:pt x="306323" y="242688"/>
                </a:cubicBezTo>
                <a:cubicBezTo>
                  <a:pt x="306323" y="244305"/>
                  <a:pt x="306863" y="245923"/>
                  <a:pt x="307403" y="247002"/>
                </a:cubicBezTo>
                <a:cubicBezTo>
                  <a:pt x="307403" y="248081"/>
                  <a:pt x="307403" y="249159"/>
                  <a:pt x="307403" y="250238"/>
                </a:cubicBezTo>
                <a:cubicBezTo>
                  <a:pt x="307403" y="249699"/>
                  <a:pt x="307403" y="248620"/>
                  <a:pt x="307403" y="247002"/>
                </a:cubicBezTo>
                <a:cubicBezTo>
                  <a:pt x="307403" y="250238"/>
                  <a:pt x="307403" y="253474"/>
                  <a:pt x="307403" y="256710"/>
                </a:cubicBezTo>
                <a:cubicBezTo>
                  <a:pt x="307403" y="258327"/>
                  <a:pt x="307403" y="260485"/>
                  <a:pt x="306863" y="262103"/>
                </a:cubicBezTo>
                <a:cubicBezTo>
                  <a:pt x="306863" y="262103"/>
                  <a:pt x="306863" y="262642"/>
                  <a:pt x="306863" y="263181"/>
                </a:cubicBezTo>
                <a:cubicBezTo>
                  <a:pt x="306323" y="265878"/>
                  <a:pt x="305244" y="268574"/>
                  <a:pt x="304704" y="271271"/>
                </a:cubicBezTo>
                <a:cubicBezTo>
                  <a:pt x="303624" y="273967"/>
                  <a:pt x="302545" y="278821"/>
                  <a:pt x="300386" y="280978"/>
                </a:cubicBezTo>
                <a:cubicBezTo>
                  <a:pt x="300386" y="280978"/>
                  <a:pt x="303624" y="274507"/>
                  <a:pt x="301465" y="278282"/>
                </a:cubicBezTo>
                <a:cubicBezTo>
                  <a:pt x="301465" y="278821"/>
                  <a:pt x="300926" y="279360"/>
                  <a:pt x="300386" y="279900"/>
                </a:cubicBezTo>
                <a:cubicBezTo>
                  <a:pt x="299846" y="280978"/>
                  <a:pt x="298767" y="282596"/>
                  <a:pt x="298227" y="283675"/>
                </a:cubicBezTo>
                <a:cubicBezTo>
                  <a:pt x="296608" y="286371"/>
                  <a:pt x="294449" y="289607"/>
                  <a:pt x="292290" y="292304"/>
                </a:cubicBezTo>
                <a:cubicBezTo>
                  <a:pt x="291210" y="293382"/>
                  <a:pt x="290670" y="294461"/>
                  <a:pt x="289591" y="295540"/>
                </a:cubicBezTo>
                <a:cubicBezTo>
                  <a:pt x="289591" y="296079"/>
                  <a:pt x="288511" y="296618"/>
                  <a:pt x="287972" y="297697"/>
                </a:cubicBezTo>
                <a:cubicBezTo>
                  <a:pt x="286352" y="299854"/>
                  <a:pt x="290670" y="294461"/>
                  <a:pt x="290131" y="295000"/>
                </a:cubicBezTo>
                <a:cubicBezTo>
                  <a:pt x="288511" y="297697"/>
                  <a:pt x="285273" y="299854"/>
                  <a:pt x="283114" y="302011"/>
                </a:cubicBezTo>
                <a:cubicBezTo>
                  <a:pt x="280955" y="304168"/>
                  <a:pt x="278256" y="306326"/>
                  <a:pt x="276097" y="307944"/>
                </a:cubicBezTo>
                <a:cubicBezTo>
                  <a:pt x="275018" y="309022"/>
                  <a:pt x="273938" y="309561"/>
                  <a:pt x="272319" y="310640"/>
                </a:cubicBezTo>
                <a:cubicBezTo>
                  <a:pt x="271779" y="310640"/>
                  <a:pt x="270700" y="311719"/>
                  <a:pt x="270160" y="312258"/>
                </a:cubicBezTo>
                <a:cubicBezTo>
                  <a:pt x="267461" y="314415"/>
                  <a:pt x="272319" y="311179"/>
                  <a:pt x="272859" y="310640"/>
                </a:cubicBezTo>
                <a:cubicBezTo>
                  <a:pt x="268001" y="314415"/>
                  <a:pt x="261524" y="317651"/>
                  <a:pt x="256126" y="319808"/>
                </a:cubicBezTo>
                <a:cubicBezTo>
                  <a:pt x="253428" y="321426"/>
                  <a:pt x="250189" y="322505"/>
                  <a:pt x="246951" y="323583"/>
                </a:cubicBezTo>
                <a:cubicBezTo>
                  <a:pt x="245331" y="324123"/>
                  <a:pt x="244252" y="324662"/>
                  <a:pt x="242633" y="325201"/>
                </a:cubicBezTo>
                <a:cubicBezTo>
                  <a:pt x="251269" y="321966"/>
                  <a:pt x="244252" y="324662"/>
                  <a:pt x="242633" y="325201"/>
                </a:cubicBezTo>
                <a:cubicBezTo>
                  <a:pt x="240474" y="325741"/>
                  <a:pt x="237775" y="326280"/>
                  <a:pt x="235616" y="327359"/>
                </a:cubicBezTo>
                <a:cubicBezTo>
                  <a:pt x="235616" y="326280"/>
                  <a:pt x="235616" y="325201"/>
                  <a:pt x="235616" y="324662"/>
                </a:cubicBezTo>
                <a:cubicBezTo>
                  <a:pt x="235616" y="321426"/>
                  <a:pt x="235616" y="318190"/>
                  <a:pt x="235616" y="314955"/>
                </a:cubicBezTo>
                <a:cubicBezTo>
                  <a:pt x="235616" y="307944"/>
                  <a:pt x="235616" y="301472"/>
                  <a:pt x="236695" y="294461"/>
                </a:cubicBezTo>
                <a:close/>
                <a:moveTo>
                  <a:pt x="25113" y="249699"/>
                </a:moveTo>
                <a:cubicBezTo>
                  <a:pt x="38067" y="279360"/>
                  <a:pt x="56419" y="306865"/>
                  <a:pt x="79628" y="328976"/>
                </a:cubicBezTo>
                <a:cubicBezTo>
                  <a:pt x="103917" y="351627"/>
                  <a:pt x="133063" y="370503"/>
                  <a:pt x="165448" y="378593"/>
                </a:cubicBezTo>
                <a:cubicBezTo>
                  <a:pt x="174624" y="380750"/>
                  <a:pt x="184340" y="382368"/>
                  <a:pt x="194055" y="382907"/>
                </a:cubicBezTo>
                <a:cubicBezTo>
                  <a:pt x="210248" y="436298"/>
                  <a:pt x="244252" y="482679"/>
                  <a:pt x="286352" y="518812"/>
                </a:cubicBezTo>
                <a:cubicBezTo>
                  <a:pt x="337089" y="561957"/>
                  <a:pt x="400779" y="585147"/>
                  <a:pt x="467169" y="588922"/>
                </a:cubicBezTo>
                <a:cubicBezTo>
                  <a:pt x="538416" y="593236"/>
                  <a:pt x="610202" y="575439"/>
                  <a:pt x="674433" y="545238"/>
                </a:cubicBezTo>
                <a:cubicBezTo>
                  <a:pt x="739742" y="514498"/>
                  <a:pt x="797496" y="470275"/>
                  <a:pt x="848232" y="419041"/>
                </a:cubicBezTo>
                <a:cubicBezTo>
                  <a:pt x="897889" y="369424"/>
                  <a:pt x="941609" y="313876"/>
                  <a:pt x="983709" y="257249"/>
                </a:cubicBezTo>
                <a:cubicBezTo>
                  <a:pt x="983709" y="283675"/>
                  <a:pt x="983709" y="310101"/>
                  <a:pt x="982630" y="336527"/>
                </a:cubicBezTo>
                <a:cubicBezTo>
                  <a:pt x="982630" y="350549"/>
                  <a:pt x="981550" y="364031"/>
                  <a:pt x="980471" y="378053"/>
                </a:cubicBezTo>
                <a:cubicBezTo>
                  <a:pt x="980471" y="385064"/>
                  <a:pt x="982630" y="392075"/>
                  <a:pt x="986948" y="396929"/>
                </a:cubicBezTo>
                <a:cubicBezTo>
                  <a:pt x="991266" y="401783"/>
                  <a:pt x="998283" y="405558"/>
                  <a:pt x="1004760" y="406097"/>
                </a:cubicBezTo>
                <a:cubicBezTo>
                  <a:pt x="1011776" y="406097"/>
                  <a:pt x="1018793" y="404479"/>
                  <a:pt x="1023651" y="399626"/>
                </a:cubicBezTo>
                <a:cubicBezTo>
                  <a:pt x="1028509" y="394772"/>
                  <a:pt x="1032287" y="388839"/>
                  <a:pt x="1032827" y="381828"/>
                </a:cubicBezTo>
                <a:cubicBezTo>
                  <a:pt x="1036065" y="333291"/>
                  <a:pt x="1036605" y="284214"/>
                  <a:pt x="1035525" y="235137"/>
                </a:cubicBezTo>
                <a:cubicBezTo>
                  <a:pt x="1035525" y="222733"/>
                  <a:pt x="1034446" y="209790"/>
                  <a:pt x="1033906" y="197386"/>
                </a:cubicBezTo>
                <a:cubicBezTo>
                  <a:pt x="1034446" y="196307"/>
                  <a:pt x="1034986" y="195229"/>
                  <a:pt x="1035525" y="194150"/>
                </a:cubicBezTo>
                <a:cubicBezTo>
                  <a:pt x="1037684" y="188218"/>
                  <a:pt x="1037684" y="179589"/>
                  <a:pt x="1034446" y="173656"/>
                </a:cubicBezTo>
                <a:cubicBezTo>
                  <a:pt x="1031207" y="167724"/>
                  <a:pt x="1026350" y="162331"/>
                  <a:pt x="1019333" y="160713"/>
                </a:cubicBezTo>
                <a:cubicBezTo>
                  <a:pt x="1012856" y="158556"/>
                  <a:pt x="1005299" y="158556"/>
                  <a:pt x="998822" y="161792"/>
                </a:cubicBezTo>
                <a:cubicBezTo>
                  <a:pt x="969676" y="177432"/>
                  <a:pt x="939450" y="191454"/>
                  <a:pt x="908144" y="203318"/>
                </a:cubicBezTo>
                <a:cubicBezTo>
                  <a:pt x="900048" y="206554"/>
                  <a:pt x="892492" y="209251"/>
                  <a:pt x="884395" y="211947"/>
                </a:cubicBezTo>
                <a:cubicBezTo>
                  <a:pt x="852010" y="222733"/>
                  <a:pt x="819086" y="231362"/>
                  <a:pt x="786161" y="237834"/>
                </a:cubicBezTo>
                <a:cubicBezTo>
                  <a:pt x="779684" y="238912"/>
                  <a:pt x="773207" y="243227"/>
                  <a:pt x="769429" y="248620"/>
                </a:cubicBezTo>
                <a:cubicBezTo>
                  <a:pt x="765650" y="254013"/>
                  <a:pt x="763491" y="262103"/>
                  <a:pt x="765111" y="268574"/>
                </a:cubicBezTo>
                <a:cubicBezTo>
                  <a:pt x="766730" y="275046"/>
                  <a:pt x="770508" y="281518"/>
                  <a:pt x="775906" y="285293"/>
                </a:cubicBezTo>
                <a:cubicBezTo>
                  <a:pt x="781843" y="289068"/>
                  <a:pt x="788860" y="290686"/>
                  <a:pt x="795876" y="289607"/>
                </a:cubicBezTo>
                <a:cubicBezTo>
                  <a:pt x="837437" y="281518"/>
                  <a:pt x="878458" y="270192"/>
                  <a:pt x="917860" y="255092"/>
                </a:cubicBezTo>
                <a:cubicBezTo>
                  <a:pt x="896270" y="283675"/>
                  <a:pt x="873600" y="311719"/>
                  <a:pt x="849851" y="339223"/>
                </a:cubicBezTo>
                <a:cubicBezTo>
                  <a:pt x="848772" y="340841"/>
                  <a:pt x="847153" y="341920"/>
                  <a:pt x="846073" y="343538"/>
                </a:cubicBezTo>
                <a:cubicBezTo>
                  <a:pt x="850931" y="337605"/>
                  <a:pt x="846073" y="343538"/>
                  <a:pt x="844994" y="344616"/>
                </a:cubicBezTo>
                <a:cubicBezTo>
                  <a:pt x="841755" y="347852"/>
                  <a:pt x="839056" y="351088"/>
                  <a:pt x="835818" y="354863"/>
                </a:cubicBezTo>
                <a:cubicBezTo>
                  <a:pt x="829881" y="360796"/>
                  <a:pt x="824483" y="367267"/>
                  <a:pt x="818546" y="373200"/>
                </a:cubicBezTo>
                <a:cubicBezTo>
                  <a:pt x="806671" y="385064"/>
                  <a:pt x="794797" y="396929"/>
                  <a:pt x="781843" y="408254"/>
                </a:cubicBezTo>
                <a:cubicBezTo>
                  <a:pt x="769429" y="419580"/>
                  <a:pt x="756475" y="430366"/>
                  <a:pt x="742981" y="440613"/>
                </a:cubicBezTo>
                <a:cubicBezTo>
                  <a:pt x="736504" y="445467"/>
                  <a:pt x="730027" y="450320"/>
                  <a:pt x="723010" y="455174"/>
                </a:cubicBezTo>
                <a:cubicBezTo>
                  <a:pt x="719772" y="457331"/>
                  <a:pt x="716533" y="459488"/>
                  <a:pt x="713295" y="461646"/>
                </a:cubicBezTo>
                <a:cubicBezTo>
                  <a:pt x="713295" y="461646"/>
                  <a:pt x="712755" y="461646"/>
                  <a:pt x="712215" y="462185"/>
                </a:cubicBezTo>
                <a:cubicBezTo>
                  <a:pt x="710596" y="463264"/>
                  <a:pt x="708437" y="464342"/>
                  <a:pt x="706818" y="465960"/>
                </a:cubicBezTo>
                <a:cubicBezTo>
                  <a:pt x="679290" y="483757"/>
                  <a:pt x="650144" y="498318"/>
                  <a:pt x="619378" y="510183"/>
                </a:cubicBezTo>
                <a:cubicBezTo>
                  <a:pt x="615600" y="511801"/>
                  <a:pt x="611822" y="512880"/>
                  <a:pt x="608043" y="514498"/>
                </a:cubicBezTo>
                <a:cubicBezTo>
                  <a:pt x="606964" y="514498"/>
                  <a:pt x="605884" y="515576"/>
                  <a:pt x="604265" y="515576"/>
                </a:cubicBezTo>
                <a:cubicBezTo>
                  <a:pt x="603186" y="515576"/>
                  <a:pt x="602106" y="516116"/>
                  <a:pt x="601566" y="516655"/>
                </a:cubicBezTo>
                <a:cubicBezTo>
                  <a:pt x="594010" y="519351"/>
                  <a:pt x="586453" y="521509"/>
                  <a:pt x="578357" y="523666"/>
                </a:cubicBezTo>
                <a:cubicBezTo>
                  <a:pt x="562704" y="527980"/>
                  <a:pt x="546512" y="531216"/>
                  <a:pt x="530859" y="533373"/>
                </a:cubicBezTo>
                <a:cubicBezTo>
                  <a:pt x="522763" y="534452"/>
                  <a:pt x="515206" y="535531"/>
                  <a:pt x="507110" y="536070"/>
                </a:cubicBezTo>
                <a:cubicBezTo>
                  <a:pt x="507110" y="536070"/>
                  <a:pt x="507110" y="536070"/>
                  <a:pt x="507110" y="536070"/>
                </a:cubicBezTo>
                <a:cubicBezTo>
                  <a:pt x="505491" y="536070"/>
                  <a:pt x="503332" y="536070"/>
                  <a:pt x="501713" y="536070"/>
                </a:cubicBezTo>
                <a:cubicBezTo>
                  <a:pt x="497395" y="536070"/>
                  <a:pt x="493077" y="536070"/>
                  <a:pt x="489298" y="536070"/>
                </a:cubicBezTo>
                <a:cubicBezTo>
                  <a:pt x="473646" y="536070"/>
                  <a:pt x="457453" y="534991"/>
                  <a:pt x="441800" y="532834"/>
                </a:cubicBezTo>
                <a:cubicBezTo>
                  <a:pt x="438022" y="532834"/>
                  <a:pt x="434244" y="531755"/>
                  <a:pt x="431005" y="531216"/>
                </a:cubicBezTo>
                <a:cubicBezTo>
                  <a:pt x="429926" y="531216"/>
                  <a:pt x="428307" y="531216"/>
                  <a:pt x="427227" y="530677"/>
                </a:cubicBezTo>
                <a:cubicBezTo>
                  <a:pt x="426148" y="530677"/>
                  <a:pt x="425068" y="530677"/>
                  <a:pt x="423989" y="530138"/>
                </a:cubicBezTo>
                <a:cubicBezTo>
                  <a:pt x="416972" y="528520"/>
                  <a:pt x="409415" y="526362"/>
                  <a:pt x="402399" y="524205"/>
                </a:cubicBezTo>
                <a:cubicBezTo>
                  <a:pt x="395922" y="522048"/>
                  <a:pt x="389445" y="519891"/>
                  <a:pt x="382968" y="517194"/>
                </a:cubicBezTo>
                <a:cubicBezTo>
                  <a:pt x="379729" y="516116"/>
                  <a:pt x="376491" y="514498"/>
                  <a:pt x="373252" y="512880"/>
                </a:cubicBezTo>
                <a:cubicBezTo>
                  <a:pt x="371633" y="512340"/>
                  <a:pt x="370553" y="511262"/>
                  <a:pt x="368934" y="510722"/>
                </a:cubicBezTo>
                <a:cubicBezTo>
                  <a:pt x="367855" y="510722"/>
                  <a:pt x="367315" y="509644"/>
                  <a:pt x="366235" y="509644"/>
                </a:cubicBezTo>
                <a:cubicBezTo>
                  <a:pt x="362997" y="508026"/>
                  <a:pt x="367855" y="510722"/>
                  <a:pt x="368394" y="510722"/>
                </a:cubicBezTo>
                <a:cubicBezTo>
                  <a:pt x="365696" y="510183"/>
                  <a:pt x="361917" y="506947"/>
                  <a:pt x="359219" y="505869"/>
                </a:cubicBezTo>
                <a:cubicBezTo>
                  <a:pt x="355980" y="504251"/>
                  <a:pt x="352742" y="502094"/>
                  <a:pt x="349503" y="499936"/>
                </a:cubicBezTo>
                <a:cubicBezTo>
                  <a:pt x="343566" y="496161"/>
                  <a:pt x="337629" y="492386"/>
                  <a:pt x="332231" y="488072"/>
                </a:cubicBezTo>
                <a:cubicBezTo>
                  <a:pt x="326294" y="483757"/>
                  <a:pt x="320896" y="479443"/>
                  <a:pt x="315499" y="475128"/>
                </a:cubicBezTo>
                <a:cubicBezTo>
                  <a:pt x="314419" y="474050"/>
                  <a:pt x="313340" y="472971"/>
                  <a:pt x="312260" y="472432"/>
                </a:cubicBezTo>
                <a:cubicBezTo>
                  <a:pt x="312260" y="472432"/>
                  <a:pt x="312260" y="472432"/>
                  <a:pt x="311721" y="471892"/>
                </a:cubicBezTo>
                <a:cubicBezTo>
                  <a:pt x="309022" y="469735"/>
                  <a:pt x="306863" y="467039"/>
                  <a:pt x="304164" y="464881"/>
                </a:cubicBezTo>
                <a:cubicBezTo>
                  <a:pt x="293909" y="454635"/>
                  <a:pt x="284733" y="444388"/>
                  <a:pt x="276097" y="432523"/>
                </a:cubicBezTo>
                <a:cubicBezTo>
                  <a:pt x="274478" y="429827"/>
                  <a:pt x="272319" y="427669"/>
                  <a:pt x="270700" y="424973"/>
                </a:cubicBezTo>
                <a:cubicBezTo>
                  <a:pt x="269620" y="423355"/>
                  <a:pt x="268541" y="421737"/>
                  <a:pt x="267461" y="420119"/>
                </a:cubicBezTo>
                <a:cubicBezTo>
                  <a:pt x="263683" y="414187"/>
                  <a:pt x="260444" y="408254"/>
                  <a:pt x="257206" y="402322"/>
                </a:cubicBezTo>
                <a:cubicBezTo>
                  <a:pt x="253967" y="396390"/>
                  <a:pt x="251269" y="389918"/>
                  <a:pt x="248570" y="383446"/>
                </a:cubicBezTo>
                <a:cubicBezTo>
                  <a:pt x="248030" y="381828"/>
                  <a:pt x="247490" y="380210"/>
                  <a:pt x="246951" y="378593"/>
                </a:cubicBezTo>
                <a:cubicBezTo>
                  <a:pt x="282574" y="369964"/>
                  <a:pt x="314959" y="350549"/>
                  <a:pt x="337089" y="320348"/>
                </a:cubicBezTo>
                <a:cubicBezTo>
                  <a:pt x="356520" y="293922"/>
                  <a:pt x="367315" y="256710"/>
                  <a:pt x="356520" y="224890"/>
                </a:cubicBezTo>
                <a:cubicBezTo>
                  <a:pt x="349503" y="203858"/>
                  <a:pt x="336009" y="187678"/>
                  <a:pt x="315499" y="178510"/>
                </a:cubicBezTo>
                <a:cubicBezTo>
                  <a:pt x="299306" y="170960"/>
                  <a:pt x="278256" y="170960"/>
                  <a:pt x="261524" y="176353"/>
                </a:cubicBezTo>
                <a:cubicBezTo>
                  <a:pt x="198913" y="196307"/>
                  <a:pt x="179482" y="266956"/>
                  <a:pt x="183260" y="328437"/>
                </a:cubicBezTo>
                <a:cubicBezTo>
                  <a:pt x="182720" y="328437"/>
                  <a:pt x="182181" y="328437"/>
                  <a:pt x="181641" y="328437"/>
                </a:cubicBezTo>
                <a:cubicBezTo>
                  <a:pt x="180022" y="328437"/>
                  <a:pt x="178402" y="327898"/>
                  <a:pt x="176783" y="327359"/>
                </a:cubicBezTo>
                <a:cubicBezTo>
                  <a:pt x="169766" y="325201"/>
                  <a:pt x="163289" y="323044"/>
                  <a:pt x="156812" y="320348"/>
                </a:cubicBezTo>
                <a:cubicBezTo>
                  <a:pt x="155733" y="320348"/>
                  <a:pt x="154653" y="319269"/>
                  <a:pt x="153574" y="318730"/>
                </a:cubicBezTo>
                <a:cubicBezTo>
                  <a:pt x="153574" y="318730"/>
                  <a:pt x="152494" y="318730"/>
                  <a:pt x="151955" y="318190"/>
                </a:cubicBezTo>
                <a:cubicBezTo>
                  <a:pt x="151955" y="318190"/>
                  <a:pt x="151955" y="318190"/>
                  <a:pt x="151955" y="318190"/>
                </a:cubicBezTo>
                <a:cubicBezTo>
                  <a:pt x="151415" y="318190"/>
                  <a:pt x="150335" y="317651"/>
                  <a:pt x="149796" y="317112"/>
                </a:cubicBezTo>
                <a:cubicBezTo>
                  <a:pt x="149796" y="317112"/>
                  <a:pt x="150875" y="317112"/>
                  <a:pt x="150875" y="317651"/>
                </a:cubicBezTo>
                <a:cubicBezTo>
                  <a:pt x="148176" y="316033"/>
                  <a:pt x="144938" y="314415"/>
                  <a:pt x="142239" y="312797"/>
                </a:cubicBezTo>
                <a:cubicBezTo>
                  <a:pt x="136302" y="309022"/>
                  <a:pt x="130365" y="304708"/>
                  <a:pt x="124967" y="300393"/>
                </a:cubicBezTo>
                <a:cubicBezTo>
                  <a:pt x="123888" y="299315"/>
                  <a:pt x="122268" y="298236"/>
                  <a:pt x="121189" y="297157"/>
                </a:cubicBezTo>
                <a:cubicBezTo>
                  <a:pt x="121189" y="297157"/>
                  <a:pt x="121189" y="297157"/>
                  <a:pt x="121189" y="297157"/>
                </a:cubicBezTo>
                <a:cubicBezTo>
                  <a:pt x="118490" y="294461"/>
                  <a:pt x="115791" y="292304"/>
                  <a:pt x="113632" y="289607"/>
                </a:cubicBezTo>
                <a:cubicBezTo>
                  <a:pt x="108775" y="284753"/>
                  <a:pt x="103917" y="279360"/>
                  <a:pt x="99599" y="273428"/>
                </a:cubicBezTo>
                <a:cubicBezTo>
                  <a:pt x="97440" y="270731"/>
                  <a:pt x="95281" y="268035"/>
                  <a:pt x="93662" y="265338"/>
                </a:cubicBezTo>
                <a:cubicBezTo>
                  <a:pt x="92582" y="263720"/>
                  <a:pt x="91503" y="262642"/>
                  <a:pt x="90423" y="261024"/>
                </a:cubicBezTo>
                <a:cubicBezTo>
                  <a:pt x="90423" y="261024"/>
                  <a:pt x="90423" y="261024"/>
                  <a:pt x="90423" y="260485"/>
                </a:cubicBezTo>
                <a:cubicBezTo>
                  <a:pt x="82867" y="248081"/>
                  <a:pt x="75850" y="235137"/>
                  <a:pt x="70452" y="222194"/>
                </a:cubicBezTo>
                <a:cubicBezTo>
                  <a:pt x="69373" y="218958"/>
                  <a:pt x="67754" y="215722"/>
                  <a:pt x="66674" y="212486"/>
                </a:cubicBezTo>
                <a:cubicBezTo>
                  <a:pt x="66674" y="212486"/>
                  <a:pt x="66674" y="212486"/>
                  <a:pt x="66674" y="212486"/>
                </a:cubicBezTo>
                <a:cubicBezTo>
                  <a:pt x="66134" y="210329"/>
                  <a:pt x="65055" y="208172"/>
                  <a:pt x="64515" y="206015"/>
                </a:cubicBezTo>
                <a:cubicBezTo>
                  <a:pt x="61816" y="197386"/>
                  <a:pt x="59657" y="189296"/>
                  <a:pt x="58038" y="180667"/>
                </a:cubicBezTo>
                <a:cubicBezTo>
                  <a:pt x="56419" y="172039"/>
                  <a:pt x="54800" y="162870"/>
                  <a:pt x="53720" y="153702"/>
                </a:cubicBezTo>
                <a:cubicBezTo>
                  <a:pt x="53720" y="149388"/>
                  <a:pt x="52641" y="145613"/>
                  <a:pt x="52641" y="141298"/>
                </a:cubicBezTo>
                <a:cubicBezTo>
                  <a:pt x="52641" y="140759"/>
                  <a:pt x="52641" y="140219"/>
                  <a:pt x="52641" y="139680"/>
                </a:cubicBezTo>
                <a:cubicBezTo>
                  <a:pt x="52641" y="137523"/>
                  <a:pt x="52641" y="134826"/>
                  <a:pt x="52641" y="132669"/>
                </a:cubicBezTo>
                <a:cubicBezTo>
                  <a:pt x="52101" y="114872"/>
                  <a:pt x="52641" y="97075"/>
                  <a:pt x="53720" y="79817"/>
                </a:cubicBezTo>
                <a:cubicBezTo>
                  <a:pt x="54800" y="62559"/>
                  <a:pt x="56959" y="45302"/>
                  <a:pt x="59657" y="28044"/>
                </a:cubicBezTo>
                <a:cubicBezTo>
                  <a:pt x="61816" y="14561"/>
                  <a:pt x="48862" y="539"/>
                  <a:pt x="35369" y="0"/>
                </a:cubicBezTo>
                <a:cubicBezTo>
                  <a:pt x="20256" y="0"/>
                  <a:pt x="9461" y="9707"/>
                  <a:pt x="7302" y="24269"/>
                </a:cubicBezTo>
                <a:cubicBezTo>
                  <a:pt x="-4033" y="99772"/>
                  <a:pt x="-5113" y="179589"/>
                  <a:pt x="25653" y="250777"/>
                </a:cubicBezTo>
                <a:close/>
              </a:path>
            </a:pathLst>
          </a:custGeom>
          <a:solidFill>
            <a:srgbClr val="F16024"/>
          </a:solidFill>
          <a:ln w="5398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5EAF56B-CD7E-30EC-5307-9402D859C9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8708" y="1481501"/>
            <a:ext cx="3176853" cy="95484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4FD0308-DCE0-F32F-6247-6CE55D0E6E66}"/>
              </a:ext>
            </a:extLst>
          </p:cNvPr>
          <p:cNvSpPr/>
          <p:nvPr/>
        </p:nvSpPr>
        <p:spPr>
          <a:xfrm>
            <a:off x="-19585" y="121454"/>
            <a:ext cx="7598843" cy="1193741"/>
          </a:xfrm>
          <a:prstGeom prst="rect">
            <a:avLst/>
          </a:prstGeom>
          <a:solidFill>
            <a:srgbClr val="476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236AED-38C8-C447-C8A9-7B2AE30C0A16}"/>
              </a:ext>
            </a:extLst>
          </p:cNvPr>
          <p:cNvSpPr txBox="1"/>
          <p:nvPr/>
        </p:nvSpPr>
        <p:spPr>
          <a:xfrm>
            <a:off x="290166" y="353602"/>
            <a:ext cx="3055420" cy="1182568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lnSpc>
                <a:spcPts val="2072"/>
              </a:lnSpc>
            </a:pPr>
            <a:r>
              <a:rPr lang="de-DE" sz="255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Checkliste Versicherungsbedarf</a:t>
            </a:r>
          </a:p>
          <a:p>
            <a:pPr>
              <a:lnSpc>
                <a:spcPts val="1922"/>
              </a:lnSpc>
            </a:pPr>
            <a:endParaRPr lang="de-DE" sz="255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E7F26C-E6AB-A16A-49CE-9DD5BC82FCF6}"/>
              </a:ext>
            </a:extLst>
          </p:cNvPr>
          <p:cNvSpPr txBox="1"/>
          <p:nvPr/>
        </p:nvSpPr>
        <p:spPr>
          <a:xfrm>
            <a:off x="3441862" y="353602"/>
            <a:ext cx="3912475" cy="707886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lnSpc>
                <a:spcPts val="1198"/>
              </a:lnSpc>
            </a:pPr>
            <a:r>
              <a:rPr lang="de-DE" sz="1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Mit dieser Checkliste </a:t>
            </a:r>
            <a:r>
              <a:rPr lang="de-DE" sz="115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erkennen Sie, welche Versicherungen</a:t>
            </a:r>
            <a:r>
              <a:rPr lang="de-DE" sz="11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am wichtigsten sind für Ihren </a:t>
            </a:r>
            <a:r>
              <a:rPr lang="de-DE" sz="115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aktuellen Lebensstil, Ihre Verpflichtungen und Ihre finanziellen Ziele.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122A979-2D44-1128-DB91-581892EE06B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197" y="993356"/>
            <a:ext cx="3816876" cy="2567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6326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256</Words>
  <Application>Microsoft Office PowerPoint</Application>
  <PresentationFormat>Custom</PresentationFormat>
  <Paragraphs>36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Montserrat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Gillian Keane</dc:creator>
  <cp:lastModifiedBy>Grace Roche</cp:lastModifiedBy>
  <cp:revision>21</cp:revision>
  <dcterms:created xsi:type="dcterms:W3CDTF">2025-03-04T10:43:58Z</dcterms:created>
  <dcterms:modified xsi:type="dcterms:W3CDTF">2026-09-30T20:33:21Z</dcterms:modified>
</cp:coreProperties>
</file>