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Lst>
  <p:sldSz cy="10691800" cx="7559675"/>
  <p:notesSz cx="6858000" cy="9144000"/>
  <p:embeddedFontLst>
    <p:embeddedFont>
      <p:font typeface="Play"/>
      <p:regular r:id="rId83"/>
      <p:bold r:id="rId84"/>
    </p:embeddedFont>
    <p:embeddedFont>
      <p:font typeface="Montserrat"/>
      <p:regular r:id="rId85"/>
      <p:bold r:id="rId86"/>
      <p:italic r:id="rId87"/>
      <p:boldItalic r:id="rId8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9" roundtripDataSignature="AMtx7mgEfyzPIFechtYuThNPCBEly9SJI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7D107DF-40AE-403F-9AD0-99B51CC1BABB}">
  <a:tblStyle styleId="{77D107DF-40AE-403F-9AD0-99B51CC1BABB}"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A5F71F9E-D63C-44DC-B7CA-31ACC198C153}"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CECE7"/>
          </a:solidFill>
        </a:fill>
      </a:tcStyle>
    </a:wholeTbl>
    <a:band1H>
      <a:tcTxStyle/>
      <a:tcStyle>
        <a:fill>
          <a:solidFill>
            <a:srgbClr val="F8D6CC"/>
          </a:solidFill>
        </a:fill>
      </a:tcStyle>
    </a:band1H>
    <a:band2H>
      <a:tcTxStyle/>
    </a:band2H>
    <a:band1V>
      <a:tcTxStyle/>
      <a:tcStyle>
        <a:fill>
          <a:solidFill>
            <a:srgbClr val="F8D6CC"/>
          </a:solidFill>
        </a:fill>
      </a:tcStyle>
    </a:band1V>
    <a:band2V>
      <a:tcTxStyle/>
    </a:band2V>
    <a:lastCol>
      <a:tcTxStyle b="on" i="off">
        <a:font>
          <a:latin typeface="Calibri"/>
          <a:ea typeface="Calibri"/>
          <a:cs typeface="Calibri"/>
        </a:font>
        <a:schemeClr val="lt1"/>
      </a:tcTxStyle>
      <a:tcStyle>
        <a:fill>
          <a:solidFill>
            <a:schemeClr val="accent2"/>
          </a:solidFill>
        </a:fill>
      </a:tcStyle>
    </a:lastCol>
    <a:firstCol>
      <a:tcTxStyle b="on" i="off">
        <a:font>
          <a:latin typeface="Calibri"/>
          <a:ea typeface="Calibri"/>
          <a:cs typeface="Calibri"/>
        </a:font>
        <a:schemeClr val="lt1"/>
      </a:tcTxStyle>
      <a:tcStyle>
        <a:fill>
          <a:solidFill>
            <a:schemeClr val="accent2"/>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2"/>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2"/>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60" Type="http://schemas.openxmlformats.org/officeDocument/2006/relationships/slide" Target="slides/slide55.xml"/><Relationship Id="rId61" Type="http://schemas.openxmlformats.org/officeDocument/2006/relationships/slide" Target="slides/slide56.xml"/><Relationship Id="rId62" Type="http://schemas.openxmlformats.org/officeDocument/2006/relationships/slide" Target="slides/slide57.xml"/><Relationship Id="rId63" Type="http://schemas.openxmlformats.org/officeDocument/2006/relationships/slide" Target="slides/slide58.xml"/><Relationship Id="rId64" Type="http://schemas.openxmlformats.org/officeDocument/2006/relationships/slide" Target="slides/slide59.xml"/><Relationship Id="rId65" Type="http://schemas.openxmlformats.org/officeDocument/2006/relationships/slide" Target="slides/slide60.xml"/><Relationship Id="rId66" Type="http://schemas.openxmlformats.org/officeDocument/2006/relationships/slide" Target="slides/slide61.xml"/><Relationship Id="rId67" Type="http://schemas.openxmlformats.org/officeDocument/2006/relationships/slide" Target="slides/slide62.xml"/><Relationship Id="rId68" Type="http://schemas.openxmlformats.org/officeDocument/2006/relationships/slide" Target="slides/slide63.xml"/><Relationship Id="rId69" Type="http://schemas.openxmlformats.org/officeDocument/2006/relationships/slide" Target="slides/slide64.xml"/><Relationship Id="rId70" Type="http://schemas.openxmlformats.org/officeDocument/2006/relationships/slide" Target="slides/slide65.xml"/><Relationship Id="rId71" Type="http://schemas.openxmlformats.org/officeDocument/2006/relationships/slide" Target="slides/slide66.xml"/><Relationship Id="rId72" Type="http://schemas.openxmlformats.org/officeDocument/2006/relationships/slide" Target="slides/slide67.xml"/><Relationship Id="rId73" Type="http://schemas.openxmlformats.org/officeDocument/2006/relationships/slide" Target="slides/slide68.xml"/><Relationship Id="rId74" Type="http://schemas.openxmlformats.org/officeDocument/2006/relationships/slide" Target="slides/slide69.xml"/><Relationship Id="rId75" Type="http://schemas.openxmlformats.org/officeDocument/2006/relationships/slide" Target="slides/slide70.xml"/><Relationship Id="rId76" Type="http://schemas.openxmlformats.org/officeDocument/2006/relationships/slide" Target="slides/slide71.xml"/><Relationship Id="rId77" Type="http://schemas.openxmlformats.org/officeDocument/2006/relationships/slide" Target="slides/slide72.xml"/><Relationship Id="rId78" Type="http://schemas.openxmlformats.org/officeDocument/2006/relationships/slide" Target="slides/slide73.xml"/><Relationship Id="rId79" Type="http://schemas.openxmlformats.org/officeDocument/2006/relationships/slide" Target="slides/slide74.xml"/><Relationship Id="rId80" Type="http://schemas.openxmlformats.org/officeDocument/2006/relationships/slide" Target="slides/slide75.xml"/><Relationship Id="rId81" Type="http://schemas.openxmlformats.org/officeDocument/2006/relationships/slide" Target="slides/slide76.xml"/><Relationship Id="rId82" Type="http://schemas.openxmlformats.org/officeDocument/2006/relationships/slide" Target="slides/slide77.xml"/><Relationship Id="rId83" Type="http://schemas.openxmlformats.org/officeDocument/2006/relationships/font" Target="fonts/Play-regular.fntdata"/><Relationship Id="rId84" Type="http://schemas.openxmlformats.org/officeDocument/2006/relationships/font" Target="fonts/Play-bold.fntdata"/><Relationship Id="rId85" Type="http://schemas.openxmlformats.org/officeDocument/2006/relationships/font" Target="fonts/Montserrat-regular.fntdata"/><Relationship Id="rId86" Type="http://schemas.openxmlformats.org/officeDocument/2006/relationships/font" Target="fonts/Montserrat-bold.fntdata"/><Relationship Id="rId87" Type="http://schemas.openxmlformats.org/officeDocument/2006/relationships/font" Target="fonts/Montserrat-italic.fntdata"/><Relationship Id="rId88" Type="http://schemas.openxmlformats.org/officeDocument/2006/relationships/font" Target="fonts/Montserrat-boldItalic.fntdata"/><Relationship Id="rId89"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653"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653"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653"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653"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653"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653"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653"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653"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653"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1: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7" name="Google Shape;517;p2: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7" name="Google Shape;527;p3: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8" name="Google Shape;548;p4: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p5: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4" name="Google Shape;564;p6: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6" name="Google Shape;576;p7: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8" name="Google Shape;588;p8: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7" name="Google Shape;597;p9: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2" name="Google Shape;622;p10: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7" name="Google Shape;647;p11: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2" name="Google Shape;672;p12: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3" name="Google Shape;713;p13: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8" name="Google Shape;738;p14: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3" name="Google Shape;763;p15: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4" name="Google Shape;804;p16: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0" name="Google Shape;830;p17: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3" name="Google Shape;873;p18: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9" name="Google Shape;899;p19: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5" name="Google Shape;925;p20: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1" name="Google Shape;951;p21: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7" name="Google Shape;977;p22: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3" name="Google Shape;1003;p23: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5" name="Google Shape;1055;p24: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2" name="Google Shape;1082;p25: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0" name="Google Shape;1110;p26: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6" name="Google Shape;1136;p27: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1" name="Shape 1161"/>
        <p:cNvGrpSpPr/>
        <p:nvPr/>
      </p:nvGrpSpPr>
      <p:grpSpPr>
        <a:xfrm>
          <a:off x="0" y="0"/>
          <a:ext cx="0" cy="0"/>
          <a:chOff x="0" y="0"/>
          <a:chExt cx="0" cy="0"/>
        </a:xfrm>
      </p:grpSpPr>
      <p:sp>
        <p:nvSpPr>
          <p:cNvPr id="1162" name="Google Shape;1162;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3" name="Google Shape;1163;p28: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8" name="Shape 1188"/>
        <p:cNvGrpSpPr/>
        <p:nvPr/>
      </p:nvGrpSpPr>
      <p:grpSpPr>
        <a:xfrm>
          <a:off x="0" y="0"/>
          <a:ext cx="0" cy="0"/>
          <a:chOff x="0" y="0"/>
          <a:chExt cx="0" cy="0"/>
        </a:xfrm>
      </p:grpSpPr>
      <p:sp>
        <p:nvSpPr>
          <p:cNvPr id="1189" name="Google Shape;1189;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0" name="Google Shape;1190;p29: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4" name="Shape 1214"/>
        <p:cNvGrpSpPr/>
        <p:nvPr/>
      </p:nvGrpSpPr>
      <p:grpSpPr>
        <a:xfrm>
          <a:off x="0" y="0"/>
          <a:ext cx="0" cy="0"/>
          <a:chOff x="0" y="0"/>
          <a:chExt cx="0" cy="0"/>
        </a:xfrm>
      </p:grpSpPr>
      <p:sp>
        <p:nvSpPr>
          <p:cNvPr id="1215" name="Google Shape;1215;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6" name="Google Shape;1216;p30: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3" name="Shape 1223"/>
        <p:cNvGrpSpPr/>
        <p:nvPr/>
      </p:nvGrpSpPr>
      <p:grpSpPr>
        <a:xfrm>
          <a:off x="0" y="0"/>
          <a:ext cx="0" cy="0"/>
          <a:chOff x="0" y="0"/>
          <a:chExt cx="0" cy="0"/>
        </a:xfrm>
      </p:grpSpPr>
      <p:sp>
        <p:nvSpPr>
          <p:cNvPr id="1224" name="Google Shape;1224;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5" name="Google Shape;1225;p31: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1" name="Google Shape;1261;p32: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1" name="Google Shape;1331;p33: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0" name="Shape 1400"/>
        <p:cNvGrpSpPr/>
        <p:nvPr/>
      </p:nvGrpSpPr>
      <p:grpSpPr>
        <a:xfrm>
          <a:off x="0" y="0"/>
          <a:ext cx="0" cy="0"/>
          <a:chOff x="0" y="0"/>
          <a:chExt cx="0" cy="0"/>
        </a:xfrm>
      </p:grpSpPr>
      <p:sp>
        <p:nvSpPr>
          <p:cNvPr id="1401" name="Google Shape;1401;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2" name="Google Shape;1402;p34: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6" name="Shape 1436"/>
        <p:cNvGrpSpPr/>
        <p:nvPr/>
      </p:nvGrpSpPr>
      <p:grpSpPr>
        <a:xfrm>
          <a:off x="0" y="0"/>
          <a:ext cx="0" cy="0"/>
          <a:chOff x="0" y="0"/>
          <a:chExt cx="0" cy="0"/>
        </a:xfrm>
      </p:grpSpPr>
      <p:sp>
        <p:nvSpPr>
          <p:cNvPr id="1437" name="Google Shape;1437;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8" name="Google Shape;1438;p35: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3" name="Shape 1473"/>
        <p:cNvGrpSpPr/>
        <p:nvPr/>
      </p:nvGrpSpPr>
      <p:grpSpPr>
        <a:xfrm>
          <a:off x="0" y="0"/>
          <a:ext cx="0" cy="0"/>
          <a:chOff x="0" y="0"/>
          <a:chExt cx="0" cy="0"/>
        </a:xfrm>
      </p:grpSpPr>
      <p:sp>
        <p:nvSpPr>
          <p:cNvPr id="1474" name="Google Shape;1474;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5" name="Google Shape;1475;p36: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0" name="Shape 1510"/>
        <p:cNvGrpSpPr/>
        <p:nvPr/>
      </p:nvGrpSpPr>
      <p:grpSpPr>
        <a:xfrm>
          <a:off x="0" y="0"/>
          <a:ext cx="0" cy="0"/>
          <a:chOff x="0" y="0"/>
          <a:chExt cx="0" cy="0"/>
        </a:xfrm>
      </p:grpSpPr>
      <p:sp>
        <p:nvSpPr>
          <p:cNvPr id="1511" name="Google Shape;1511;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2" name="Google Shape;1512;p37: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6" name="Shape 1546"/>
        <p:cNvGrpSpPr/>
        <p:nvPr/>
      </p:nvGrpSpPr>
      <p:grpSpPr>
        <a:xfrm>
          <a:off x="0" y="0"/>
          <a:ext cx="0" cy="0"/>
          <a:chOff x="0" y="0"/>
          <a:chExt cx="0" cy="0"/>
        </a:xfrm>
      </p:grpSpPr>
      <p:sp>
        <p:nvSpPr>
          <p:cNvPr id="1547" name="Google Shape;1547;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8" name="Google Shape;1548;p38: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2" name="Shape 1582"/>
        <p:cNvGrpSpPr/>
        <p:nvPr/>
      </p:nvGrpSpPr>
      <p:grpSpPr>
        <a:xfrm>
          <a:off x="0" y="0"/>
          <a:ext cx="0" cy="0"/>
          <a:chOff x="0" y="0"/>
          <a:chExt cx="0" cy="0"/>
        </a:xfrm>
      </p:grpSpPr>
      <p:sp>
        <p:nvSpPr>
          <p:cNvPr id="1583" name="Google Shape;1583;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4" name="Google Shape;1584;p39: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8" name="Shape 1618"/>
        <p:cNvGrpSpPr/>
        <p:nvPr/>
      </p:nvGrpSpPr>
      <p:grpSpPr>
        <a:xfrm>
          <a:off x="0" y="0"/>
          <a:ext cx="0" cy="0"/>
          <a:chOff x="0" y="0"/>
          <a:chExt cx="0" cy="0"/>
        </a:xfrm>
      </p:grpSpPr>
      <p:sp>
        <p:nvSpPr>
          <p:cNvPr id="1619" name="Google Shape;1619;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0" name="Google Shape;1620;p40: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4" name="Shape 1654"/>
        <p:cNvGrpSpPr/>
        <p:nvPr/>
      </p:nvGrpSpPr>
      <p:grpSpPr>
        <a:xfrm>
          <a:off x="0" y="0"/>
          <a:ext cx="0" cy="0"/>
          <a:chOff x="0" y="0"/>
          <a:chExt cx="0" cy="0"/>
        </a:xfrm>
      </p:grpSpPr>
      <p:sp>
        <p:nvSpPr>
          <p:cNvPr id="1655" name="Google Shape;1655;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6" name="Google Shape;1656;p41: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0" name="Shape 1690"/>
        <p:cNvGrpSpPr/>
        <p:nvPr/>
      </p:nvGrpSpPr>
      <p:grpSpPr>
        <a:xfrm>
          <a:off x="0" y="0"/>
          <a:ext cx="0" cy="0"/>
          <a:chOff x="0" y="0"/>
          <a:chExt cx="0" cy="0"/>
        </a:xfrm>
      </p:grpSpPr>
      <p:sp>
        <p:nvSpPr>
          <p:cNvPr id="1691" name="Google Shape;1691;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2" name="Google Shape;1692;p42: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6" name="Shape 1726"/>
        <p:cNvGrpSpPr/>
        <p:nvPr/>
      </p:nvGrpSpPr>
      <p:grpSpPr>
        <a:xfrm>
          <a:off x="0" y="0"/>
          <a:ext cx="0" cy="0"/>
          <a:chOff x="0" y="0"/>
          <a:chExt cx="0" cy="0"/>
        </a:xfrm>
      </p:grpSpPr>
      <p:sp>
        <p:nvSpPr>
          <p:cNvPr id="1727" name="Google Shape;1727;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8" name="Google Shape;1728;p43: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2" name="Shape 1762"/>
        <p:cNvGrpSpPr/>
        <p:nvPr/>
      </p:nvGrpSpPr>
      <p:grpSpPr>
        <a:xfrm>
          <a:off x="0" y="0"/>
          <a:ext cx="0" cy="0"/>
          <a:chOff x="0" y="0"/>
          <a:chExt cx="0" cy="0"/>
        </a:xfrm>
      </p:grpSpPr>
      <p:sp>
        <p:nvSpPr>
          <p:cNvPr id="1763" name="Google Shape;1763;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4" name="Google Shape;1764;p44: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8" name="Shape 1798"/>
        <p:cNvGrpSpPr/>
        <p:nvPr/>
      </p:nvGrpSpPr>
      <p:grpSpPr>
        <a:xfrm>
          <a:off x="0" y="0"/>
          <a:ext cx="0" cy="0"/>
          <a:chOff x="0" y="0"/>
          <a:chExt cx="0" cy="0"/>
        </a:xfrm>
      </p:grpSpPr>
      <p:sp>
        <p:nvSpPr>
          <p:cNvPr id="1799" name="Google Shape;1799;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0" name="Google Shape;1800;p45: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4" name="Shape 1834"/>
        <p:cNvGrpSpPr/>
        <p:nvPr/>
      </p:nvGrpSpPr>
      <p:grpSpPr>
        <a:xfrm>
          <a:off x="0" y="0"/>
          <a:ext cx="0" cy="0"/>
          <a:chOff x="0" y="0"/>
          <a:chExt cx="0" cy="0"/>
        </a:xfrm>
      </p:grpSpPr>
      <p:sp>
        <p:nvSpPr>
          <p:cNvPr id="1835" name="Google Shape;1835;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6" name="Google Shape;1836;p46: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0" name="Shape 1870"/>
        <p:cNvGrpSpPr/>
        <p:nvPr/>
      </p:nvGrpSpPr>
      <p:grpSpPr>
        <a:xfrm>
          <a:off x="0" y="0"/>
          <a:ext cx="0" cy="0"/>
          <a:chOff x="0" y="0"/>
          <a:chExt cx="0" cy="0"/>
        </a:xfrm>
      </p:grpSpPr>
      <p:sp>
        <p:nvSpPr>
          <p:cNvPr id="1871" name="Google Shape;1871;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2" name="Google Shape;1872;p47: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9" name="Shape 1879"/>
        <p:cNvGrpSpPr/>
        <p:nvPr/>
      </p:nvGrpSpPr>
      <p:grpSpPr>
        <a:xfrm>
          <a:off x="0" y="0"/>
          <a:ext cx="0" cy="0"/>
          <a:chOff x="0" y="0"/>
          <a:chExt cx="0" cy="0"/>
        </a:xfrm>
      </p:grpSpPr>
      <p:sp>
        <p:nvSpPr>
          <p:cNvPr id="1880" name="Google Shape;1880;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1" name="Google Shape;1881;p48: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8" name="Shape 1898"/>
        <p:cNvGrpSpPr/>
        <p:nvPr/>
      </p:nvGrpSpPr>
      <p:grpSpPr>
        <a:xfrm>
          <a:off x="0" y="0"/>
          <a:ext cx="0" cy="0"/>
          <a:chOff x="0" y="0"/>
          <a:chExt cx="0" cy="0"/>
        </a:xfrm>
      </p:grpSpPr>
      <p:sp>
        <p:nvSpPr>
          <p:cNvPr id="1899" name="Google Shape;1899;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0" name="Google Shape;1900;p49: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7" name="Shape 1917"/>
        <p:cNvGrpSpPr/>
        <p:nvPr/>
      </p:nvGrpSpPr>
      <p:grpSpPr>
        <a:xfrm>
          <a:off x="0" y="0"/>
          <a:ext cx="0" cy="0"/>
          <a:chOff x="0" y="0"/>
          <a:chExt cx="0" cy="0"/>
        </a:xfrm>
      </p:grpSpPr>
      <p:sp>
        <p:nvSpPr>
          <p:cNvPr id="1918" name="Google Shape;1918;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9" name="Google Shape;1919;p50: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6" name="Shape 1936"/>
        <p:cNvGrpSpPr/>
        <p:nvPr/>
      </p:nvGrpSpPr>
      <p:grpSpPr>
        <a:xfrm>
          <a:off x="0" y="0"/>
          <a:ext cx="0" cy="0"/>
          <a:chOff x="0" y="0"/>
          <a:chExt cx="0" cy="0"/>
        </a:xfrm>
      </p:grpSpPr>
      <p:sp>
        <p:nvSpPr>
          <p:cNvPr id="1937" name="Google Shape;1937;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8" name="Google Shape;1938;p51: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5" name="Shape 1955"/>
        <p:cNvGrpSpPr/>
        <p:nvPr/>
      </p:nvGrpSpPr>
      <p:grpSpPr>
        <a:xfrm>
          <a:off x="0" y="0"/>
          <a:ext cx="0" cy="0"/>
          <a:chOff x="0" y="0"/>
          <a:chExt cx="0" cy="0"/>
        </a:xfrm>
      </p:grpSpPr>
      <p:sp>
        <p:nvSpPr>
          <p:cNvPr id="1956" name="Google Shape;1956;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7" name="Google Shape;1957;p52: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4" name="Shape 1974"/>
        <p:cNvGrpSpPr/>
        <p:nvPr/>
      </p:nvGrpSpPr>
      <p:grpSpPr>
        <a:xfrm>
          <a:off x="0" y="0"/>
          <a:ext cx="0" cy="0"/>
          <a:chOff x="0" y="0"/>
          <a:chExt cx="0" cy="0"/>
        </a:xfrm>
      </p:grpSpPr>
      <p:sp>
        <p:nvSpPr>
          <p:cNvPr id="1975" name="Google Shape;1975;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6" name="Google Shape;1976;p53: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3" name="Shape 1993"/>
        <p:cNvGrpSpPr/>
        <p:nvPr/>
      </p:nvGrpSpPr>
      <p:grpSpPr>
        <a:xfrm>
          <a:off x="0" y="0"/>
          <a:ext cx="0" cy="0"/>
          <a:chOff x="0" y="0"/>
          <a:chExt cx="0" cy="0"/>
        </a:xfrm>
      </p:grpSpPr>
      <p:sp>
        <p:nvSpPr>
          <p:cNvPr id="1994" name="Google Shape;1994;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5" name="Google Shape;1995;p54: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2" name="Shape 2012"/>
        <p:cNvGrpSpPr/>
        <p:nvPr/>
      </p:nvGrpSpPr>
      <p:grpSpPr>
        <a:xfrm>
          <a:off x="0" y="0"/>
          <a:ext cx="0" cy="0"/>
          <a:chOff x="0" y="0"/>
          <a:chExt cx="0" cy="0"/>
        </a:xfrm>
      </p:grpSpPr>
      <p:sp>
        <p:nvSpPr>
          <p:cNvPr id="2013" name="Google Shape;2013;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4" name="Google Shape;2014;p55: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1" name="Shape 2031"/>
        <p:cNvGrpSpPr/>
        <p:nvPr/>
      </p:nvGrpSpPr>
      <p:grpSpPr>
        <a:xfrm>
          <a:off x="0" y="0"/>
          <a:ext cx="0" cy="0"/>
          <a:chOff x="0" y="0"/>
          <a:chExt cx="0" cy="0"/>
        </a:xfrm>
      </p:grpSpPr>
      <p:sp>
        <p:nvSpPr>
          <p:cNvPr id="2032" name="Google Shape;2032;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3" name="Google Shape;2033;p56: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5" name="Shape 2075"/>
        <p:cNvGrpSpPr/>
        <p:nvPr/>
      </p:nvGrpSpPr>
      <p:grpSpPr>
        <a:xfrm>
          <a:off x="0" y="0"/>
          <a:ext cx="0" cy="0"/>
          <a:chOff x="0" y="0"/>
          <a:chExt cx="0" cy="0"/>
        </a:xfrm>
      </p:grpSpPr>
      <p:sp>
        <p:nvSpPr>
          <p:cNvPr id="2076" name="Google Shape;2076;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7" name="Google Shape;2077;p57: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6" name="Shape 2136"/>
        <p:cNvGrpSpPr/>
        <p:nvPr/>
      </p:nvGrpSpPr>
      <p:grpSpPr>
        <a:xfrm>
          <a:off x="0" y="0"/>
          <a:ext cx="0" cy="0"/>
          <a:chOff x="0" y="0"/>
          <a:chExt cx="0" cy="0"/>
        </a:xfrm>
      </p:grpSpPr>
      <p:sp>
        <p:nvSpPr>
          <p:cNvPr id="2137" name="Google Shape;2137;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8" name="Google Shape;2138;p58: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7" name="Shape 2197"/>
        <p:cNvGrpSpPr/>
        <p:nvPr/>
      </p:nvGrpSpPr>
      <p:grpSpPr>
        <a:xfrm>
          <a:off x="0" y="0"/>
          <a:ext cx="0" cy="0"/>
          <a:chOff x="0" y="0"/>
          <a:chExt cx="0" cy="0"/>
        </a:xfrm>
      </p:grpSpPr>
      <p:sp>
        <p:nvSpPr>
          <p:cNvPr id="2198" name="Google Shape;2198;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9" name="Google Shape;2199;p59: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6" name="Shape 2216"/>
        <p:cNvGrpSpPr/>
        <p:nvPr/>
      </p:nvGrpSpPr>
      <p:grpSpPr>
        <a:xfrm>
          <a:off x="0" y="0"/>
          <a:ext cx="0" cy="0"/>
          <a:chOff x="0" y="0"/>
          <a:chExt cx="0" cy="0"/>
        </a:xfrm>
      </p:grpSpPr>
      <p:sp>
        <p:nvSpPr>
          <p:cNvPr id="2217" name="Google Shape;2217;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8" name="Google Shape;2218;p60: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5" name="Shape 2235"/>
        <p:cNvGrpSpPr/>
        <p:nvPr/>
      </p:nvGrpSpPr>
      <p:grpSpPr>
        <a:xfrm>
          <a:off x="0" y="0"/>
          <a:ext cx="0" cy="0"/>
          <a:chOff x="0" y="0"/>
          <a:chExt cx="0" cy="0"/>
        </a:xfrm>
      </p:grpSpPr>
      <p:sp>
        <p:nvSpPr>
          <p:cNvPr id="2236" name="Google Shape;2236;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7" name="Google Shape;2237;p61: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4" name="Shape 2254"/>
        <p:cNvGrpSpPr/>
        <p:nvPr/>
      </p:nvGrpSpPr>
      <p:grpSpPr>
        <a:xfrm>
          <a:off x="0" y="0"/>
          <a:ext cx="0" cy="0"/>
          <a:chOff x="0" y="0"/>
          <a:chExt cx="0" cy="0"/>
        </a:xfrm>
      </p:grpSpPr>
      <p:sp>
        <p:nvSpPr>
          <p:cNvPr id="2255" name="Google Shape;2255;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6" name="Google Shape;2256;p62: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3" name="Shape 2273"/>
        <p:cNvGrpSpPr/>
        <p:nvPr/>
      </p:nvGrpSpPr>
      <p:grpSpPr>
        <a:xfrm>
          <a:off x="0" y="0"/>
          <a:ext cx="0" cy="0"/>
          <a:chOff x="0" y="0"/>
          <a:chExt cx="0" cy="0"/>
        </a:xfrm>
      </p:grpSpPr>
      <p:sp>
        <p:nvSpPr>
          <p:cNvPr id="2274" name="Google Shape;2274;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5" name="Google Shape;2275;p63: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2" name="Shape 2292"/>
        <p:cNvGrpSpPr/>
        <p:nvPr/>
      </p:nvGrpSpPr>
      <p:grpSpPr>
        <a:xfrm>
          <a:off x="0" y="0"/>
          <a:ext cx="0" cy="0"/>
          <a:chOff x="0" y="0"/>
          <a:chExt cx="0" cy="0"/>
        </a:xfrm>
      </p:grpSpPr>
      <p:sp>
        <p:nvSpPr>
          <p:cNvPr id="2293" name="Google Shape;2293;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4" name="Google Shape;2294;p64: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1" name="Shape 2311"/>
        <p:cNvGrpSpPr/>
        <p:nvPr/>
      </p:nvGrpSpPr>
      <p:grpSpPr>
        <a:xfrm>
          <a:off x="0" y="0"/>
          <a:ext cx="0" cy="0"/>
          <a:chOff x="0" y="0"/>
          <a:chExt cx="0" cy="0"/>
        </a:xfrm>
      </p:grpSpPr>
      <p:sp>
        <p:nvSpPr>
          <p:cNvPr id="2312" name="Google Shape;2312;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3" name="Google Shape;2313;p65: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0" name="Shape 2330"/>
        <p:cNvGrpSpPr/>
        <p:nvPr/>
      </p:nvGrpSpPr>
      <p:grpSpPr>
        <a:xfrm>
          <a:off x="0" y="0"/>
          <a:ext cx="0" cy="0"/>
          <a:chOff x="0" y="0"/>
          <a:chExt cx="0" cy="0"/>
        </a:xfrm>
      </p:grpSpPr>
      <p:sp>
        <p:nvSpPr>
          <p:cNvPr id="2331" name="Google Shape;2331;p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2" name="Google Shape;2332;p66: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9" name="Shape 2349"/>
        <p:cNvGrpSpPr/>
        <p:nvPr/>
      </p:nvGrpSpPr>
      <p:grpSpPr>
        <a:xfrm>
          <a:off x="0" y="0"/>
          <a:ext cx="0" cy="0"/>
          <a:chOff x="0" y="0"/>
          <a:chExt cx="0" cy="0"/>
        </a:xfrm>
      </p:grpSpPr>
      <p:sp>
        <p:nvSpPr>
          <p:cNvPr id="2350" name="Google Shape;2350;p6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1" name="Google Shape;2351;p67: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0" name="Shape 2370"/>
        <p:cNvGrpSpPr/>
        <p:nvPr/>
      </p:nvGrpSpPr>
      <p:grpSpPr>
        <a:xfrm>
          <a:off x="0" y="0"/>
          <a:ext cx="0" cy="0"/>
          <a:chOff x="0" y="0"/>
          <a:chExt cx="0" cy="0"/>
        </a:xfrm>
      </p:grpSpPr>
      <p:sp>
        <p:nvSpPr>
          <p:cNvPr id="2371" name="Google Shape;2371;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2" name="Google Shape;2372;p68: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9" name="Shape 2439"/>
        <p:cNvGrpSpPr/>
        <p:nvPr/>
      </p:nvGrpSpPr>
      <p:grpSpPr>
        <a:xfrm>
          <a:off x="0" y="0"/>
          <a:ext cx="0" cy="0"/>
          <a:chOff x="0" y="0"/>
          <a:chExt cx="0" cy="0"/>
        </a:xfrm>
      </p:grpSpPr>
      <p:sp>
        <p:nvSpPr>
          <p:cNvPr id="2440" name="Google Shape;2440;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1" name="Google Shape;2441;p69: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8" name="Shape 2458"/>
        <p:cNvGrpSpPr/>
        <p:nvPr/>
      </p:nvGrpSpPr>
      <p:grpSpPr>
        <a:xfrm>
          <a:off x="0" y="0"/>
          <a:ext cx="0" cy="0"/>
          <a:chOff x="0" y="0"/>
          <a:chExt cx="0" cy="0"/>
        </a:xfrm>
      </p:grpSpPr>
      <p:sp>
        <p:nvSpPr>
          <p:cNvPr id="2459" name="Google Shape;2459;p7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0" name="Google Shape;2460;p70: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7" name="Shape 2477"/>
        <p:cNvGrpSpPr/>
        <p:nvPr/>
      </p:nvGrpSpPr>
      <p:grpSpPr>
        <a:xfrm>
          <a:off x="0" y="0"/>
          <a:ext cx="0" cy="0"/>
          <a:chOff x="0" y="0"/>
          <a:chExt cx="0" cy="0"/>
        </a:xfrm>
      </p:grpSpPr>
      <p:sp>
        <p:nvSpPr>
          <p:cNvPr id="2478" name="Google Shape;2478;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9" name="Google Shape;2479;p71: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6" name="Shape 2546"/>
        <p:cNvGrpSpPr/>
        <p:nvPr/>
      </p:nvGrpSpPr>
      <p:grpSpPr>
        <a:xfrm>
          <a:off x="0" y="0"/>
          <a:ext cx="0" cy="0"/>
          <a:chOff x="0" y="0"/>
          <a:chExt cx="0" cy="0"/>
        </a:xfrm>
      </p:grpSpPr>
      <p:sp>
        <p:nvSpPr>
          <p:cNvPr id="2547" name="Google Shape;2547;p7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8" name="Google Shape;2548;p72: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1" name="Shape 2631"/>
        <p:cNvGrpSpPr/>
        <p:nvPr/>
      </p:nvGrpSpPr>
      <p:grpSpPr>
        <a:xfrm>
          <a:off x="0" y="0"/>
          <a:ext cx="0" cy="0"/>
          <a:chOff x="0" y="0"/>
          <a:chExt cx="0" cy="0"/>
        </a:xfrm>
      </p:grpSpPr>
      <p:sp>
        <p:nvSpPr>
          <p:cNvPr id="2632" name="Google Shape;2632;p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3" name="Google Shape;2633;p73: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8" name="Shape 2698"/>
        <p:cNvGrpSpPr/>
        <p:nvPr/>
      </p:nvGrpSpPr>
      <p:grpSpPr>
        <a:xfrm>
          <a:off x="0" y="0"/>
          <a:ext cx="0" cy="0"/>
          <a:chOff x="0" y="0"/>
          <a:chExt cx="0" cy="0"/>
        </a:xfrm>
      </p:grpSpPr>
      <p:sp>
        <p:nvSpPr>
          <p:cNvPr id="2699" name="Google Shape;2699;p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0" name="Google Shape;2700;p74: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9" name="Shape 2749"/>
        <p:cNvGrpSpPr/>
        <p:nvPr/>
      </p:nvGrpSpPr>
      <p:grpSpPr>
        <a:xfrm>
          <a:off x="0" y="0"/>
          <a:ext cx="0" cy="0"/>
          <a:chOff x="0" y="0"/>
          <a:chExt cx="0" cy="0"/>
        </a:xfrm>
      </p:grpSpPr>
      <p:sp>
        <p:nvSpPr>
          <p:cNvPr id="2750" name="Google Shape;2750;p7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1" name="Google Shape;2751;p75: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6" name="Shape 2756"/>
        <p:cNvGrpSpPr/>
        <p:nvPr/>
      </p:nvGrpSpPr>
      <p:grpSpPr>
        <a:xfrm>
          <a:off x="0" y="0"/>
          <a:ext cx="0" cy="0"/>
          <a:chOff x="0" y="0"/>
          <a:chExt cx="0" cy="0"/>
        </a:xfrm>
      </p:grpSpPr>
      <p:sp>
        <p:nvSpPr>
          <p:cNvPr id="2757" name="Google Shape;2757;p7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8" name="Google Shape;2758;p76: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5" name="Shape 2765"/>
        <p:cNvGrpSpPr/>
        <p:nvPr/>
      </p:nvGrpSpPr>
      <p:grpSpPr>
        <a:xfrm>
          <a:off x="0" y="0"/>
          <a:ext cx="0" cy="0"/>
          <a:chOff x="0" y="0"/>
          <a:chExt cx="0" cy="0"/>
        </a:xfrm>
      </p:grpSpPr>
      <p:sp>
        <p:nvSpPr>
          <p:cNvPr id="2766" name="Google Shape;2766;p7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7" name="Google Shape;2767;p77:notes"/>
          <p:cNvSpPr/>
          <p:nvPr>
            <p:ph idx="2" type="sldImg"/>
          </p:nvPr>
        </p:nvSpPr>
        <p:spPr>
          <a:xfrm>
            <a:off x="2338388" y="1143000"/>
            <a:ext cx="218122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01" showMasterSp="0">
  <p:cSld name="Final Slide 01">
    <p:spTree>
      <p:nvGrpSpPr>
        <p:cNvPr id="13" name="Shape 13"/>
        <p:cNvGrpSpPr/>
        <p:nvPr/>
      </p:nvGrpSpPr>
      <p:grpSpPr>
        <a:xfrm>
          <a:off x="0" y="0"/>
          <a:ext cx="0" cy="0"/>
          <a:chOff x="0" y="0"/>
          <a:chExt cx="0" cy="0"/>
        </a:xfrm>
      </p:grpSpPr>
      <p:sp>
        <p:nvSpPr>
          <p:cNvPr id="14" name="Google Shape;14;p79"/>
          <p:cNvSpPr/>
          <p:nvPr>
            <p:ph idx="2" type="pic"/>
          </p:nvPr>
        </p:nvSpPr>
        <p:spPr>
          <a:xfrm>
            <a:off x="-1" y="0"/>
            <a:ext cx="7559675" cy="9540866"/>
          </a:xfrm>
          <a:prstGeom prst="rect">
            <a:avLst/>
          </a:prstGeom>
          <a:solidFill>
            <a:srgbClr val="BFBFBF"/>
          </a:solidFill>
          <a:ln>
            <a:noFill/>
          </a:ln>
        </p:spPr>
      </p:sp>
      <p:sp>
        <p:nvSpPr>
          <p:cNvPr id="15" name="Google Shape;15;p79"/>
          <p:cNvSpPr txBox="1"/>
          <p:nvPr>
            <p:ph idx="1" type="body"/>
          </p:nvPr>
        </p:nvSpPr>
        <p:spPr>
          <a:xfrm>
            <a:off x="4444372" y="9212061"/>
            <a:ext cx="3115303" cy="536162"/>
          </a:xfrm>
          <a:prstGeom prst="rect">
            <a:avLst/>
          </a:prstGeom>
          <a:solidFill>
            <a:srgbClr val="10153D"/>
          </a:solid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16" name="Google Shape;16;p79"/>
          <p:cNvSpPr txBox="1"/>
          <p:nvPr>
            <p:ph idx="3" type="body"/>
          </p:nvPr>
        </p:nvSpPr>
        <p:spPr>
          <a:xfrm>
            <a:off x="3779836" y="7507964"/>
            <a:ext cx="3282596" cy="781609"/>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827"/>
              </a:spcBef>
              <a:spcAft>
                <a:spcPts val="0"/>
              </a:spcAft>
              <a:buClr>
                <a:schemeClr val="lt1"/>
              </a:buClr>
              <a:buSzPts val="1800"/>
              <a:buFont typeface="Arial"/>
              <a:buNone/>
              <a:defRPr b="0" i="0" sz="1800" u="none" cap="none" strike="noStrike">
                <a:solidFill>
                  <a:schemeClr val="lt1"/>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pic>
        <p:nvPicPr>
          <p:cNvPr id="17" name="Google Shape;17;p79"/>
          <p:cNvPicPr preferRelativeResize="0"/>
          <p:nvPr/>
        </p:nvPicPr>
        <p:blipFill rotWithShape="1">
          <a:blip r:embed="rId2">
            <a:alphaModFix/>
          </a:blip>
          <a:srcRect b="0" l="0" r="0" t="0"/>
          <a:stretch/>
        </p:blipFill>
        <p:spPr>
          <a:xfrm>
            <a:off x="584665" y="10001672"/>
            <a:ext cx="1529269" cy="3405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02">
  <p:cSld name="Text Slide 02">
    <p:spTree>
      <p:nvGrpSpPr>
        <p:cNvPr id="18" name="Shape 18"/>
        <p:cNvGrpSpPr/>
        <p:nvPr/>
      </p:nvGrpSpPr>
      <p:grpSpPr>
        <a:xfrm>
          <a:off x="0" y="0"/>
          <a:ext cx="0" cy="0"/>
          <a:chOff x="0" y="0"/>
          <a:chExt cx="0" cy="0"/>
        </a:xfrm>
      </p:grpSpPr>
      <p:sp>
        <p:nvSpPr>
          <p:cNvPr id="19" name="Google Shape;19;p80"/>
          <p:cNvSpPr txBox="1"/>
          <p:nvPr>
            <p:ph idx="1" type="body"/>
          </p:nvPr>
        </p:nvSpPr>
        <p:spPr>
          <a:xfrm>
            <a:off x="-9335" y="644872"/>
            <a:ext cx="3483429" cy="586086"/>
          </a:xfrm>
          <a:prstGeom prst="rect">
            <a:avLst/>
          </a:prstGeom>
          <a:solidFill>
            <a:srgbClr val="F16024"/>
          </a:solidFill>
          <a:ln>
            <a:noFill/>
          </a:ln>
        </p:spPr>
        <p:txBody>
          <a:bodyPr anchorCtr="0" anchor="ctr" bIns="45700" lIns="91425" spcFirstLastPara="1" rIns="91425" wrap="square" tIns="45700">
            <a:noAutofit/>
          </a:bodyPr>
          <a:lstStyle>
            <a:lvl1pPr indent="-228600" lvl="0" marL="457200" marR="0" rtl="0" algn="l">
              <a:lnSpc>
                <a:spcPct val="126666"/>
              </a:lnSpc>
              <a:spcBef>
                <a:spcPts val="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20" name="Google Shape;20;p80"/>
          <p:cNvSpPr txBox="1"/>
          <p:nvPr>
            <p:ph idx="2" type="body"/>
          </p:nvPr>
        </p:nvSpPr>
        <p:spPr>
          <a:xfrm>
            <a:off x="697281" y="1599143"/>
            <a:ext cx="6076734" cy="84157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10153D"/>
              </a:buClr>
              <a:buSzPts val="1100"/>
              <a:buFont typeface="Arial"/>
              <a:buNone/>
              <a:defRPr b="0" i="0" sz="1100" u="none" cap="none" strike="noStrike">
                <a:solidFill>
                  <a:srgbClr val="10153D"/>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21" name="Google Shape;21;p80"/>
          <p:cNvSpPr txBox="1"/>
          <p:nvPr>
            <p:ph idx="12" type="sldNum"/>
          </p:nvPr>
        </p:nvSpPr>
        <p:spPr>
          <a:xfrm>
            <a:off x="7030922" y="10219096"/>
            <a:ext cx="372588" cy="363596"/>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900">
                <a:solidFill>
                  <a:srgbClr val="010101"/>
                </a:solidFill>
                <a:latin typeface="Calibri"/>
                <a:ea typeface="Calibri"/>
                <a:cs typeface="Calibri"/>
                <a:sym typeface="Calibri"/>
              </a:defRPr>
            </a:lvl1pPr>
            <a:lvl2pPr indent="0" lvl="1" marL="0" marR="0" rtl="0" algn="r">
              <a:spcBef>
                <a:spcPts val="0"/>
              </a:spcBef>
              <a:buNone/>
              <a:defRPr sz="900">
                <a:solidFill>
                  <a:srgbClr val="010101"/>
                </a:solidFill>
                <a:latin typeface="Calibri"/>
                <a:ea typeface="Calibri"/>
                <a:cs typeface="Calibri"/>
                <a:sym typeface="Calibri"/>
              </a:defRPr>
            </a:lvl2pPr>
            <a:lvl3pPr indent="0" lvl="2" marL="0" marR="0" rtl="0" algn="r">
              <a:spcBef>
                <a:spcPts val="0"/>
              </a:spcBef>
              <a:buNone/>
              <a:defRPr sz="900">
                <a:solidFill>
                  <a:srgbClr val="010101"/>
                </a:solidFill>
                <a:latin typeface="Calibri"/>
                <a:ea typeface="Calibri"/>
                <a:cs typeface="Calibri"/>
                <a:sym typeface="Calibri"/>
              </a:defRPr>
            </a:lvl3pPr>
            <a:lvl4pPr indent="0" lvl="3" marL="0" marR="0" rtl="0" algn="r">
              <a:spcBef>
                <a:spcPts val="0"/>
              </a:spcBef>
              <a:buNone/>
              <a:defRPr sz="900">
                <a:solidFill>
                  <a:srgbClr val="010101"/>
                </a:solidFill>
                <a:latin typeface="Calibri"/>
                <a:ea typeface="Calibri"/>
                <a:cs typeface="Calibri"/>
                <a:sym typeface="Calibri"/>
              </a:defRPr>
            </a:lvl4pPr>
            <a:lvl5pPr indent="0" lvl="4" marL="0" marR="0" rtl="0" algn="r">
              <a:spcBef>
                <a:spcPts val="0"/>
              </a:spcBef>
              <a:buNone/>
              <a:defRPr sz="900">
                <a:solidFill>
                  <a:srgbClr val="010101"/>
                </a:solidFill>
                <a:latin typeface="Calibri"/>
                <a:ea typeface="Calibri"/>
                <a:cs typeface="Calibri"/>
                <a:sym typeface="Calibri"/>
              </a:defRPr>
            </a:lvl5pPr>
            <a:lvl6pPr indent="0" lvl="5" marL="0" marR="0" rtl="0" algn="r">
              <a:spcBef>
                <a:spcPts val="0"/>
              </a:spcBef>
              <a:buNone/>
              <a:defRPr sz="900">
                <a:solidFill>
                  <a:srgbClr val="010101"/>
                </a:solidFill>
                <a:latin typeface="Calibri"/>
                <a:ea typeface="Calibri"/>
                <a:cs typeface="Calibri"/>
                <a:sym typeface="Calibri"/>
              </a:defRPr>
            </a:lvl6pPr>
            <a:lvl7pPr indent="0" lvl="6" marL="0" marR="0" rtl="0" algn="r">
              <a:spcBef>
                <a:spcPts val="0"/>
              </a:spcBef>
              <a:buNone/>
              <a:defRPr sz="900">
                <a:solidFill>
                  <a:srgbClr val="010101"/>
                </a:solidFill>
                <a:latin typeface="Calibri"/>
                <a:ea typeface="Calibri"/>
                <a:cs typeface="Calibri"/>
                <a:sym typeface="Calibri"/>
              </a:defRPr>
            </a:lvl7pPr>
            <a:lvl8pPr indent="0" lvl="7" marL="0" marR="0" rtl="0" algn="r">
              <a:spcBef>
                <a:spcPts val="0"/>
              </a:spcBef>
              <a:buNone/>
              <a:defRPr sz="900">
                <a:solidFill>
                  <a:srgbClr val="010101"/>
                </a:solidFill>
                <a:latin typeface="Calibri"/>
                <a:ea typeface="Calibri"/>
                <a:cs typeface="Calibri"/>
                <a:sym typeface="Calibri"/>
              </a:defRPr>
            </a:lvl8pPr>
            <a:lvl9pPr indent="0" lvl="8" marL="0" marR="0" rtl="0" algn="r">
              <a:spcBef>
                <a:spcPts val="0"/>
              </a:spcBef>
              <a:buNone/>
              <a:defRPr sz="900">
                <a:solidFill>
                  <a:srgbClr val="01010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01">
  <p:cSld name="Contents 01">
    <p:spTree>
      <p:nvGrpSpPr>
        <p:cNvPr id="22" name="Shape 22"/>
        <p:cNvGrpSpPr/>
        <p:nvPr/>
      </p:nvGrpSpPr>
      <p:grpSpPr>
        <a:xfrm>
          <a:off x="0" y="0"/>
          <a:ext cx="0" cy="0"/>
          <a:chOff x="0" y="0"/>
          <a:chExt cx="0" cy="0"/>
        </a:xfrm>
      </p:grpSpPr>
      <p:sp>
        <p:nvSpPr>
          <p:cNvPr id="23" name="Google Shape;23;p81"/>
          <p:cNvSpPr/>
          <p:nvPr/>
        </p:nvSpPr>
        <p:spPr>
          <a:xfrm rot="5400000">
            <a:off x="-4804450" y="4808373"/>
            <a:ext cx="10691814" cy="1075070"/>
          </a:xfrm>
          <a:prstGeom prst="rect">
            <a:avLst/>
          </a:prstGeom>
          <a:solidFill>
            <a:srgbClr val="4763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24" name="Google Shape;24;p81"/>
          <p:cNvSpPr txBox="1"/>
          <p:nvPr>
            <p:ph idx="1" type="body"/>
          </p:nvPr>
        </p:nvSpPr>
        <p:spPr>
          <a:xfrm>
            <a:off x="1701361" y="7618435"/>
            <a:ext cx="648000" cy="292876"/>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rgbClr val="1E2879"/>
              </a:buClr>
              <a:buSzPts val="2200"/>
              <a:buFont typeface="Arial"/>
              <a:buNone/>
              <a:defRPr b="1" i="0" sz="22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25" name="Google Shape;25;p81"/>
          <p:cNvSpPr txBox="1"/>
          <p:nvPr>
            <p:ph idx="2" type="body"/>
          </p:nvPr>
        </p:nvSpPr>
        <p:spPr>
          <a:xfrm>
            <a:off x="2404317" y="7618435"/>
            <a:ext cx="4324072" cy="292876"/>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827"/>
              </a:spcBef>
              <a:spcAft>
                <a:spcPts val="0"/>
              </a:spcAft>
              <a:buClr>
                <a:srgbClr val="1E2879"/>
              </a:buClr>
              <a:buSzPts val="1400"/>
              <a:buFont typeface="Arial"/>
              <a:buNone/>
              <a:defRPr b="0" i="0" sz="14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26" name="Google Shape;26;p81"/>
          <p:cNvSpPr txBox="1"/>
          <p:nvPr/>
        </p:nvSpPr>
        <p:spPr>
          <a:xfrm>
            <a:off x="3288286" y="8611676"/>
            <a:ext cx="3607564" cy="46166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10153D"/>
              </a:buClr>
              <a:buSzPts val="600"/>
              <a:buFont typeface="Calibri"/>
              <a:buNone/>
            </a:pPr>
            <a:r>
              <a:rPr b="0" i="0" lang="en-GB" sz="600" u="none" strike="noStrike">
                <a:solidFill>
                  <a:srgbClr val="10153D"/>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a:p>
          <a:p>
            <a:pPr indent="0" lvl="0" marL="0" marR="0" rtl="0" algn="just">
              <a:lnSpc>
                <a:spcPct val="100000"/>
              </a:lnSpc>
              <a:spcBef>
                <a:spcPts val="0"/>
              </a:spcBef>
              <a:spcAft>
                <a:spcPts val="0"/>
              </a:spcAft>
              <a:buClr>
                <a:schemeClr val="dk1"/>
              </a:buClr>
              <a:buSzPts val="600"/>
              <a:buFont typeface="Calibri"/>
              <a:buNone/>
            </a:pPr>
            <a:r>
              <a:t/>
            </a:r>
            <a:endParaRPr b="0" i="0" sz="600" u="none" strike="noStrike">
              <a:solidFill>
                <a:srgbClr val="10153D"/>
              </a:solidFill>
              <a:latin typeface="Calibri"/>
              <a:ea typeface="Calibri"/>
              <a:cs typeface="Calibri"/>
              <a:sym typeface="Calibri"/>
            </a:endParaRPr>
          </a:p>
        </p:txBody>
      </p:sp>
      <p:pic>
        <p:nvPicPr>
          <p:cNvPr id="27" name="Google Shape;27;p81"/>
          <p:cNvPicPr preferRelativeResize="0"/>
          <p:nvPr/>
        </p:nvPicPr>
        <p:blipFill rotWithShape="1">
          <a:blip r:embed="rId2">
            <a:alphaModFix/>
          </a:blip>
          <a:srcRect b="0" l="0" r="0" t="0"/>
          <a:stretch/>
        </p:blipFill>
        <p:spPr>
          <a:xfrm>
            <a:off x="1637668" y="8611233"/>
            <a:ext cx="1529269" cy="340525"/>
          </a:xfrm>
          <a:prstGeom prst="rect">
            <a:avLst/>
          </a:prstGeom>
          <a:noFill/>
          <a:ln>
            <a:noFill/>
          </a:ln>
        </p:spPr>
      </p:pic>
      <p:sp>
        <p:nvSpPr>
          <p:cNvPr id="28" name="Google Shape;28;p81"/>
          <p:cNvSpPr/>
          <p:nvPr>
            <p:ph idx="3" type="pic"/>
          </p:nvPr>
        </p:nvSpPr>
        <p:spPr>
          <a:xfrm>
            <a:off x="731520" y="398817"/>
            <a:ext cx="6544173" cy="3054916"/>
          </a:xfrm>
          <a:prstGeom prst="rect">
            <a:avLst/>
          </a:prstGeom>
          <a:solidFill>
            <a:srgbClr val="BFBFBF"/>
          </a:solidFill>
          <a:ln>
            <a:noFill/>
          </a:ln>
        </p:spPr>
      </p:sp>
      <p:sp>
        <p:nvSpPr>
          <p:cNvPr id="29" name="Google Shape;29;p81"/>
          <p:cNvSpPr/>
          <p:nvPr/>
        </p:nvSpPr>
        <p:spPr>
          <a:xfrm flipH="1">
            <a:off x="6798365" y="261651"/>
            <a:ext cx="761310" cy="3329249"/>
          </a:xfrm>
          <a:custGeom>
            <a:rect b="b" l="l" r="r" t="t"/>
            <a:pathLst>
              <a:path extrusionOk="0" h="523581" w="119729">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 name="Google Shape;30;p81"/>
          <p:cNvSpPr/>
          <p:nvPr/>
        </p:nvSpPr>
        <p:spPr>
          <a:xfrm rot="5400000">
            <a:off x="1552856" y="5523228"/>
            <a:ext cx="1761066" cy="1626655"/>
          </a:xfrm>
          <a:prstGeom prst="rect">
            <a:avLst/>
          </a:prstGeom>
          <a:noFill/>
          <a:ln cap="flat" cmpd="sng" w="19050">
            <a:solidFill>
              <a:srgbClr val="4763A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31" name="Google Shape;31;p81"/>
          <p:cNvSpPr txBox="1"/>
          <p:nvPr>
            <p:ph idx="4" type="body"/>
          </p:nvPr>
        </p:nvSpPr>
        <p:spPr>
          <a:xfrm>
            <a:off x="1737184" y="5348038"/>
            <a:ext cx="476600" cy="292876"/>
          </a:xfrm>
          <a:prstGeom prst="rect">
            <a:avLst/>
          </a:prstGeom>
          <a:solidFill>
            <a:schemeClr val="lt1"/>
          </a:solid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rgbClr val="4763AE"/>
              </a:buClr>
              <a:buSzPts val="2200"/>
              <a:buFont typeface="Arial"/>
              <a:buNone/>
              <a:defRPr b="1" i="0" sz="2200" u="none" cap="none" strike="noStrike">
                <a:solidFill>
                  <a:srgbClr val="4763AE"/>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grpSp>
        <p:nvGrpSpPr>
          <p:cNvPr id="32" name="Google Shape;32;p81"/>
          <p:cNvGrpSpPr/>
          <p:nvPr/>
        </p:nvGrpSpPr>
        <p:grpSpPr>
          <a:xfrm>
            <a:off x="2209634" y="6497310"/>
            <a:ext cx="830922" cy="711001"/>
            <a:chOff x="7236754" y="940858"/>
            <a:chExt cx="1133079" cy="969549"/>
          </a:xfrm>
        </p:grpSpPr>
        <p:grpSp>
          <p:nvGrpSpPr>
            <p:cNvPr id="33" name="Google Shape;33;p81"/>
            <p:cNvGrpSpPr/>
            <p:nvPr/>
          </p:nvGrpSpPr>
          <p:grpSpPr>
            <a:xfrm>
              <a:off x="7884516" y="1486640"/>
              <a:ext cx="203733" cy="61119"/>
              <a:chOff x="7884516" y="1486640"/>
              <a:chExt cx="203733" cy="61119"/>
            </a:xfrm>
          </p:grpSpPr>
          <p:sp>
            <p:nvSpPr>
              <p:cNvPr id="34" name="Google Shape;34;p81"/>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35" name="Google Shape;35;p81"/>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grpSp>
        <p:grpSp>
          <p:nvGrpSpPr>
            <p:cNvPr id="36" name="Google Shape;36;p81"/>
            <p:cNvGrpSpPr/>
            <p:nvPr/>
          </p:nvGrpSpPr>
          <p:grpSpPr>
            <a:xfrm>
              <a:off x="7236754" y="940858"/>
              <a:ext cx="1133079" cy="969549"/>
              <a:chOff x="7236754" y="940858"/>
              <a:chExt cx="1133079" cy="969549"/>
            </a:xfrm>
          </p:grpSpPr>
          <p:sp>
            <p:nvSpPr>
              <p:cNvPr id="37" name="Google Shape;37;p81"/>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38" name="Google Shape;38;p81"/>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39" name="Google Shape;39;p81"/>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40" name="Google Shape;40;p81"/>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41" name="Google Shape;41;p81"/>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42" name="Google Shape;42;p81"/>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43" name="Google Shape;43;p81"/>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44" name="Google Shape;44;p81"/>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45" name="Google Shape;45;p81"/>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46" name="Google Shape;46;p81"/>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47" name="Google Shape;47;p81"/>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grpSp>
      </p:grpSp>
      <p:sp>
        <p:nvSpPr>
          <p:cNvPr id="48" name="Google Shape;48;p81"/>
          <p:cNvSpPr txBox="1"/>
          <p:nvPr>
            <p:ph idx="5" type="body"/>
          </p:nvPr>
        </p:nvSpPr>
        <p:spPr>
          <a:xfrm>
            <a:off x="2698557" y="5346930"/>
            <a:ext cx="448486" cy="292876"/>
          </a:xfrm>
          <a:prstGeom prst="rect">
            <a:avLst/>
          </a:prstGeom>
          <a:solidFill>
            <a:schemeClr val="lt1"/>
          </a:solidFill>
          <a:ln>
            <a:noFill/>
          </a:ln>
        </p:spPr>
        <p:txBody>
          <a:bodyPr anchorCtr="0" anchor="ctr" bIns="45700" lIns="91425" spcFirstLastPara="1" rIns="91425" wrap="square" tIns="45700">
            <a:noAutofit/>
          </a:bodyPr>
          <a:lstStyle>
            <a:lvl1pPr indent="-228600" lvl="0" marL="457200" marR="0" rtl="0" algn="r">
              <a:lnSpc>
                <a:spcPct val="90000"/>
              </a:lnSpc>
              <a:spcBef>
                <a:spcPts val="827"/>
              </a:spcBef>
              <a:spcAft>
                <a:spcPts val="0"/>
              </a:spcAft>
              <a:buClr>
                <a:srgbClr val="1E2879"/>
              </a:buClr>
              <a:buSzPts val="1400"/>
              <a:buFont typeface="Arial"/>
              <a:buNone/>
              <a:defRPr b="0" i="0" sz="14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49" name="Google Shape;49;p81"/>
          <p:cNvSpPr txBox="1"/>
          <p:nvPr>
            <p:ph idx="6" type="body"/>
          </p:nvPr>
        </p:nvSpPr>
        <p:spPr>
          <a:xfrm>
            <a:off x="2649682" y="5143730"/>
            <a:ext cx="521606" cy="292876"/>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90000"/>
              </a:lnSpc>
              <a:spcBef>
                <a:spcPts val="827"/>
              </a:spcBef>
              <a:spcAft>
                <a:spcPts val="0"/>
              </a:spcAft>
              <a:buClr>
                <a:srgbClr val="1E2879"/>
              </a:buClr>
              <a:buSzPts val="1100"/>
              <a:buFont typeface="Arial"/>
              <a:buNone/>
              <a:defRPr b="0" i="0" sz="11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50" name="Google Shape;50;p81"/>
          <p:cNvSpPr/>
          <p:nvPr/>
        </p:nvSpPr>
        <p:spPr>
          <a:xfrm rot="5400000">
            <a:off x="3356258" y="5523228"/>
            <a:ext cx="1761066" cy="1626655"/>
          </a:xfrm>
          <a:prstGeom prst="rect">
            <a:avLst/>
          </a:prstGeom>
          <a:noFill/>
          <a:ln cap="flat" cmpd="sng" w="19050">
            <a:solidFill>
              <a:srgbClr val="F1602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51" name="Google Shape;51;p81"/>
          <p:cNvSpPr txBox="1"/>
          <p:nvPr>
            <p:ph idx="7" type="body"/>
          </p:nvPr>
        </p:nvSpPr>
        <p:spPr>
          <a:xfrm>
            <a:off x="3540586" y="5348039"/>
            <a:ext cx="476600" cy="292876"/>
          </a:xfrm>
          <a:prstGeom prst="rect">
            <a:avLst/>
          </a:prstGeom>
          <a:solidFill>
            <a:schemeClr val="lt1"/>
          </a:solid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rgbClr val="F16024"/>
              </a:buClr>
              <a:buSzPts val="2200"/>
              <a:buFont typeface="Arial"/>
              <a:buNone/>
              <a:defRPr b="1" i="0" sz="2200" u="none" cap="none" strike="noStrike">
                <a:solidFill>
                  <a:srgbClr val="F16024"/>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52" name="Google Shape;52;p81"/>
          <p:cNvSpPr txBox="1"/>
          <p:nvPr>
            <p:ph idx="8" type="body"/>
          </p:nvPr>
        </p:nvSpPr>
        <p:spPr>
          <a:xfrm>
            <a:off x="4501959" y="5346931"/>
            <a:ext cx="448486" cy="292876"/>
          </a:xfrm>
          <a:prstGeom prst="rect">
            <a:avLst/>
          </a:prstGeom>
          <a:solidFill>
            <a:schemeClr val="lt1"/>
          </a:solidFill>
          <a:ln>
            <a:noFill/>
          </a:ln>
        </p:spPr>
        <p:txBody>
          <a:bodyPr anchorCtr="0" anchor="ctr" bIns="45700" lIns="91425" spcFirstLastPara="1" rIns="91425" wrap="square" tIns="45700">
            <a:noAutofit/>
          </a:bodyPr>
          <a:lstStyle>
            <a:lvl1pPr indent="-228600" lvl="0" marL="457200" marR="0" rtl="0" algn="r">
              <a:lnSpc>
                <a:spcPct val="90000"/>
              </a:lnSpc>
              <a:spcBef>
                <a:spcPts val="827"/>
              </a:spcBef>
              <a:spcAft>
                <a:spcPts val="0"/>
              </a:spcAft>
              <a:buClr>
                <a:srgbClr val="1E2879"/>
              </a:buClr>
              <a:buSzPts val="1400"/>
              <a:buFont typeface="Arial"/>
              <a:buNone/>
              <a:defRPr b="0" i="0" sz="14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53" name="Google Shape;53;p81"/>
          <p:cNvSpPr txBox="1"/>
          <p:nvPr>
            <p:ph idx="9" type="body"/>
          </p:nvPr>
        </p:nvSpPr>
        <p:spPr>
          <a:xfrm>
            <a:off x="4453084" y="5143731"/>
            <a:ext cx="521606" cy="292876"/>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90000"/>
              </a:lnSpc>
              <a:spcBef>
                <a:spcPts val="827"/>
              </a:spcBef>
              <a:spcAft>
                <a:spcPts val="0"/>
              </a:spcAft>
              <a:buClr>
                <a:srgbClr val="1E2879"/>
              </a:buClr>
              <a:buSzPts val="1100"/>
              <a:buFont typeface="Arial"/>
              <a:buNone/>
              <a:defRPr b="0" i="0" sz="11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54" name="Google Shape;54;p81"/>
          <p:cNvSpPr/>
          <p:nvPr/>
        </p:nvSpPr>
        <p:spPr>
          <a:xfrm rot="5400000">
            <a:off x="5151191" y="5523228"/>
            <a:ext cx="1761066" cy="1626655"/>
          </a:xfrm>
          <a:prstGeom prst="rect">
            <a:avLst/>
          </a:prstGeom>
          <a:no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55" name="Google Shape;55;p81"/>
          <p:cNvSpPr txBox="1"/>
          <p:nvPr>
            <p:ph idx="13" type="body"/>
          </p:nvPr>
        </p:nvSpPr>
        <p:spPr>
          <a:xfrm>
            <a:off x="5335519" y="5348039"/>
            <a:ext cx="476600" cy="292876"/>
          </a:xfrm>
          <a:prstGeom prst="rect">
            <a:avLst/>
          </a:prstGeom>
          <a:solidFill>
            <a:schemeClr val="lt1"/>
          </a:solid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rgbClr val="D38CBC"/>
              </a:buClr>
              <a:buSzPts val="2200"/>
              <a:buFont typeface="Arial"/>
              <a:buNone/>
              <a:defRPr b="1" i="0" sz="2200" u="none" cap="none" strike="noStrike">
                <a:solidFill>
                  <a:srgbClr val="D38CBC"/>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56" name="Google Shape;56;p81"/>
          <p:cNvSpPr txBox="1"/>
          <p:nvPr>
            <p:ph idx="14" type="body"/>
          </p:nvPr>
        </p:nvSpPr>
        <p:spPr>
          <a:xfrm>
            <a:off x="6296892" y="5346931"/>
            <a:ext cx="448486" cy="292876"/>
          </a:xfrm>
          <a:prstGeom prst="rect">
            <a:avLst/>
          </a:prstGeom>
          <a:solidFill>
            <a:schemeClr val="lt1"/>
          </a:solidFill>
          <a:ln>
            <a:noFill/>
          </a:ln>
        </p:spPr>
        <p:txBody>
          <a:bodyPr anchorCtr="0" anchor="ctr" bIns="45700" lIns="91425" spcFirstLastPara="1" rIns="91425" wrap="square" tIns="45700">
            <a:noAutofit/>
          </a:bodyPr>
          <a:lstStyle>
            <a:lvl1pPr indent="-228600" lvl="0" marL="457200" marR="0" rtl="0" algn="r">
              <a:lnSpc>
                <a:spcPct val="90000"/>
              </a:lnSpc>
              <a:spcBef>
                <a:spcPts val="827"/>
              </a:spcBef>
              <a:spcAft>
                <a:spcPts val="0"/>
              </a:spcAft>
              <a:buClr>
                <a:srgbClr val="1E2879"/>
              </a:buClr>
              <a:buSzPts val="1400"/>
              <a:buFont typeface="Arial"/>
              <a:buNone/>
              <a:defRPr b="0" i="0" sz="14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57" name="Google Shape;57;p81"/>
          <p:cNvSpPr txBox="1"/>
          <p:nvPr>
            <p:ph idx="15" type="body"/>
          </p:nvPr>
        </p:nvSpPr>
        <p:spPr>
          <a:xfrm>
            <a:off x="6248017" y="5143731"/>
            <a:ext cx="521606" cy="292876"/>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90000"/>
              </a:lnSpc>
              <a:spcBef>
                <a:spcPts val="827"/>
              </a:spcBef>
              <a:spcAft>
                <a:spcPts val="0"/>
              </a:spcAft>
              <a:buClr>
                <a:srgbClr val="1E2879"/>
              </a:buClr>
              <a:buSzPts val="1100"/>
              <a:buFont typeface="Arial"/>
              <a:buNone/>
              <a:defRPr b="0" i="0" sz="11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grpSp>
        <p:nvGrpSpPr>
          <p:cNvPr id="58" name="Google Shape;58;p81"/>
          <p:cNvGrpSpPr/>
          <p:nvPr/>
        </p:nvGrpSpPr>
        <p:grpSpPr>
          <a:xfrm>
            <a:off x="3961796" y="6402399"/>
            <a:ext cx="856956" cy="827168"/>
            <a:chOff x="7216180" y="2896437"/>
            <a:chExt cx="1173609" cy="1132812"/>
          </a:xfrm>
        </p:grpSpPr>
        <p:grpSp>
          <p:nvGrpSpPr>
            <p:cNvPr id="59" name="Google Shape;59;p81"/>
            <p:cNvGrpSpPr/>
            <p:nvPr/>
          </p:nvGrpSpPr>
          <p:grpSpPr>
            <a:xfrm>
              <a:off x="7884516" y="3299879"/>
              <a:ext cx="244480" cy="366042"/>
              <a:chOff x="7884516" y="3299879"/>
              <a:chExt cx="244480" cy="366042"/>
            </a:xfrm>
          </p:grpSpPr>
          <p:sp>
            <p:nvSpPr>
              <p:cNvPr id="60" name="Google Shape;60;p81"/>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1" name="Google Shape;61;p81"/>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2" name="Google Shape;62;p81"/>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3" name="Google Shape;63;p81"/>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4" name="Google Shape;64;p81"/>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5" name="Google Shape;65;p81"/>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6" name="Google Shape;66;p81"/>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7" name="Google Shape;67;p81"/>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8" name="Google Shape;68;p81"/>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9" name="Google Shape;69;p81"/>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0" name="Google Shape;70;p81"/>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71" name="Google Shape;71;p81"/>
            <p:cNvGrpSpPr/>
            <p:nvPr/>
          </p:nvGrpSpPr>
          <p:grpSpPr>
            <a:xfrm>
              <a:off x="7216180" y="2896437"/>
              <a:ext cx="1173609" cy="1132812"/>
              <a:chOff x="7216180" y="2896437"/>
              <a:chExt cx="1173609" cy="1132812"/>
            </a:xfrm>
          </p:grpSpPr>
          <p:sp>
            <p:nvSpPr>
              <p:cNvPr id="72" name="Google Shape;72;p81"/>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3" name="Google Shape;73;p81"/>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4" name="Google Shape;74;p81"/>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5" name="Google Shape;75;p81"/>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6" name="Google Shape;76;p81"/>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7" name="Google Shape;77;p81"/>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8" name="Google Shape;78;p81"/>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9" name="Google Shape;79;p81"/>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0" name="Google Shape;80;p81"/>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1" name="Google Shape;81;p81"/>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2" name="Google Shape;82;p81"/>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3" name="Google Shape;83;p81"/>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4" name="Google Shape;84;p81"/>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85" name="Google Shape;85;p81"/>
          <p:cNvGrpSpPr/>
          <p:nvPr/>
        </p:nvGrpSpPr>
        <p:grpSpPr>
          <a:xfrm>
            <a:off x="6013747" y="6392487"/>
            <a:ext cx="655288" cy="836040"/>
            <a:chOff x="5321116" y="858896"/>
            <a:chExt cx="888315" cy="1133345"/>
          </a:xfrm>
        </p:grpSpPr>
        <p:sp>
          <p:nvSpPr>
            <p:cNvPr id="86" name="Google Shape;86;p81"/>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7" name="Google Shape;87;p81"/>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8" name="Google Shape;88;p81"/>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9" name="Google Shape;89;p81"/>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0" name="Google Shape;90;p81"/>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1" name="Google Shape;91;p81"/>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2" name="Google Shape;92;p81"/>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3" name="Google Shape;93;p81"/>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4" name="Google Shape;94;p81"/>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
        <p:nvSpPr>
          <p:cNvPr id="95" name="Google Shape;95;p81"/>
          <p:cNvSpPr txBox="1"/>
          <p:nvPr>
            <p:ph idx="16" type="body"/>
          </p:nvPr>
        </p:nvSpPr>
        <p:spPr>
          <a:xfrm>
            <a:off x="1686608" y="5753329"/>
            <a:ext cx="1323044" cy="430823"/>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827"/>
              </a:spcBef>
              <a:spcAft>
                <a:spcPts val="0"/>
              </a:spcAft>
              <a:buClr>
                <a:srgbClr val="1E2879"/>
              </a:buClr>
              <a:buSzPts val="1400"/>
              <a:buFont typeface="Arial"/>
              <a:buNone/>
              <a:defRPr b="0" i="0" sz="14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96" name="Google Shape;96;p81"/>
          <p:cNvSpPr txBox="1"/>
          <p:nvPr>
            <p:ph idx="17" type="body"/>
          </p:nvPr>
        </p:nvSpPr>
        <p:spPr>
          <a:xfrm>
            <a:off x="3498475" y="5753329"/>
            <a:ext cx="1323044" cy="430823"/>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827"/>
              </a:spcBef>
              <a:spcAft>
                <a:spcPts val="0"/>
              </a:spcAft>
              <a:buClr>
                <a:srgbClr val="1E2879"/>
              </a:buClr>
              <a:buSzPts val="1400"/>
              <a:buFont typeface="Arial"/>
              <a:buNone/>
              <a:defRPr b="0" i="0" sz="14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97" name="Google Shape;97;p81"/>
          <p:cNvSpPr txBox="1"/>
          <p:nvPr>
            <p:ph idx="18" type="body"/>
          </p:nvPr>
        </p:nvSpPr>
        <p:spPr>
          <a:xfrm>
            <a:off x="5293408" y="5753329"/>
            <a:ext cx="1323044" cy="430823"/>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827"/>
              </a:spcBef>
              <a:spcAft>
                <a:spcPts val="0"/>
              </a:spcAft>
              <a:buClr>
                <a:srgbClr val="1E2879"/>
              </a:buClr>
              <a:buSzPts val="1400"/>
              <a:buFont typeface="Arial"/>
              <a:buNone/>
              <a:defRPr b="0" i="0" sz="14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98" name="Google Shape;98;p81"/>
          <p:cNvSpPr/>
          <p:nvPr/>
        </p:nvSpPr>
        <p:spPr>
          <a:xfrm rot="5400000">
            <a:off x="3978792" y="5125666"/>
            <a:ext cx="503850" cy="5231718"/>
          </a:xfrm>
          <a:prstGeom prst="rect">
            <a:avLst/>
          </a:prstGeom>
          <a:noFill/>
          <a:ln cap="flat" cmpd="sng" w="19050">
            <a:solidFill>
              <a:srgbClr val="1E2879"/>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99" name="Google Shape;99;p81"/>
          <p:cNvSpPr txBox="1"/>
          <p:nvPr>
            <p:ph idx="19" type="body"/>
          </p:nvPr>
        </p:nvSpPr>
        <p:spPr>
          <a:xfrm>
            <a:off x="1712444" y="4622390"/>
            <a:ext cx="648000" cy="292876"/>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rgbClr val="1E2879"/>
              </a:buClr>
              <a:buSzPts val="2200"/>
              <a:buFont typeface="Arial"/>
              <a:buNone/>
              <a:defRPr b="1" i="0" sz="22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100" name="Google Shape;100;p81"/>
          <p:cNvSpPr txBox="1"/>
          <p:nvPr>
            <p:ph idx="20" type="body"/>
          </p:nvPr>
        </p:nvSpPr>
        <p:spPr>
          <a:xfrm>
            <a:off x="2415400" y="4622390"/>
            <a:ext cx="4324072" cy="292876"/>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827"/>
              </a:spcBef>
              <a:spcAft>
                <a:spcPts val="0"/>
              </a:spcAft>
              <a:buClr>
                <a:srgbClr val="1E2879"/>
              </a:buClr>
              <a:buSzPts val="1400"/>
              <a:buFont typeface="Arial"/>
              <a:buNone/>
              <a:defRPr b="0" i="0" sz="14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101" name="Google Shape;101;p81"/>
          <p:cNvSpPr/>
          <p:nvPr/>
        </p:nvSpPr>
        <p:spPr>
          <a:xfrm rot="5400000">
            <a:off x="3989875" y="2129621"/>
            <a:ext cx="503850" cy="5231718"/>
          </a:xfrm>
          <a:prstGeom prst="rect">
            <a:avLst/>
          </a:prstGeom>
          <a:noFill/>
          <a:ln cap="flat" cmpd="sng" w="19050">
            <a:solidFill>
              <a:srgbClr val="1E2879"/>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102" name="Google Shape;102;p81"/>
          <p:cNvSpPr txBox="1"/>
          <p:nvPr/>
        </p:nvSpPr>
        <p:spPr>
          <a:xfrm>
            <a:off x="7027784" y="10213777"/>
            <a:ext cx="373062" cy="363537"/>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GB" sz="800">
                <a:solidFill>
                  <a:srgbClr val="1E2879"/>
                </a:solidFill>
                <a:latin typeface="Calibri"/>
                <a:ea typeface="Calibri"/>
                <a:cs typeface="Calibri"/>
                <a:sym typeface="Calibri"/>
              </a:rPr>
              <a:t>‹#›</a:t>
            </a:fld>
            <a:endParaRPr b="0" i="0" sz="800">
              <a:solidFill>
                <a:srgbClr val="1E2879"/>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01">
  <p:cSld name="Divider 01">
    <p:spTree>
      <p:nvGrpSpPr>
        <p:cNvPr id="103" name="Shape 103"/>
        <p:cNvGrpSpPr/>
        <p:nvPr/>
      </p:nvGrpSpPr>
      <p:grpSpPr>
        <a:xfrm>
          <a:off x="0" y="0"/>
          <a:ext cx="0" cy="0"/>
          <a:chOff x="0" y="0"/>
          <a:chExt cx="0" cy="0"/>
        </a:xfrm>
      </p:grpSpPr>
      <p:sp>
        <p:nvSpPr>
          <p:cNvPr id="104" name="Google Shape;104;p82"/>
          <p:cNvSpPr/>
          <p:nvPr/>
        </p:nvSpPr>
        <p:spPr>
          <a:xfrm rot="5400000">
            <a:off x="-2255522" y="5307332"/>
            <a:ext cx="8211821" cy="2557144"/>
          </a:xfrm>
          <a:custGeom>
            <a:rect b="b" l="l" r="r" t="t"/>
            <a:pathLst>
              <a:path extrusionOk="0" h="5787363" w="7686655">
                <a:moveTo>
                  <a:pt x="0" y="1"/>
                </a:moveTo>
                <a:lnTo>
                  <a:pt x="7686655" y="1"/>
                </a:lnTo>
                <a:lnTo>
                  <a:pt x="7686655" y="5787364"/>
                </a:lnTo>
                <a:lnTo>
                  <a:pt x="-1" y="5787364"/>
                </a:lnTo>
                <a:close/>
              </a:path>
            </a:pathLst>
          </a:custGeom>
          <a:solidFill>
            <a:srgbClr val="1E287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05" name="Google Shape;105;p82"/>
          <p:cNvPicPr preferRelativeResize="0"/>
          <p:nvPr/>
        </p:nvPicPr>
        <p:blipFill rotWithShape="1">
          <a:blip r:embed="rId2">
            <a:alphaModFix/>
          </a:blip>
          <a:srcRect b="0" l="0" r="0" t="0"/>
          <a:stretch/>
        </p:blipFill>
        <p:spPr>
          <a:xfrm>
            <a:off x="2791363" y="386252"/>
            <a:ext cx="4521200" cy="1358900"/>
          </a:xfrm>
          <a:prstGeom prst="rect">
            <a:avLst/>
          </a:prstGeom>
          <a:noFill/>
          <a:ln>
            <a:noFill/>
          </a:ln>
        </p:spPr>
      </p:pic>
      <p:sp>
        <p:nvSpPr>
          <p:cNvPr id="106" name="Google Shape;106;p82"/>
          <p:cNvSpPr txBox="1"/>
          <p:nvPr/>
        </p:nvSpPr>
        <p:spPr>
          <a:xfrm rot="-5400000">
            <a:off x="-985835" y="8140499"/>
            <a:ext cx="4287087" cy="536162"/>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lt1"/>
              </a:buClr>
              <a:buSzPts val="2400"/>
              <a:buFont typeface="Arial"/>
              <a:buNone/>
            </a:pPr>
            <a:r>
              <a:rPr b="1" lang="en-GB" sz="2400">
                <a:solidFill>
                  <a:schemeClr val="lt1"/>
                </a:solidFill>
                <a:latin typeface="Calibri"/>
                <a:ea typeface="Calibri"/>
                <a:cs typeface="Calibri"/>
                <a:sym typeface="Calibri"/>
              </a:rPr>
              <a:t>www.fempower.finance</a:t>
            </a:r>
            <a:endParaRPr/>
          </a:p>
        </p:txBody>
      </p:sp>
      <p:sp>
        <p:nvSpPr>
          <p:cNvPr id="107" name="Google Shape;107;p82"/>
          <p:cNvSpPr/>
          <p:nvPr/>
        </p:nvSpPr>
        <p:spPr>
          <a:xfrm rot="5400000">
            <a:off x="1540107" y="1363921"/>
            <a:ext cx="635726" cy="2780064"/>
          </a:xfrm>
          <a:custGeom>
            <a:rect b="b" l="l" r="r" t="t"/>
            <a:pathLst>
              <a:path extrusionOk="0" h="523581" w="119729">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 name="Google Shape;108;p82"/>
          <p:cNvSpPr txBox="1"/>
          <p:nvPr>
            <p:ph idx="1" type="body"/>
          </p:nvPr>
        </p:nvSpPr>
        <p:spPr>
          <a:xfrm>
            <a:off x="816428" y="3053443"/>
            <a:ext cx="2090057" cy="2048629"/>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chemeClr val="lt1"/>
              </a:buClr>
              <a:buSzPts val="13000"/>
              <a:buFont typeface="Arial"/>
              <a:buNone/>
              <a:defRPr b="1" i="0" sz="13000" u="none" cap="none" strike="noStrike">
                <a:solidFill>
                  <a:schemeClr val="lt1"/>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tion - Intro Page">
  <p:cSld name="Introduction - Intro Page">
    <p:spTree>
      <p:nvGrpSpPr>
        <p:cNvPr id="109" name="Shape 109"/>
        <p:cNvGrpSpPr/>
        <p:nvPr/>
      </p:nvGrpSpPr>
      <p:grpSpPr>
        <a:xfrm>
          <a:off x="0" y="0"/>
          <a:ext cx="0" cy="0"/>
          <a:chOff x="0" y="0"/>
          <a:chExt cx="0" cy="0"/>
        </a:xfrm>
      </p:grpSpPr>
      <p:sp>
        <p:nvSpPr>
          <p:cNvPr id="110" name="Google Shape;110;p83"/>
          <p:cNvSpPr/>
          <p:nvPr/>
        </p:nvSpPr>
        <p:spPr>
          <a:xfrm rot="5400000">
            <a:off x="-738808" y="738806"/>
            <a:ext cx="2124000" cy="646387"/>
          </a:xfrm>
          <a:prstGeom prst="rect">
            <a:avLst/>
          </a:prstGeom>
          <a:solidFill>
            <a:srgbClr val="1E287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111" name="Google Shape;111;p83"/>
          <p:cNvSpPr/>
          <p:nvPr/>
        </p:nvSpPr>
        <p:spPr>
          <a:xfrm rot="5400000">
            <a:off x="-738808" y="2877423"/>
            <a:ext cx="2124000" cy="646387"/>
          </a:xfrm>
          <a:prstGeom prst="rect">
            <a:avLst/>
          </a:prstGeom>
          <a:solidFill>
            <a:srgbClr val="4763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112" name="Google Shape;112;p83"/>
          <p:cNvSpPr/>
          <p:nvPr/>
        </p:nvSpPr>
        <p:spPr>
          <a:xfrm rot="5400000">
            <a:off x="-738808" y="5023054"/>
            <a:ext cx="2124000" cy="646387"/>
          </a:xfrm>
          <a:prstGeom prst="rect">
            <a:avLst/>
          </a:prstGeom>
          <a:solidFill>
            <a:srgbClr val="F160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113" name="Google Shape;113;p83"/>
          <p:cNvSpPr/>
          <p:nvPr/>
        </p:nvSpPr>
        <p:spPr>
          <a:xfrm rot="5400000">
            <a:off x="-738808" y="7163717"/>
            <a:ext cx="2124000" cy="646387"/>
          </a:xfrm>
          <a:prstGeom prst="rect">
            <a:avLst/>
          </a:prstGeom>
          <a:solidFill>
            <a:srgbClr val="D38C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114" name="Google Shape;114;p83"/>
          <p:cNvSpPr/>
          <p:nvPr/>
        </p:nvSpPr>
        <p:spPr>
          <a:xfrm rot="5400000">
            <a:off x="-738807" y="9306623"/>
            <a:ext cx="2123999" cy="646387"/>
          </a:xfrm>
          <a:prstGeom prst="rect">
            <a:avLst/>
          </a:prstGeom>
          <a:solidFill>
            <a:srgbClr val="1E287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115" name="Google Shape;115;p83"/>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chemeClr val="lt1"/>
              </a:buClr>
              <a:buSzPts val="1500"/>
              <a:buFont typeface="Arial"/>
              <a:buNone/>
              <a:defRPr b="0" i="0" sz="1500" u="none" cap="none" strike="noStrike">
                <a:solidFill>
                  <a:schemeClr val="lt1"/>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116" name="Google Shape;116;p83"/>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chemeClr val="lt1"/>
              </a:buClr>
              <a:buSzPts val="1500"/>
              <a:buFont typeface="Arial"/>
              <a:buNone/>
              <a:defRPr b="0" i="0" sz="1500" u="none" cap="none" strike="noStrike">
                <a:solidFill>
                  <a:schemeClr val="lt1"/>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117" name="Google Shape;117;p83"/>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126666"/>
              </a:lnSpc>
              <a:spcBef>
                <a:spcPts val="0"/>
              </a:spcBef>
              <a:spcAft>
                <a:spcPts val="0"/>
              </a:spcAft>
              <a:buClr>
                <a:srgbClr val="1E2879"/>
              </a:buClr>
              <a:buSzPts val="3000"/>
              <a:buFont typeface="Arial"/>
              <a:buNone/>
              <a:defRPr b="1" i="0" sz="30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118" name="Google Shape;118;p83"/>
          <p:cNvSpPr txBox="1"/>
          <p:nvPr>
            <p:ph idx="4" type="body"/>
          </p:nvPr>
        </p:nvSpPr>
        <p:spPr>
          <a:xfrm>
            <a:off x="1704813" y="1534332"/>
            <a:ext cx="5238428" cy="8400082"/>
          </a:xfrm>
          <a:prstGeom prst="rect">
            <a:avLst/>
          </a:prstGeom>
          <a:noFill/>
          <a:ln>
            <a:noFill/>
          </a:ln>
        </p:spPr>
        <p:txBody>
          <a:bodyPr anchorCtr="0" anchor="t" bIns="45700" lIns="91425" spcFirstLastPara="1" rIns="91425" wrap="square" tIns="45700">
            <a:noAutofit/>
          </a:bodyPr>
          <a:lstStyle>
            <a:lvl1pPr indent="-298450" lvl="0" marL="457200" marR="0" rtl="0" algn="l">
              <a:lnSpc>
                <a:spcPct val="110909"/>
              </a:lnSpc>
              <a:spcBef>
                <a:spcPts val="0"/>
              </a:spcBef>
              <a:spcAft>
                <a:spcPts val="0"/>
              </a:spcAft>
              <a:buClr>
                <a:srgbClr val="4763AE"/>
              </a:buClr>
              <a:buSzPts val="1100"/>
              <a:buFont typeface="Arial"/>
              <a:buChar char="•"/>
              <a:defRPr b="0" i="0" sz="11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grpSp>
        <p:nvGrpSpPr>
          <p:cNvPr id="119" name="Google Shape;119;p83"/>
          <p:cNvGrpSpPr/>
          <p:nvPr/>
        </p:nvGrpSpPr>
        <p:grpSpPr>
          <a:xfrm>
            <a:off x="135172" y="7279858"/>
            <a:ext cx="367192" cy="468477"/>
            <a:chOff x="5321116" y="858896"/>
            <a:chExt cx="888315" cy="1133345"/>
          </a:xfrm>
        </p:grpSpPr>
        <p:sp>
          <p:nvSpPr>
            <p:cNvPr id="120" name="Google Shape;120;p83"/>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1" name="Google Shape;121;p83"/>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2" name="Google Shape;122;p83"/>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3" name="Google Shape;123;p83"/>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4" name="Google Shape;124;p83"/>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5" name="Google Shape;125;p83"/>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6" name="Google Shape;126;p83"/>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7" name="Google Shape;127;p83"/>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8" name="Google Shape;128;p83"/>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29" name="Google Shape;129;p83"/>
          <p:cNvGrpSpPr/>
          <p:nvPr/>
        </p:nvGrpSpPr>
        <p:grpSpPr>
          <a:xfrm>
            <a:off x="97323" y="3065132"/>
            <a:ext cx="468367" cy="400771"/>
            <a:chOff x="7236754" y="940858"/>
            <a:chExt cx="1133079" cy="969549"/>
          </a:xfrm>
        </p:grpSpPr>
        <p:grpSp>
          <p:nvGrpSpPr>
            <p:cNvPr id="130" name="Google Shape;130;p83"/>
            <p:cNvGrpSpPr/>
            <p:nvPr/>
          </p:nvGrpSpPr>
          <p:grpSpPr>
            <a:xfrm>
              <a:off x="7884516" y="1486640"/>
              <a:ext cx="203733" cy="61119"/>
              <a:chOff x="7884516" y="1486640"/>
              <a:chExt cx="203733" cy="61119"/>
            </a:xfrm>
          </p:grpSpPr>
          <p:sp>
            <p:nvSpPr>
              <p:cNvPr id="131" name="Google Shape;131;p83"/>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2" name="Google Shape;132;p83"/>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33" name="Google Shape;133;p83"/>
            <p:cNvGrpSpPr/>
            <p:nvPr/>
          </p:nvGrpSpPr>
          <p:grpSpPr>
            <a:xfrm>
              <a:off x="7236754" y="940858"/>
              <a:ext cx="1133079" cy="969549"/>
              <a:chOff x="7236754" y="940858"/>
              <a:chExt cx="1133079" cy="969549"/>
            </a:xfrm>
          </p:grpSpPr>
          <p:sp>
            <p:nvSpPr>
              <p:cNvPr id="134" name="Google Shape;134;p83"/>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5" name="Google Shape;135;p83"/>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6" name="Google Shape;136;p83"/>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7" name="Google Shape;137;p83"/>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8" name="Google Shape;138;p83"/>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9" name="Google Shape;139;p83"/>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0" name="Google Shape;140;p83"/>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83"/>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2" name="Google Shape;142;p83"/>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3" name="Google Shape;143;p83"/>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4" name="Google Shape;144;p83"/>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145" name="Google Shape;145;p83"/>
          <p:cNvGrpSpPr/>
          <p:nvPr/>
        </p:nvGrpSpPr>
        <p:grpSpPr>
          <a:xfrm>
            <a:off x="108245" y="4954942"/>
            <a:ext cx="485120" cy="468257"/>
            <a:chOff x="7216180" y="2896437"/>
            <a:chExt cx="1173609" cy="1132812"/>
          </a:xfrm>
        </p:grpSpPr>
        <p:grpSp>
          <p:nvGrpSpPr>
            <p:cNvPr id="146" name="Google Shape;146;p83"/>
            <p:cNvGrpSpPr/>
            <p:nvPr/>
          </p:nvGrpSpPr>
          <p:grpSpPr>
            <a:xfrm>
              <a:off x="7884516" y="3299879"/>
              <a:ext cx="244480" cy="366042"/>
              <a:chOff x="7884516" y="3299879"/>
              <a:chExt cx="244480" cy="366042"/>
            </a:xfrm>
          </p:grpSpPr>
          <p:sp>
            <p:nvSpPr>
              <p:cNvPr id="147" name="Google Shape;147;p83"/>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8" name="Google Shape;148;p83"/>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9" name="Google Shape;149;p83"/>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0" name="Google Shape;150;p83"/>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1" name="Google Shape;151;p83"/>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2" name="Google Shape;152;p83"/>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3" name="Google Shape;153;p83"/>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4" name="Google Shape;154;p83"/>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5" name="Google Shape;155;p83"/>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6" name="Google Shape;156;p83"/>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7" name="Google Shape;157;p83"/>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58" name="Google Shape;158;p83"/>
            <p:cNvGrpSpPr/>
            <p:nvPr/>
          </p:nvGrpSpPr>
          <p:grpSpPr>
            <a:xfrm>
              <a:off x="7216180" y="2896437"/>
              <a:ext cx="1173609" cy="1132812"/>
              <a:chOff x="7216180" y="2896437"/>
              <a:chExt cx="1173609" cy="1132812"/>
            </a:xfrm>
          </p:grpSpPr>
          <p:sp>
            <p:nvSpPr>
              <p:cNvPr id="159" name="Google Shape;159;p83"/>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0" name="Google Shape;160;p83"/>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1" name="Google Shape;161;p83"/>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2" name="Google Shape;162;p83"/>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3" name="Google Shape;163;p83"/>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4" name="Google Shape;164;p83"/>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5" name="Google Shape;165;p83"/>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6" name="Google Shape;166;p83"/>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7" name="Google Shape;167;p83"/>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8" name="Google Shape;168;p83"/>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9" name="Google Shape;169;p83"/>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0" name="Google Shape;170;p83"/>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1" name="Google Shape;171;p83"/>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172" name="Google Shape;172;p83"/>
          <p:cNvSpPr/>
          <p:nvPr/>
        </p:nvSpPr>
        <p:spPr>
          <a:xfrm rot="5400000">
            <a:off x="-230911" y="877273"/>
            <a:ext cx="2124000" cy="369454"/>
          </a:xfrm>
          <a:prstGeom prst="triangle">
            <a:avLst>
              <a:gd fmla="val 50000" name="adj"/>
            </a:avLst>
          </a:prstGeom>
          <a:solidFill>
            <a:srgbClr val="1E287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02">
  <p:cSld name="Divider 02">
    <p:spTree>
      <p:nvGrpSpPr>
        <p:cNvPr id="173" name="Shape 173"/>
        <p:cNvGrpSpPr/>
        <p:nvPr/>
      </p:nvGrpSpPr>
      <p:grpSpPr>
        <a:xfrm>
          <a:off x="0" y="0"/>
          <a:ext cx="0" cy="0"/>
          <a:chOff x="0" y="0"/>
          <a:chExt cx="0" cy="0"/>
        </a:xfrm>
      </p:grpSpPr>
      <p:sp>
        <p:nvSpPr>
          <p:cNvPr id="174" name="Google Shape;174;p84"/>
          <p:cNvSpPr/>
          <p:nvPr/>
        </p:nvSpPr>
        <p:spPr>
          <a:xfrm rot="5400000">
            <a:off x="-2255522" y="5307332"/>
            <a:ext cx="8211821" cy="2557144"/>
          </a:xfrm>
          <a:custGeom>
            <a:rect b="b" l="l" r="r" t="t"/>
            <a:pathLst>
              <a:path extrusionOk="0" h="5787363" w="7686655">
                <a:moveTo>
                  <a:pt x="0" y="1"/>
                </a:moveTo>
                <a:lnTo>
                  <a:pt x="7686655" y="1"/>
                </a:lnTo>
                <a:lnTo>
                  <a:pt x="7686655" y="5787364"/>
                </a:lnTo>
                <a:lnTo>
                  <a:pt x="-1" y="5787364"/>
                </a:ln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75" name="Google Shape;175;p84"/>
          <p:cNvPicPr preferRelativeResize="0"/>
          <p:nvPr/>
        </p:nvPicPr>
        <p:blipFill rotWithShape="1">
          <a:blip r:embed="rId2">
            <a:alphaModFix/>
          </a:blip>
          <a:srcRect b="0" l="0" r="0" t="0"/>
          <a:stretch/>
        </p:blipFill>
        <p:spPr>
          <a:xfrm>
            <a:off x="2791363" y="386252"/>
            <a:ext cx="4521200" cy="1358900"/>
          </a:xfrm>
          <a:prstGeom prst="rect">
            <a:avLst/>
          </a:prstGeom>
          <a:noFill/>
          <a:ln>
            <a:noFill/>
          </a:ln>
        </p:spPr>
      </p:pic>
      <p:sp>
        <p:nvSpPr>
          <p:cNvPr id="176" name="Google Shape;176;p84"/>
          <p:cNvSpPr txBox="1"/>
          <p:nvPr/>
        </p:nvSpPr>
        <p:spPr>
          <a:xfrm rot="-5400000">
            <a:off x="-985835" y="8140499"/>
            <a:ext cx="4287087" cy="536162"/>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lt1"/>
              </a:buClr>
              <a:buSzPts val="2400"/>
              <a:buFont typeface="Arial"/>
              <a:buNone/>
            </a:pPr>
            <a:r>
              <a:rPr b="1" lang="en-GB" sz="2400">
                <a:solidFill>
                  <a:schemeClr val="lt1"/>
                </a:solidFill>
                <a:latin typeface="Calibri"/>
                <a:ea typeface="Calibri"/>
                <a:cs typeface="Calibri"/>
                <a:sym typeface="Calibri"/>
              </a:rPr>
              <a:t>www.fempower.finance</a:t>
            </a:r>
            <a:endParaRPr/>
          </a:p>
        </p:txBody>
      </p:sp>
      <p:sp>
        <p:nvSpPr>
          <p:cNvPr id="177" name="Google Shape;177;p84"/>
          <p:cNvSpPr/>
          <p:nvPr/>
        </p:nvSpPr>
        <p:spPr>
          <a:xfrm rot="5400000">
            <a:off x="1556436" y="1363921"/>
            <a:ext cx="635726" cy="2780064"/>
          </a:xfrm>
          <a:custGeom>
            <a:rect b="b" l="l" r="r" t="t"/>
            <a:pathLst>
              <a:path extrusionOk="0" h="523581" w="119729">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78" name="Google Shape;178;p84"/>
          <p:cNvGrpSpPr/>
          <p:nvPr/>
        </p:nvGrpSpPr>
        <p:grpSpPr>
          <a:xfrm>
            <a:off x="3625216" y="6958929"/>
            <a:ext cx="3383280" cy="2894996"/>
            <a:chOff x="7236754" y="940858"/>
            <a:chExt cx="1133079" cy="969549"/>
          </a:xfrm>
        </p:grpSpPr>
        <p:grpSp>
          <p:nvGrpSpPr>
            <p:cNvPr id="179" name="Google Shape;179;p84"/>
            <p:cNvGrpSpPr/>
            <p:nvPr/>
          </p:nvGrpSpPr>
          <p:grpSpPr>
            <a:xfrm>
              <a:off x="7884516" y="1486640"/>
              <a:ext cx="203733" cy="61119"/>
              <a:chOff x="7884516" y="1486640"/>
              <a:chExt cx="203733" cy="61119"/>
            </a:xfrm>
          </p:grpSpPr>
          <p:sp>
            <p:nvSpPr>
              <p:cNvPr id="180" name="Google Shape;180;p84"/>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181" name="Google Shape;181;p84"/>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grpSp>
        <p:grpSp>
          <p:nvGrpSpPr>
            <p:cNvPr id="182" name="Google Shape;182;p84"/>
            <p:cNvGrpSpPr/>
            <p:nvPr/>
          </p:nvGrpSpPr>
          <p:grpSpPr>
            <a:xfrm>
              <a:off x="7236754" y="940858"/>
              <a:ext cx="1133079" cy="969549"/>
              <a:chOff x="7236754" y="940858"/>
              <a:chExt cx="1133079" cy="969549"/>
            </a:xfrm>
          </p:grpSpPr>
          <p:sp>
            <p:nvSpPr>
              <p:cNvPr id="183" name="Google Shape;183;p84"/>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184" name="Google Shape;184;p84"/>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185" name="Google Shape;185;p84"/>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186" name="Google Shape;186;p84"/>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187" name="Google Shape;187;p84"/>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188" name="Google Shape;188;p84"/>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189" name="Google Shape;189;p84"/>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190" name="Google Shape;190;p84"/>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191" name="Google Shape;191;p84"/>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192" name="Google Shape;192;p84"/>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sp>
            <p:nvSpPr>
              <p:cNvPr id="193" name="Google Shape;193;p84"/>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4763AE"/>
                  </a:solidFill>
                  <a:latin typeface="Calibri"/>
                  <a:ea typeface="Calibri"/>
                  <a:cs typeface="Calibri"/>
                  <a:sym typeface="Calibri"/>
                </a:endParaRPr>
              </a:p>
            </p:txBody>
          </p:sp>
        </p:grpSp>
      </p:grpSp>
      <p:sp>
        <p:nvSpPr>
          <p:cNvPr id="194" name="Google Shape;194;p84"/>
          <p:cNvSpPr txBox="1"/>
          <p:nvPr>
            <p:ph idx="1" type="body"/>
          </p:nvPr>
        </p:nvSpPr>
        <p:spPr>
          <a:xfrm>
            <a:off x="816428" y="3053443"/>
            <a:ext cx="2090057" cy="2048629"/>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chemeClr val="lt1"/>
              </a:buClr>
              <a:buSzPts val="13000"/>
              <a:buFont typeface="Arial"/>
              <a:buNone/>
              <a:defRPr b="1" i="0" sz="13000" u="none" cap="none" strike="noStrike">
                <a:solidFill>
                  <a:schemeClr val="lt1"/>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arly Career - Intro Page">
  <p:cSld name="Early Career - Intro Page">
    <p:spTree>
      <p:nvGrpSpPr>
        <p:cNvPr id="195" name="Shape 195"/>
        <p:cNvGrpSpPr/>
        <p:nvPr/>
      </p:nvGrpSpPr>
      <p:grpSpPr>
        <a:xfrm>
          <a:off x="0" y="0"/>
          <a:ext cx="0" cy="0"/>
          <a:chOff x="0" y="0"/>
          <a:chExt cx="0" cy="0"/>
        </a:xfrm>
      </p:grpSpPr>
      <p:sp>
        <p:nvSpPr>
          <p:cNvPr id="196" name="Google Shape;196;p85"/>
          <p:cNvSpPr/>
          <p:nvPr/>
        </p:nvSpPr>
        <p:spPr>
          <a:xfrm rot="5400000">
            <a:off x="-738808" y="738806"/>
            <a:ext cx="2124000" cy="646387"/>
          </a:xfrm>
          <a:prstGeom prst="rect">
            <a:avLst/>
          </a:prstGeom>
          <a:solidFill>
            <a:srgbClr val="1E287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197" name="Google Shape;197;p85"/>
          <p:cNvSpPr/>
          <p:nvPr/>
        </p:nvSpPr>
        <p:spPr>
          <a:xfrm rot="5400000">
            <a:off x="-738808" y="2877423"/>
            <a:ext cx="2124000" cy="646387"/>
          </a:xfrm>
          <a:prstGeom prst="rect">
            <a:avLst/>
          </a:prstGeom>
          <a:solidFill>
            <a:srgbClr val="4763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198" name="Google Shape;198;p85"/>
          <p:cNvSpPr/>
          <p:nvPr/>
        </p:nvSpPr>
        <p:spPr>
          <a:xfrm rot="5400000">
            <a:off x="-738808" y="5023054"/>
            <a:ext cx="2124000" cy="646387"/>
          </a:xfrm>
          <a:prstGeom prst="rect">
            <a:avLst/>
          </a:prstGeom>
          <a:solidFill>
            <a:srgbClr val="F160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199" name="Google Shape;199;p85"/>
          <p:cNvSpPr/>
          <p:nvPr/>
        </p:nvSpPr>
        <p:spPr>
          <a:xfrm rot="5400000">
            <a:off x="-738808" y="7163717"/>
            <a:ext cx="2124000" cy="646387"/>
          </a:xfrm>
          <a:prstGeom prst="rect">
            <a:avLst/>
          </a:prstGeom>
          <a:solidFill>
            <a:srgbClr val="D38C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200" name="Google Shape;200;p85"/>
          <p:cNvSpPr/>
          <p:nvPr/>
        </p:nvSpPr>
        <p:spPr>
          <a:xfrm rot="5400000">
            <a:off x="-738807" y="9306623"/>
            <a:ext cx="2123999" cy="646387"/>
          </a:xfrm>
          <a:prstGeom prst="rect">
            <a:avLst/>
          </a:prstGeom>
          <a:solidFill>
            <a:srgbClr val="1E287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201" name="Google Shape;201;p85"/>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chemeClr val="lt1"/>
              </a:buClr>
              <a:buSzPts val="1500"/>
              <a:buFont typeface="Arial"/>
              <a:buNone/>
              <a:defRPr b="0" i="0" sz="1500" u="none" cap="none" strike="noStrike">
                <a:solidFill>
                  <a:schemeClr val="lt1"/>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202" name="Google Shape;202;p85"/>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chemeClr val="lt1"/>
              </a:buClr>
              <a:buSzPts val="1500"/>
              <a:buFont typeface="Arial"/>
              <a:buNone/>
              <a:defRPr b="0" i="0" sz="1500" u="none" cap="none" strike="noStrike">
                <a:solidFill>
                  <a:schemeClr val="lt1"/>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203" name="Google Shape;203;p85"/>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126666"/>
              </a:lnSpc>
              <a:spcBef>
                <a:spcPts val="0"/>
              </a:spcBef>
              <a:spcAft>
                <a:spcPts val="0"/>
              </a:spcAft>
              <a:buClr>
                <a:srgbClr val="4763AE"/>
              </a:buClr>
              <a:buSzPts val="3000"/>
              <a:buFont typeface="Arial"/>
              <a:buNone/>
              <a:defRPr b="1" i="0" sz="3000" u="none" cap="none" strike="noStrike">
                <a:solidFill>
                  <a:srgbClr val="4763AE"/>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204" name="Google Shape;204;p85"/>
          <p:cNvSpPr txBox="1"/>
          <p:nvPr>
            <p:ph idx="4" type="body"/>
          </p:nvPr>
        </p:nvSpPr>
        <p:spPr>
          <a:xfrm>
            <a:off x="1704813" y="1534332"/>
            <a:ext cx="5238428" cy="8400082"/>
          </a:xfrm>
          <a:prstGeom prst="rect">
            <a:avLst/>
          </a:prstGeom>
          <a:noFill/>
          <a:ln>
            <a:noFill/>
          </a:ln>
        </p:spPr>
        <p:txBody>
          <a:bodyPr anchorCtr="0" anchor="t" bIns="45700" lIns="91425" spcFirstLastPara="1" rIns="91425" wrap="square" tIns="45700">
            <a:noAutofit/>
          </a:bodyPr>
          <a:lstStyle>
            <a:lvl1pPr indent="-298450" lvl="0" marL="457200" marR="0" rtl="0" algn="l">
              <a:lnSpc>
                <a:spcPct val="110909"/>
              </a:lnSpc>
              <a:spcBef>
                <a:spcPts val="0"/>
              </a:spcBef>
              <a:spcAft>
                <a:spcPts val="0"/>
              </a:spcAft>
              <a:buClr>
                <a:srgbClr val="4763AE"/>
              </a:buClr>
              <a:buSzPts val="1100"/>
              <a:buFont typeface="Arial"/>
              <a:buChar char="•"/>
              <a:defRPr b="0" i="0" sz="11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grpSp>
        <p:nvGrpSpPr>
          <p:cNvPr id="205" name="Google Shape;205;p85"/>
          <p:cNvGrpSpPr/>
          <p:nvPr/>
        </p:nvGrpSpPr>
        <p:grpSpPr>
          <a:xfrm>
            <a:off x="135172" y="7279858"/>
            <a:ext cx="367192" cy="468477"/>
            <a:chOff x="5321116" y="858896"/>
            <a:chExt cx="888315" cy="1133345"/>
          </a:xfrm>
        </p:grpSpPr>
        <p:sp>
          <p:nvSpPr>
            <p:cNvPr id="206" name="Google Shape;206;p85"/>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7" name="Google Shape;207;p85"/>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8" name="Google Shape;208;p85"/>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9" name="Google Shape;209;p85"/>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0" name="Google Shape;210;p85"/>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1" name="Google Shape;211;p85"/>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2" name="Google Shape;212;p85"/>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3" name="Google Shape;213;p85"/>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4" name="Google Shape;214;p85"/>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215" name="Google Shape;215;p85"/>
          <p:cNvGrpSpPr/>
          <p:nvPr/>
        </p:nvGrpSpPr>
        <p:grpSpPr>
          <a:xfrm>
            <a:off x="108245" y="4954942"/>
            <a:ext cx="485120" cy="468257"/>
            <a:chOff x="7216180" y="2896437"/>
            <a:chExt cx="1173609" cy="1132812"/>
          </a:xfrm>
        </p:grpSpPr>
        <p:grpSp>
          <p:nvGrpSpPr>
            <p:cNvPr id="216" name="Google Shape;216;p85"/>
            <p:cNvGrpSpPr/>
            <p:nvPr/>
          </p:nvGrpSpPr>
          <p:grpSpPr>
            <a:xfrm>
              <a:off x="7884516" y="3299879"/>
              <a:ext cx="244480" cy="366042"/>
              <a:chOff x="7884516" y="3299879"/>
              <a:chExt cx="244480" cy="366042"/>
            </a:xfrm>
          </p:grpSpPr>
          <p:sp>
            <p:nvSpPr>
              <p:cNvPr id="217" name="Google Shape;217;p85"/>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8" name="Google Shape;218;p85"/>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9" name="Google Shape;219;p85"/>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0" name="Google Shape;220;p85"/>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1" name="Google Shape;221;p85"/>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2" name="Google Shape;222;p85"/>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3" name="Google Shape;223;p85"/>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4" name="Google Shape;224;p85"/>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5" name="Google Shape;225;p85"/>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6" name="Google Shape;226;p85"/>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7" name="Google Shape;227;p85"/>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228" name="Google Shape;228;p85"/>
            <p:cNvGrpSpPr/>
            <p:nvPr/>
          </p:nvGrpSpPr>
          <p:grpSpPr>
            <a:xfrm>
              <a:off x="7216180" y="2896437"/>
              <a:ext cx="1173609" cy="1132812"/>
              <a:chOff x="7216180" y="2896437"/>
              <a:chExt cx="1173609" cy="1132812"/>
            </a:xfrm>
          </p:grpSpPr>
          <p:sp>
            <p:nvSpPr>
              <p:cNvPr id="229" name="Google Shape;229;p85"/>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0" name="Google Shape;230;p85"/>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1" name="Google Shape;231;p85"/>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2" name="Google Shape;232;p85"/>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3" name="Google Shape;233;p85"/>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4" name="Google Shape;234;p85"/>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5" name="Google Shape;235;p85"/>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6" name="Google Shape;236;p85"/>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7" name="Google Shape;237;p85"/>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8" name="Google Shape;238;p85"/>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9" name="Google Shape;239;p85"/>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0" name="Google Shape;240;p85"/>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1" name="Google Shape;241;p85"/>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242" name="Google Shape;242;p85"/>
          <p:cNvSpPr/>
          <p:nvPr/>
        </p:nvSpPr>
        <p:spPr>
          <a:xfrm rot="5400000">
            <a:off x="-235528" y="3015889"/>
            <a:ext cx="2124000" cy="369454"/>
          </a:xfrm>
          <a:prstGeom prst="triangle">
            <a:avLst>
              <a:gd fmla="val 50000" name="adj"/>
            </a:avLst>
          </a:prstGeom>
          <a:solidFill>
            <a:srgbClr val="4763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43" name="Google Shape;243;p85"/>
          <p:cNvGrpSpPr/>
          <p:nvPr/>
        </p:nvGrpSpPr>
        <p:grpSpPr>
          <a:xfrm>
            <a:off x="189729" y="2872509"/>
            <a:ext cx="677287" cy="579539"/>
            <a:chOff x="7236754" y="940858"/>
            <a:chExt cx="1133079" cy="969549"/>
          </a:xfrm>
        </p:grpSpPr>
        <p:grpSp>
          <p:nvGrpSpPr>
            <p:cNvPr id="244" name="Google Shape;244;p85"/>
            <p:cNvGrpSpPr/>
            <p:nvPr/>
          </p:nvGrpSpPr>
          <p:grpSpPr>
            <a:xfrm>
              <a:off x="7884516" y="1486640"/>
              <a:ext cx="203733" cy="61119"/>
              <a:chOff x="7884516" y="1486640"/>
              <a:chExt cx="203733" cy="61119"/>
            </a:xfrm>
          </p:grpSpPr>
          <p:sp>
            <p:nvSpPr>
              <p:cNvPr id="245" name="Google Shape;245;p85"/>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6" name="Google Shape;246;p85"/>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247" name="Google Shape;247;p85"/>
            <p:cNvGrpSpPr/>
            <p:nvPr/>
          </p:nvGrpSpPr>
          <p:grpSpPr>
            <a:xfrm>
              <a:off x="7236754" y="940858"/>
              <a:ext cx="1133079" cy="969549"/>
              <a:chOff x="7236754" y="940858"/>
              <a:chExt cx="1133079" cy="969549"/>
            </a:xfrm>
          </p:grpSpPr>
          <p:sp>
            <p:nvSpPr>
              <p:cNvPr id="248" name="Google Shape;248;p85"/>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9" name="Google Shape;249;p85"/>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0" name="Google Shape;250;p85"/>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1" name="Google Shape;251;p85"/>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2" name="Google Shape;252;p85"/>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3" name="Google Shape;253;p85"/>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4" name="Google Shape;254;p85"/>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5" name="Google Shape;255;p85"/>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6" name="Google Shape;256;p85"/>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7" name="Google Shape;257;p85"/>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8" name="Google Shape;258;p85"/>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03">
  <p:cSld name="Divider 03">
    <p:spTree>
      <p:nvGrpSpPr>
        <p:cNvPr id="259" name="Shape 259"/>
        <p:cNvGrpSpPr/>
        <p:nvPr/>
      </p:nvGrpSpPr>
      <p:grpSpPr>
        <a:xfrm>
          <a:off x="0" y="0"/>
          <a:ext cx="0" cy="0"/>
          <a:chOff x="0" y="0"/>
          <a:chExt cx="0" cy="0"/>
        </a:xfrm>
      </p:grpSpPr>
      <p:sp>
        <p:nvSpPr>
          <p:cNvPr id="260" name="Google Shape;260;p86"/>
          <p:cNvSpPr/>
          <p:nvPr/>
        </p:nvSpPr>
        <p:spPr>
          <a:xfrm rot="5400000">
            <a:off x="-2255522" y="5307332"/>
            <a:ext cx="8211821" cy="2557144"/>
          </a:xfrm>
          <a:custGeom>
            <a:rect b="b" l="l" r="r" t="t"/>
            <a:pathLst>
              <a:path extrusionOk="0" h="5787363" w="7686655">
                <a:moveTo>
                  <a:pt x="0" y="1"/>
                </a:moveTo>
                <a:lnTo>
                  <a:pt x="7686655" y="1"/>
                </a:lnTo>
                <a:lnTo>
                  <a:pt x="7686655" y="5787364"/>
                </a:lnTo>
                <a:lnTo>
                  <a:pt x="-1" y="578736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61" name="Google Shape;261;p86"/>
          <p:cNvPicPr preferRelativeResize="0"/>
          <p:nvPr/>
        </p:nvPicPr>
        <p:blipFill rotWithShape="1">
          <a:blip r:embed="rId2">
            <a:alphaModFix/>
          </a:blip>
          <a:srcRect b="0" l="0" r="0" t="0"/>
          <a:stretch/>
        </p:blipFill>
        <p:spPr>
          <a:xfrm>
            <a:off x="2791363" y="386252"/>
            <a:ext cx="4521200" cy="1358900"/>
          </a:xfrm>
          <a:prstGeom prst="rect">
            <a:avLst/>
          </a:prstGeom>
          <a:noFill/>
          <a:ln>
            <a:noFill/>
          </a:ln>
        </p:spPr>
      </p:pic>
      <p:sp>
        <p:nvSpPr>
          <p:cNvPr id="262" name="Google Shape;262;p86"/>
          <p:cNvSpPr txBox="1"/>
          <p:nvPr/>
        </p:nvSpPr>
        <p:spPr>
          <a:xfrm rot="-5400000">
            <a:off x="-985835" y="8140499"/>
            <a:ext cx="4287087" cy="536162"/>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lt1"/>
              </a:buClr>
              <a:buSzPts val="2400"/>
              <a:buFont typeface="Arial"/>
              <a:buNone/>
            </a:pPr>
            <a:r>
              <a:rPr b="1" lang="en-GB" sz="2400">
                <a:solidFill>
                  <a:schemeClr val="lt1"/>
                </a:solidFill>
                <a:latin typeface="Calibri"/>
                <a:ea typeface="Calibri"/>
                <a:cs typeface="Calibri"/>
                <a:sym typeface="Calibri"/>
              </a:rPr>
              <a:t>www.fempower.finance</a:t>
            </a:r>
            <a:endParaRPr/>
          </a:p>
        </p:txBody>
      </p:sp>
      <p:sp>
        <p:nvSpPr>
          <p:cNvPr id="263" name="Google Shape;263;p86"/>
          <p:cNvSpPr/>
          <p:nvPr/>
        </p:nvSpPr>
        <p:spPr>
          <a:xfrm rot="5400000">
            <a:off x="1540107" y="1363921"/>
            <a:ext cx="635726" cy="2780064"/>
          </a:xfrm>
          <a:custGeom>
            <a:rect b="b" l="l" r="r" t="t"/>
            <a:pathLst>
              <a:path extrusionOk="0" h="523581" w="119729">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64" name="Google Shape;264;p86"/>
          <p:cNvGrpSpPr/>
          <p:nvPr/>
        </p:nvGrpSpPr>
        <p:grpSpPr>
          <a:xfrm>
            <a:off x="3494314" y="6475580"/>
            <a:ext cx="3429002" cy="3309808"/>
            <a:chOff x="7216180" y="2896437"/>
            <a:chExt cx="1173609" cy="1132812"/>
          </a:xfrm>
        </p:grpSpPr>
        <p:grpSp>
          <p:nvGrpSpPr>
            <p:cNvPr id="265" name="Google Shape;265;p86"/>
            <p:cNvGrpSpPr/>
            <p:nvPr/>
          </p:nvGrpSpPr>
          <p:grpSpPr>
            <a:xfrm>
              <a:off x="7884516" y="3299879"/>
              <a:ext cx="244480" cy="366042"/>
              <a:chOff x="7884516" y="3299879"/>
              <a:chExt cx="244480" cy="366042"/>
            </a:xfrm>
          </p:grpSpPr>
          <p:sp>
            <p:nvSpPr>
              <p:cNvPr id="266" name="Google Shape;266;p86"/>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7" name="Google Shape;267;p86"/>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8" name="Google Shape;268;p86"/>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9" name="Google Shape;269;p86"/>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0" name="Google Shape;270;p86"/>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1" name="Google Shape;271;p86"/>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2" name="Google Shape;272;p86"/>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3" name="Google Shape;273;p86"/>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4" name="Google Shape;274;p86"/>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5" name="Google Shape;275;p86"/>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6" name="Google Shape;276;p86"/>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277" name="Google Shape;277;p86"/>
            <p:cNvGrpSpPr/>
            <p:nvPr/>
          </p:nvGrpSpPr>
          <p:grpSpPr>
            <a:xfrm>
              <a:off x="7216180" y="2896437"/>
              <a:ext cx="1173609" cy="1132812"/>
              <a:chOff x="7216180" y="2896437"/>
              <a:chExt cx="1173609" cy="1132812"/>
            </a:xfrm>
          </p:grpSpPr>
          <p:sp>
            <p:nvSpPr>
              <p:cNvPr id="278" name="Google Shape;278;p86"/>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9" name="Google Shape;279;p86"/>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0" name="Google Shape;280;p86"/>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1" name="Google Shape;281;p86"/>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2" name="Google Shape;282;p86"/>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3" name="Google Shape;283;p86"/>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4" name="Google Shape;284;p86"/>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5" name="Google Shape;285;p86"/>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6" name="Google Shape;286;p86"/>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7" name="Google Shape;287;p86"/>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8" name="Google Shape;288;p86"/>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9" name="Google Shape;289;p86"/>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90" name="Google Shape;290;p86"/>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291" name="Google Shape;291;p86"/>
          <p:cNvSpPr txBox="1"/>
          <p:nvPr>
            <p:ph idx="1" type="body"/>
          </p:nvPr>
        </p:nvSpPr>
        <p:spPr>
          <a:xfrm>
            <a:off x="816428" y="3053443"/>
            <a:ext cx="2090057" cy="2048629"/>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chemeClr val="lt1"/>
              </a:buClr>
              <a:buSzPts val="13000"/>
              <a:buFont typeface="Arial"/>
              <a:buNone/>
              <a:defRPr b="1" i="0" sz="13000" u="none" cap="none" strike="noStrike">
                <a:solidFill>
                  <a:schemeClr val="lt1"/>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d Career - Intro Page">
  <p:cSld name="Mid Career - Intro Page">
    <p:spTree>
      <p:nvGrpSpPr>
        <p:cNvPr id="292" name="Shape 292"/>
        <p:cNvGrpSpPr/>
        <p:nvPr/>
      </p:nvGrpSpPr>
      <p:grpSpPr>
        <a:xfrm>
          <a:off x="0" y="0"/>
          <a:ext cx="0" cy="0"/>
          <a:chOff x="0" y="0"/>
          <a:chExt cx="0" cy="0"/>
        </a:xfrm>
      </p:grpSpPr>
      <p:sp>
        <p:nvSpPr>
          <p:cNvPr id="293" name="Google Shape;293;p87"/>
          <p:cNvSpPr/>
          <p:nvPr/>
        </p:nvSpPr>
        <p:spPr>
          <a:xfrm rot="5400000">
            <a:off x="-738808" y="738806"/>
            <a:ext cx="2124000" cy="646387"/>
          </a:xfrm>
          <a:prstGeom prst="rect">
            <a:avLst/>
          </a:prstGeom>
          <a:solidFill>
            <a:srgbClr val="1E287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294" name="Google Shape;294;p87"/>
          <p:cNvSpPr/>
          <p:nvPr/>
        </p:nvSpPr>
        <p:spPr>
          <a:xfrm rot="5400000">
            <a:off x="-738808" y="2881541"/>
            <a:ext cx="2124000" cy="646387"/>
          </a:xfrm>
          <a:prstGeom prst="rect">
            <a:avLst/>
          </a:prstGeom>
          <a:solidFill>
            <a:srgbClr val="4763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295" name="Google Shape;295;p87"/>
          <p:cNvSpPr/>
          <p:nvPr/>
        </p:nvSpPr>
        <p:spPr>
          <a:xfrm rot="5400000">
            <a:off x="-738808" y="5023054"/>
            <a:ext cx="2124000" cy="646387"/>
          </a:xfrm>
          <a:prstGeom prst="rect">
            <a:avLst/>
          </a:prstGeom>
          <a:solidFill>
            <a:srgbClr val="F160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296" name="Google Shape;296;p87"/>
          <p:cNvSpPr/>
          <p:nvPr/>
        </p:nvSpPr>
        <p:spPr>
          <a:xfrm rot="5400000">
            <a:off x="-738808" y="7163717"/>
            <a:ext cx="2124000" cy="646387"/>
          </a:xfrm>
          <a:prstGeom prst="rect">
            <a:avLst/>
          </a:prstGeom>
          <a:solidFill>
            <a:srgbClr val="D38C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297" name="Google Shape;297;p87"/>
          <p:cNvSpPr/>
          <p:nvPr/>
        </p:nvSpPr>
        <p:spPr>
          <a:xfrm rot="5400000">
            <a:off x="-738807" y="9306623"/>
            <a:ext cx="2123999" cy="646387"/>
          </a:xfrm>
          <a:prstGeom prst="rect">
            <a:avLst/>
          </a:prstGeom>
          <a:solidFill>
            <a:srgbClr val="1E287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298" name="Google Shape;298;p87"/>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chemeClr val="lt1"/>
              </a:buClr>
              <a:buSzPts val="1500"/>
              <a:buFont typeface="Arial"/>
              <a:buNone/>
              <a:defRPr b="0" i="0" sz="1500" u="none" cap="none" strike="noStrike">
                <a:solidFill>
                  <a:schemeClr val="lt1"/>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299" name="Google Shape;299;p87"/>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chemeClr val="lt1"/>
              </a:buClr>
              <a:buSzPts val="1500"/>
              <a:buFont typeface="Arial"/>
              <a:buNone/>
              <a:defRPr b="0" i="0" sz="1500" u="none" cap="none" strike="noStrike">
                <a:solidFill>
                  <a:schemeClr val="lt1"/>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grpSp>
        <p:nvGrpSpPr>
          <p:cNvPr id="300" name="Google Shape;300;p87"/>
          <p:cNvGrpSpPr/>
          <p:nvPr/>
        </p:nvGrpSpPr>
        <p:grpSpPr>
          <a:xfrm>
            <a:off x="135172" y="7279858"/>
            <a:ext cx="367192" cy="468477"/>
            <a:chOff x="5321116" y="858896"/>
            <a:chExt cx="888315" cy="1133345"/>
          </a:xfrm>
        </p:grpSpPr>
        <p:sp>
          <p:nvSpPr>
            <p:cNvPr id="301" name="Google Shape;301;p87"/>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02" name="Google Shape;302;p87"/>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03" name="Google Shape;303;p87"/>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04" name="Google Shape;304;p87"/>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05" name="Google Shape;305;p87"/>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06" name="Google Shape;306;p87"/>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07" name="Google Shape;307;p87"/>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08" name="Google Shape;308;p87"/>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09" name="Google Shape;309;p87"/>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310" name="Google Shape;310;p87"/>
          <p:cNvGrpSpPr/>
          <p:nvPr/>
        </p:nvGrpSpPr>
        <p:grpSpPr>
          <a:xfrm>
            <a:off x="97323" y="3065132"/>
            <a:ext cx="468367" cy="400771"/>
            <a:chOff x="7236754" y="940858"/>
            <a:chExt cx="1133079" cy="969549"/>
          </a:xfrm>
        </p:grpSpPr>
        <p:grpSp>
          <p:nvGrpSpPr>
            <p:cNvPr id="311" name="Google Shape;311;p87"/>
            <p:cNvGrpSpPr/>
            <p:nvPr/>
          </p:nvGrpSpPr>
          <p:grpSpPr>
            <a:xfrm>
              <a:off x="7884516" y="1486640"/>
              <a:ext cx="203733" cy="61119"/>
              <a:chOff x="7884516" y="1486640"/>
              <a:chExt cx="203733" cy="61119"/>
            </a:xfrm>
          </p:grpSpPr>
          <p:sp>
            <p:nvSpPr>
              <p:cNvPr id="312" name="Google Shape;312;p87"/>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13" name="Google Shape;313;p87"/>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314" name="Google Shape;314;p87"/>
            <p:cNvGrpSpPr/>
            <p:nvPr/>
          </p:nvGrpSpPr>
          <p:grpSpPr>
            <a:xfrm>
              <a:off x="7236754" y="940858"/>
              <a:ext cx="1133079" cy="969549"/>
              <a:chOff x="7236754" y="940858"/>
              <a:chExt cx="1133079" cy="969549"/>
            </a:xfrm>
          </p:grpSpPr>
          <p:sp>
            <p:nvSpPr>
              <p:cNvPr id="315" name="Google Shape;315;p87"/>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16" name="Google Shape;316;p87"/>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17" name="Google Shape;317;p87"/>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18" name="Google Shape;318;p87"/>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19" name="Google Shape;319;p87"/>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20" name="Google Shape;320;p87"/>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21" name="Google Shape;321;p87"/>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22" name="Google Shape;322;p87"/>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23" name="Google Shape;323;p87"/>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24" name="Google Shape;324;p87"/>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25" name="Google Shape;325;p87"/>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326" name="Google Shape;326;p87"/>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126666"/>
              </a:lnSpc>
              <a:spcBef>
                <a:spcPts val="0"/>
              </a:spcBef>
              <a:spcAft>
                <a:spcPts val="0"/>
              </a:spcAft>
              <a:buClr>
                <a:srgbClr val="F16024"/>
              </a:buClr>
              <a:buSzPts val="3000"/>
              <a:buFont typeface="Arial"/>
              <a:buNone/>
              <a:defRPr b="1" i="0" sz="3000" u="none" cap="none" strike="noStrike">
                <a:solidFill>
                  <a:srgbClr val="F16024"/>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327" name="Google Shape;327;p87"/>
          <p:cNvSpPr txBox="1"/>
          <p:nvPr>
            <p:ph idx="4" type="body"/>
          </p:nvPr>
        </p:nvSpPr>
        <p:spPr>
          <a:xfrm>
            <a:off x="1704813" y="1534332"/>
            <a:ext cx="5238428" cy="8400082"/>
          </a:xfrm>
          <a:prstGeom prst="rect">
            <a:avLst/>
          </a:prstGeom>
          <a:noFill/>
          <a:ln>
            <a:noFill/>
          </a:ln>
        </p:spPr>
        <p:txBody>
          <a:bodyPr anchorCtr="0" anchor="t" bIns="45700" lIns="91425" spcFirstLastPara="1" rIns="91425" wrap="square" tIns="45700">
            <a:noAutofit/>
          </a:bodyPr>
          <a:lstStyle>
            <a:lvl1pPr indent="-298450" lvl="0" marL="457200" marR="0" rtl="0" algn="l">
              <a:lnSpc>
                <a:spcPct val="110909"/>
              </a:lnSpc>
              <a:spcBef>
                <a:spcPts val="0"/>
              </a:spcBef>
              <a:spcAft>
                <a:spcPts val="0"/>
              </a:spcAft>
              <a:buClr>
                <a:srgbClr val="F16024"/>
              </a:buClr>
              <a:buSzPts val="1100"/>
              <a:buFont typeface="Arial"/>
              <a:buChar char="•"/>
              <a:defRPr b="0" i="0" sz="11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328" name="Google Shape;328;p87"/>
          <p:cNvSpPr/>
          <p:nvPr/>
        </p:nvSpPr>
        <p:spPr>
          <a:xfrm rot="5400000">
            <a:off x="-230910" y="5161520"/>
            <a:ext cx="2124000" cy="369454"/>
          </a:xfrm>
          <a:prstGeom prst="triangle">
            <a:avLst>
              <a:gd fmla="val 50000" name="adj"/>
            </a:avLst>
          </a:prstGeom>
          <a:solidFill>
            <a:srgbClr val="F160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329" name="Google Shape;329;p87"/>
          <p:cNvGrpSpPr/>
          <p:nvPr/>
        </p:nvGrpSpPr>
        <p:grpSpPr>
          <a:xfrm>
            <a:off x="150994" y="4879826"/>
            <a:ext cx="713271" cy="688477"/>
            <a:chOff x="7216180" y="2896437"/>
            <a:chExt cx="1173609" cy="1132812"/>
          </a:xfrm>
        </p:grpSpPr>
        <p:grpSp>
          <p:nvGrpSpPr>
            <p:cNvPr id="330" name="Google Shape;330;p87"/>
            <p:cNvGrpSpPr/>
            <p:nvPr/>
          </p:nvGrpSpPr>
          <p:grpSpPr>
            <a:xfrm>
              <a:off x="7884516" y="3299879"/>
              <a:ext cx="244480" cy="366042"/>
              <a:chOff x="7884516" y="3299879"/>
              <a:chExt cx="244480" cy="366042"/>
            </a:xfrm>
          </p:grpSpPr>
          <p:sp>
            <p:nvSpPr>
              <p:cNvPr id="331" name="Google Shape;331;p87"/>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32" name="Google Shape;332;p87"/>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33" name="Google Shape;333;p87"/>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34" name="Google Shape;334;p87"/>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35" name="Google Shape;335;p87"/>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36" name="Google Shape;336;p87"/>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37" name="Google Shape;337;p87"/>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38" name="Google Shape;338;p87"/>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39" name="Google Shape;339;p87"/>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40" name="Google Shape;340;p87"/>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41" name="Google Shape;341;p87"/>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342" name="Google Shape;342;p87"/>
            <p:cNvGrpSpPr/>
            <p:nvPr/>
          </p:nvGrpSpPr>
          <p:grpSpPr>
            <a:xfrm>
              <a:off x="7216180" y="2896437"/>
              <a:ext cx="1173609" cy="1132812"/>
              <a:chOff x="7216180" y="2896437"/>
              <a:chExt cx="1173609" cy="1132812"/>
            </a:xfrm>
          </p:grpSpPr>
          <p:sp>
            <p:nvSpPr>
              <p:cNvPr id="343" name="Google Shape;343;p87"/>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44" name="Google Shape;344;p87"/>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45" name="Google Shape;345;p87"/>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46" name="Google Shape;346;p87"/>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47" name="Google Shape;347;p87"/>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48" name="Google Shape;348;p87"/>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49" name="Google Shape;349;p87"/>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50" name="Google Shape;350;p87"/>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51" name="Google Shape;351;p87"/>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52" name="Google Shape;352;p87"/>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53" name="Google Shape;353;p87"/>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54" name="Google Shape;354;p87"/>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55" name="Google Shape;355;p87"/>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04">
  <p:cSld name="Divider 04">
    <p:spTree>
      <p:nvGrpSpPr>
        <p:cNvPr id="356" name="Shape 356"/>
        <p:cNvGrpSpPr/>
        <p:nvPr/>
      </p:nvGrpSpPr>
      <p:grpSpPr>
        <a:xfrm>
          <a:off x="0" y="0"/>
          <a:ext cx="0" cy="0"/>
          <a:chOff x="0" y="0"/>
          <a:chExt cx="0" cy="0"/>
        </a:xfrm>
      </p:grpSpPr>
      <p:sp>
        <p:nvSpPr>
          <p:cNvPr id="357" name="Google Shape;357;p88"/>
          <p:cNvSpPr/>
          <p:nvPr/>
        </p:nvSpPr>
        <p:spPr>
          <a:xfrm rot="5400000">
            <a:off x="-2255522" y="5307332"/>
            <a:ext cx="8211821" cy="2557144"/>
          </a:xfrm>
          <a:custGeom>
            <a:rect b="b" l="l" r="r" t="t"/>
            <a:pathLst>
              <a:path extrusionOk="0" h="5787363" w="7686655">
                <a:moveTo>
                  <a:pt x="0" y="1"/>
                </a:moveTo>
                <a:lnTo>
                  <a:pt x="7686655" y="1"/>
                </a:lnTo>
                <a:lnTo>
                  <a:pt x="7686655" y="5787364"/>
                </a:lnTo>
                <a:lnTo>
                  <a:pt x="-1" y="5787364"/>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58" name="Google Shape;358;p88"/>
          <p:cNvPicPr preferRelativeResize="0"/>
          <p:nvPr/>
        </p:nvPicPr>
        <p:blipFill rotWithShape="1">
          <a:blip r:embed="rId2">
            <a:alphaModFix/>
          </a:blip>
          <a:srcRect b="0" l="0" r="0" t="0"/>
          <a:stretch/>
        </p:blipFill>
        <p:spPr>
          <a:xfrm>
            <a:off x="2791363" y="386252"/>
            <a:ext cx="4521200" cy="1358900"/>
          </a:xfrm>
          <a:prstGeom prst="rect">
            <a:avLst/>
          </a:prstGeom>
          <a:noFill/>
          <a:ln>
            <a:noFill/>
          </a:ln>
        </p:spPr>
      </p:pic>
      <p:sp>
        <p:nvSpPr>
          <p:cNvPr id="359" name="Google Shape;359;p88"/>
          <p:cNvSpPr txBox="1"/>
          <p:nvPr/>
        </p:nvSpPr>
        <p:spPr>
          <a:xfrm rot="-5400000">
            <a:off x="-985835" y="8140499"/>
            <a:ext cx="4287087" cy="536162"/>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lt1"/>
              </a:buClr>
              <a:buSzPts val="2400"/>
              <a:buFont typeface="Arial"/>
              <a:buNone/>
            </a:pPr>
            <a:r>
              <a:rPr b="1" lang="en-GB" sz="2400">
                <a:solidFill>
                  <a:schemeClr val="lt1"/>
                </a:solidFill>
                <a:latin typeface="Calibri"/>
                <a:ea typeface="Calibri"/>
                <a:cs typeface="Calibri"/>
                <a:sym typeface="Calibri"/>
              </a:rPr>
              <a:t>www.fempower.finance</a:t>
            </a:r>
            <a:endParaRPr/>
          </a:p>
        </p:txBody>
      </p:sp>
      <p:sp>
        <p:nvSpPr>
          <p:cNvPr id="360" name="Google Shape;360;p88"/>
          <p:cNvSpPr/>
          <p:nvPr/>
        </p:nvSpPr>
        <p:spPr>
          <a:xfrm rot="5400000">
            <a:off x="1540107" y="1363921"/>
            <a:ext cx="635726" cy="2780064"/>
          </a:xfrm>
          <a:custGeom>
            <a:rect b="b" l="l" r="r" t="t"/>
            <a:pathLst>
              <a:path extrusionOk="0" h="523581" w="119729">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1" name="Google Shape;361;p88"/>
          <p:cNvSpPr txBox="1"/>
          <p:nvPr>
            <p:ph idx="1" type="body"/>
          </p:nvPr>
        </p:nvSpPr>
        <p:spPr>
          <a:xfrm>
            <a:off x="816428" y="3053443"/>
            <a:ext cx="2090057" cy="2048629"/>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chemeClr val="lt1"/>
              </a:buClr>
              <a:buSzPts val="13000"/>
              <a:buFont typeface="Arial"/>
              <a:buNone/>
              <a:defRPr b="1" i="0" sz="13000" u="none" cap="none" strike="noStrike">
                <a:solidFill>
                  <a:schemeClr val="lt1"/>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grpSp>
        <p:nvGrpSpPr>
          <p:cNvPr id="362" name="Google Shape;362;p88"/>
          <p:cNvGrpSpPr/>
          <p:nvPr/>
        </p:nvGrpSpPr>
        <p:grpSpPr>
          <a:xfrm>
            <a:off x="4364271" y="6860626"/>
            <a:ext cx="2346771" cy="2994096"/>
            <a:chOff x="5321116" y="858896"/>
            <a:chExt cx="888315" cy="1133345"/>
          </a:xfrm>
        </p:grpSpPr>
        <p:sp>
          <p:nvSpPr>
            <p:cNvPr id="363" name="Google Shape;363;p88"/>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64" name="Google Shape;364;p88"/>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65" name="Google Shape;365;p88"/>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66" name="Google Shape;366;p88"/>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67" name="Google Shape;367;p88"/>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68" name="Google Shape;368;p88"/>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69" name="Google Shape;369;p88"/>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70" name="Google Shape;370;p88"/>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71" name="Google Shape;371;p88"/>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te Career - Intro Page">
  <p:cSld name="Late Career - Intro Page">
    <p:spTree>
      <p:nvGrpSpPr>
        <p:cNvPr id="372" name="Shape 372"/>
        <p:cNvGrpSpPr/>
        <p:nvPr/>
      </p:nvGrpSpPr>
      <p:grpSpPr>
        <a:xfrm>
          <a:off x="0" y="0"/>
          <a:ext cx="0" cy="0"/>
          <a:chOff x="0" y="0"/>
          <a:chExt cx="0" cy="0"/>
        </a:xfrm>
      </p:grpSpPr>
      <p:sp>
        <p:nvSpPr>
          <p:cNvPr id="373" name="Google Shape;373;p89"/>
          <p:cNvSpPr/>
          <p:nvPr/>
        </p:nvSpPr>
        <p:spPr>
          <a:xfrm rot="5400000">
            <a:off x="-738808" y="738806"/>
            <a:ext cx="2124000" cy="646387"/>
          </a:xfrm>
          <a:prstGeom prst="rect">
            <a:avLst/>
          </a:prstGeom>
          <a:solidFill>
            <a:srgbClr val="1E287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374" name="Google Shape;374;p89"/>
          <p:cNvSpPr/>
          <p:nvPr/>
        </p:nvSpPr>
        <p:spPr>
          <a:xfrm rot="5400000">
            <a:off x="-738808" y="2881541"/>
            <a:ext cx="2124000" cy="646387"/>
          </a:xfrm>
          <a:prstGeom prst="rect">
            <a:avLst/>
          </a:prstGeom>
          <a:solidFill>
            <a:srgbClr val="4763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375" name="Google Shape;375;p89"/>
          <p:cNvSpPr/>
          <p:nvPr/>
        </p:nvSpPr>
        <p:spPr>
          <a:xfrm rot="5400000">
            <a:off x="-738808" y="5023054"/>
            <a:ext cx="2124000" cy="646387"/>
          </a:xfrm>
          <a:prstGeom prst="rect">
            <a:avLst/>
          </a:prstGeom>
          <a:solidFill>
            <a:srgbClr val="F160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376" name="Google Shape;376;p89"/>
          <p:cNvSpPr/>
          <p:nvPr/>
        </p:nvSpPr>
        <p:spPr>
          <a:xfrm rot="5400000">
            <a:off x="-738808" y="7163717"/>
            <a:ext cx="2124000" cy="646387"/>
          </a:xfrm>
          <a:prstGeom prst="rect">
            <a:avLst/>
          </a:prstGeom>
          <a:solidFill>
            <a:srgbClr val="D38C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377" name="Google Shape;377;p89"/>
          <p:cNvSpPr/>
          <p:nvPr/>
        </p:nvSpPr>
        <p:spPr>
          <a:xfrm rot="5400000">
            <a:off x="-738807" y="9306623"/>
            <a:ext cx="2123999" cy="646387"/>
          </a:xfrm>
          <a:prstGeom prst="rect">
            <a:avLst/>
          </a:prstGeom>
          <a:solidFill>
            <a:srgbClr val="1E287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378" name="Google Shape;378;p89"/>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chemeClr val="lt1"/>
              </a:buClr>
              <a:buSzPts val="1500"/>
              <a:buFont typeface="Arial"/>
              <a:buNone/>
              <a:defRPr b="0" i="0" sz="1500" u="none" cap="none" strike="noStrike">
                <a:solidFill>
                  <a:schemeClr val="lt1"/>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379" name="Google Shape;379;p89"/>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chemeClr val="lt1"/>
              </a:buClr>
              <a:buSzPts val="1500"/>
              <a:buFont typeface="Arial"/>
              <a:buNone/>
              <a:defRPr b="0" i="0" sz="1500" u="none" cap="none" strike="noStrike">
                <a:solidFill>
                  <a:schemeClr val="lt1"/>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grpSp>
        <p:nvGrpSpPr>
          <p:cNvPr id="380" name="Google Shape;380;p89"/>
          <p:cNvGrpSpPr/>
          <p:nvPr/>
        </p:nvGrpSpPr>
        <p:grpSpPr>
          <a:xfrm>
            <a:off x="97323" y="3065132"/>
            <a:ext cx="468367" cy="400771"/>
            <a:chOff x="7236754" y="940858"/>
            <a:chExt cx="1133079" cy="969549"/>
          </a:xfrm>
        </p:grpSpPr>
        <p:grpSp>
          <p:nvGrpSpPr>
            <p:cNvPr id="381" name="Google Shape;381;p89"/>
            <p:cNvGrpSpPr/>
            <p:nvPr/>
          </p:nvGrpSpPr>
          <p:grpSpPr>
            <a:xfrm>
              <a:off x="7884516" y="1486640"/>
              <a:ext cx="203733" cy="61119"/>
              <a:chOff x="7884516" y="1486640"/>
              <a:chExt cx="203733" cy="61119"/>
            </a:xfrm>
          </p:grpSpPr>
          <p:sp>
            <p:nvSpPr>
              <p:cNvPr id="382" name="Google Shape;382;p89"/>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83" name="Google Shape;383;p89"/>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384" name="Google Shape;384;p89"/>
            <p:cNvGrpSpPr/>
            <p:nvPr/>
          </p:nvGrpSpPr>
          <p:grpSpPr>
            <a:xfrm>
              <a:off x="7236754" y="940858"/>
              <a:ext cx="1133079" cy="969549"/>
              <a:chOff x="7236754" y="940858"/>
              <a:chExt cx="1133079" cy="969549"/>
            </a:xfrm>
          </p:grpSpPr>
          <p:sp>
            <p:nvSpPr>
              <p:cNvPr id="385" name="Google Shape;385;p89"/>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86" name="Google Shape;386;p89"/>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87" name="Google Shape;387;p89"/>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88" name="Google Shape;388;p89"/>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89" name="Google Shape;389;p89"/>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0" name="Google Shape;390;p89"/>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1" name="Google Shape;391;p89"/>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2" name="Google Shape;392;p89"/>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3" name="Google Shape;393;p89"/>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4" name="Google Shape;394;p89"/>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5" name="Google Shape;395;p89"/>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396" name="Google Shape;396;p89"/>
          <p:cNvGrpSpPr/>
          <p:nvPr/>
        </p:nvGrpSpPr>
        <p:grpSpPr>
          <a:xfrm>
            <a:off x="108245" y="4954942"/>
            <a:ext cx="485120" cy="468257"/>
            <a:chOff x="7216180" y="2896437"/>
            <a:chExt cx="1173609" cy="1132812"/>
          </a:xfrm>
        </p:grpSpPr>
        <p:grpSp>
          <p:nvGrpSpPr>
            <p:cNvPr id="397" name="Google Shape;397;p89"/>
            <p:cNvGrpSpPr/>
            <p:nvPr/>
          </p:nvGrpSpPr>
          <p:grpSpPr>
            <a:xfrm>
              <a:off x="7884516" y="3299879"/>
              <a:ext cx="244480" cy="366042"/>
              <a:chOff x="7884516" y="3299879"/>
              <a:chExt cx="244480" cy="366042"/>
            </a:xfrm>
          </p:grpSpPr>
          <p:sp>
            <p:nvSpPr>
              <p:cNvPr id="398" name="Google Shape;398;p89"/>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9" name="Google Shape;399;p89"/>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00" name="Google Shape;400;p89"/>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01" name="Google Shape;401;p89"/>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02" name="Google Shape;402;p89"/>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03" name="Google Shape;403;p89"/>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04" name="Google Shape;404;p89"/>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05" name="Google Shape;405;p89"/>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06" name="Google Shape;406;p89"/>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07" name="Google Shape;407;p89"/>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08" name="Google Shape;408;p89"/>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409" name="Google Shape;409;p89"/>
            <p:cNvGrpSpPr/>
            <p:nvPr/>
          </p:nvGrpSpPr>
          <p:grpSpPr>
            <a:xfrm>
              <a:off x="7216180" y="2896437"/>
              <a:ext cx="1173609" cy="1132812"/>
              <a:chOff x="7216180" y="2896437"/>
              <a:chExt cx="1173609" cy="1132812"/>
            </a:xfrm>
          </p:grpSpPr>
          <p:sp>
            <p:nvSpPr>
              <p:cNvPr id="410" name="Google Shape;410;p89"/>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1" name="Google Shape;411;p89"/>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2" name="Google Shape;412;p89"/>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3" name="Google Shape;413;p89"/>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4" name="Google Shape;414;p89"/>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5" name="Google Shape;415;p89"/>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6" name="Google Shape;416;p89"/>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7" name="Google Shape;417;p89"/>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8" name="Google Shape;418;p89"/>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9" name="Google Shape;419;p89"/>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20" name="Google Shape;420;p89"/>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21" name="Google Shape;421;p89"/>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22" name="Google Shape;422;p89"/>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423" name="Google Shape;423;p89"/>
          <p:cNvSpPr/>
          <p:nvPr/>
        </p:nvSpPr>
        <p:spPr>
          <a:xfrm rot="5400000">
            <a:off x="-230910" y="7302183"/>
            <a:ext cx="2124000" cy="369454"/>
          </a:xfrm>
          <a:prstGeom prst="triangle">
            <a:avLst>
              <a:gd fmla="val 50000" name="adj"/>
            </a:avLst>
          </a:prstGeom>
          <a:solidFill>
            <a:srgbClr val="D38C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24" name="Google Shape;424;p89"/>
          <p:cNvGrpSpPr/>
          <p:nvPr/>
        </p:nvGrpSpPr>
        <p:grpSpPr>
          <a:xfrm>
            <a:off x="264644" y="7096818"/>
            <a:ext cx="593111" cy="756713"/>
            <a:chOff x="5321116" y="858896"/>
            <a:chExt cx="888315" cy="1133345"/>
          </a:xfrm>
        </p:grpSpPr>
        <p:sp>
          <p:nvSpPr>
            <p:cNvPr id="425" name="Google Shape;425;p89"/>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26" name="Google Shape;426;p89"/>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27" name="Google Shape;427;p89"/>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28" name="Google Shape;428;p89"/>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29" name="Google Shape;429;p89"/>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30" name="Google Shape;430;p89"/>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31" name="Google Shape;431;p89"/>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32" name="Google Shape;432;p89"/>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33" name="Google Shape;433;p89"/>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
        <p:nvSpPr>
          <p:cNvPr id="434" name="Google Shape;434;p89"/>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126666"/>
              </a:lnSpc>
              <a:spcBef>
                <a:spcPts val="0"/>
              </a:spcBef>
              <a:spcAft>
                <a:spcPts val="0"/>
              </a:spcAft>
              <a:buClr>
                <a:srgbClr val="D38CBC"/>
              </a:buClr>
              <a:buSzPts val="3000"/>
              <a:buFont typeface="Arial"/>
              <a:buNone/>
              <a:defRPr b="1" i="0" sz="3000" u="none" cap="none" strike="noStrike">
                <a:solidFill>
                  <a:srgbClr val="D38CBC"/>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435" name="Google Shape;435;p89"/>
          <p:cNvSpPr txBox="1"/>
          <p:nvPr>
            <p:ph idx="4" type="body"/>
          </p:nvPr>
        </p:nvSpPr>
        <p:spPr>
          <a:xfrm>
            <a:off x="1704813" y="1534332"/>
            <a:ext cx="5238428" cy="8400082"/>
          </a:xfrm>
          <a:prstGeom prst="rect">
            <a:avLst/>
          </a:prstGeom>
          <a:noFill/>
          <a:ln>
            <a:noFill/>
          </a:ln>
        </p:spPr>
        <p:txBody>
          <a:bodyPr anchorCtr="0" anchor="t" bIns="45700" lIns="91425" spcFirstLastPara="1" rIns="91425" wrap="square" tIns="45700">
            <a:noAutofit/>
          </a:bodyPr>
          <a:lstStyle>
            <a:lvl1pPr indent="-298450" lvl="0" marL="457200" marR="0" rtl="0" algn="l">
              <a:lnSpc>
                <a:spcPct val="110909"/>
              </a:lnSpc>
              <a:spcBef>
                <a:spcPts val="0"/>
              </a:spcBef>
              <a:spcAft>
                <a:spcPts val="0"/>
              </a:spcAft>
              <a:buClr>
                <a:srgbClr val="D38CBC"/>
              </a:buClr>
              <a:buSzPts val="1100"/>
              <a:buFont typeface="Arial"/>
              <a:buChar char="•"/>
              <a:defRPr b="0" i="0" sz="11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clusion - Intro Page">
  <p:cSld name="Conclusion - Intro Page">
    <p:spTree>
      <p:nvGrpSpPr>
        <p:cNvPr id="436" name="Shape 436"/>
        <p:cNvGrpSpPr/>
        <p:nvPr/>
      </p:nvGrpSpPr>
      <p:grpSpPr>
        <a:xfrm>
          <a:off x="0" y="0"/>
          <a:ext cx="0" cy="0"/>
          <a:chOff x="0" y="0"/>
          <a:chExt cx="0" cy="0"/>
        </a:xfrm>
      </p:grpSpPr>
      <p:sp>
        <p:nvSpPr>
          <p:cNvPr id="437" name="Google Shape;437;p90"/>
          <p:cNvSpPr/>
          <p:nvPr/>
        </p:nvSpPr>
        <p:spPr>
          <a:xfrm rot="5400000">
            <a:off x="-738808" y="738806"/>
            <a:ext cx="2124000" cy="646387"/>
          </a:xfrm>
          <a:prstGeom prst="rect">
            <a:avLst/>
          </a:prstGeom>
          <a:solidFill>
            <a:srgbClr val="1E287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438" name="Google Shape;438;p90"/>
          <p:cNvSpPr/>
          <p:nvPr/>
        </p:nvSpPr>
        <p:spPr>
          <a:xfrm rot="5400000">
            <a:off x="-738808" y="2877423"/>
            <a:ext cx="2124000" cy="646387"/>
          </a:xfrm>
          <a:prstGeom prst="rect">
            <a:avLst/>
          </a:prstGeom>
          <a:solidFill>
            <a:srgbClr val="4763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439" name="Google Shape;439;p90"/>
          <p:cNvSpPr/>
          <p:nvPr/>
        </p:nvSpPr>
        <p:spPr>
          <a:xfrm rot="5400000">
            <a:off x="-738808" y="5023054"/>
            <a:ext cx="2124000" cy="646387"/>
          </a:xfrm>
          <a:prstGeom prst="rect">
            <a:avLst/>
          </a:prstGeom>
          <a:solidFill>
            <a:srgbClr val="F160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440" name="Google Shape;440;p90"/>
          <p:cNvSpPr/>
          <p:nvPr/>
        </p:nvSpPr>
        <p:spPr>
          <a:xfrm rot="5400000">
            <a:off x="-738808" y="7163717"/>
            <a:ext cx="2124000" cy="646387"/>
          </a:xfrm>
          <a:prstGeom prst="rect">
            <a:avLst/>
          </a:prstGeom>
          <a:solidFill>
            <a:srgbClr val="D38C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441" name="Google Shape;441;p90"/>
          <p:cNvSpPr/>
          <p:nvPr/>
        </p:nvSpPr>
        <p:spPr>
          <a:xfrm rot="5400000">
            <a:off x="-738807" y="9306619"/>
            <a:ext cx="2123999" cy="646387"/>
          </a:xfrm>
          <a:prstGeom prst="rect">
            <a:avLst/>
          </a:prstGeom>
          <a:solidFill>
            <a:srgbClr val="1E287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rgbClr val="05203D"/>
              </a:solidFill>
              <a:latin typeface="Calibri"/>
              <a:ea typeface="Calibri"/>
              <a:cs typeface="Calibri"/>
              <a:sym typeface="Calibri"/>
            </a:endParaRPr>
          </a:p>
        </p:txBody>
      </p:sp>
      <p:sp>
        <p:nvSpPr>
          <p:cNvPr id="442" name="Google Shape;442;p90"/>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chemeClr val="lt1"/>
              </a:buClr>
              <a:buSzPts val="1500"/>
              <a:buFont typeface="Arial"/>
              <a:buNone/>
              <a:defRPr b="0" i="0" sz="1500" u="none" cap="none" strike="noStrike">
                <a:solidFill>
                  <a:schemeClr val="lt1"/>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443" name="Google Shape;443;p90"/>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827"/>
              </a:spcBef>
              <a:spcAft>
                <a:spcPts val="0"/>
              </a:spcAft>
              <a:buClr>
                <a:schemeClr val="lt1"/>
              </a:buClr>
              <a:buSzPts val="1500"/>
              <a:buFont typeface="Arial"/>
              <a:buNone/>
              <a:defRPr b="0" i="0" sz="1500" u="none" cap="none" strike="noStrike">
                <a:solidFill>
                  <a:schemeClr val="lt1"/>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444" name="Google Shape;444;p90"/>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126666"/>
              </a:lnSpc>
              <a:spcBef>
                <a:spcPts val="0"/>
              </a:spcBef>
              <a:spcAft>
                <a:spcPts val="0"/>
              </a:spcAft>
              <a:buClr>
                <a:srgbClr val="1E2879"/>
              </a:buClr>
              <a:buSzPts val="3000"/>
              <a:buFont typeface="Arial"/>
              <a:buNone/>
              <a:defRPr b="1" i="0" sz="30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65"/>
              <a:buFont typeface="Arial"/>
              <a:buNone/>
              <a:defRPr b="0" i="0" sz="3265"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sp>
        <p:nvSpPr>
          <p:cNvPr id="445" name="Google Shape;445;p90"/>
          <p:cNvSpPr txBox="1"/>
          <p:nvPr>
            <p:ph idx="4" type="body"/>
          </p:nvPr>
        </p:nvSpPr>
        <p:spPr>
          <a:xfrm>
            <a:off x="1704813" y="1534332"/>
            <a:ext cx="5238428" cy="8400082"/>
          </a:xfrm>
          <a:prstGeom prst="rect">
            <a:avLst/>
          </a:prstGeom>
          <a:noFill/>
          <a:ln>
            <a:noFill/>
          </a:ln>
        </p:spPr>
        <p:txBody>
          <a:bodyPr anchorCtr="0" anchor="t" bIns="45700" lIns="91425" spcFirstLastPara="1" rIns="91425" wrap="square" tIns="45700">
            <a:noAutofit/>
          </a:bodyPr>
          <a:lstStyle>
            <a:lvl1pPr indent="-298450" lvl="0" marL="457200" marR="0" rtl="0" algn="l">
              <a:lnSpc>
                <a:spcPct val="110909"/>
              </a:lnSpc>
              <a:spcBef>
                <a:spcPts val="0"/>
              </a:spcBef>
              <a:spcAft>
                <a:spcPts val="0"/>
              </a:spcAft>
              <a:buClr>
                <a:srgbClr val="4763AE"/>
              </a:buClr>
              <a:buSzPts val="1100"/>
              <a:buFont typeface="Arial"/>
              <a:buChar char="•"/>
              <a:defRPr b="0" i="0" sz="1100" u="none" cap="none" strike="noStrike">
                <a:solidFill>
                  <a:srgbClr val="1E2879"/>
                </a:solidFill>
                <a:latin typeface="Calibri"/>
                <a:ea typeface="Calibri"/>
                <a:cs typeface="Calibri"/>
                <a:sym typeface="Calibri"/>
              </a:defRPr>
            </a:lvl1pPr>
            <a:lvl2pPr indent="-228600" lvl="1" marL="9144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413"/>
              </a:spcBef>
              <a:spcAft>
                <a:spcPts val="0"/>
              </a:spcAft>
              <a:buClr>
                <a:srgbClr val="011E3B"/>
              </a:buClr>
              <a:buSzPts val="3200"/>
              <a:buFont typeface="Arial"/>
              <a:buNone/>
              <a:defRPr b="0" i="0" sz="3200" u="none" cap="none" strike="noStrike">
                <a:solidFill>
                  <a:srgbClr val="011E3B"/>
                </a:solidFill>
                <a:latin typeface="Montserrat"/>
                <a:ea typeface="Montserrat"/>
                <a:cs typeface="Montserrat"/>
                <a:sym typeface="Montserrat"/>
              </a:defRPr>
            </a:lvl5pPr>
            <a:lvl6pPr indent="-323088" lvl="5" marL="27432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6pPr>
            <a:lvl7pPr indent="-323088" lvl="6" marL="32004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7pPr>
            <a:lvl8pPr indent="-323088" lvl="7" marL="36576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8pPr>
            <a:lvl9pPr indent="-323088" lvl="8" marL="4114800" marR="0" rtl="0" algn="l">
              <a:lnSpc>
                <a:spcPct val="90000"/>
              </a:lnSpc>
              <a:spcBef>
                <a:spcPts val="413"/>
              </a:spcBef>
              <a:spcAft>
                <a:spcPts val="0"/>
              </a:spcAft>
              <a:buClr>
                <a:schemeClr val="dk1"/>
              </a:buClr>
              <a:buSzPts val="1488"/>
              <a:buFont typeface="Arial"/>
              <a:buChar char="•"/>
              <a:defRPr b="0" i="0" sz="1488" u="none" cap="none" strike="noStrike">
                <a:solidFill>
                  <a:schemeClr val="dk1"/>
                </a:solidFill>
                <a:latin typeface="Calibri"/>
                <a:ea typeface="Calibri"/>
                <a:cs typeface="Calibri"/>
                <a:sym typeface="Calibri"/>
              </a:defRPr>
            </a:lvl9pPr>
          </a:lstStyle>
          <a:p/>
        </p:txBody>
      </p:sp>
      <p:grpSp>
        <p:nvGrpSpPr>
          <p:cNvPr id="446" name="Google Shape;446;p90"/>
          <p:cNvGrpSpPr/>
          <p:nvPr/>
        </p:nvGrpSpPr>
        <p:grpSpPr>
          <a:xfrm>
            <a:off x="135172" y="7279858"/>
            <a:ext cx="367192" cy="468477"/>
            <a:chOff x="5321116" y="858896"/>
            <a:chExt cx="888315" cy="1133345"/>
          </a:xfrm>
        </p:grpSpPr>
        <p:sp>
          <p:nvSpPr>
            <p:cNvPr id="447" name="Google Shape;447;p90"/>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48" name="Google Shape;448;p90"/>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49" name="Google Shape;449;p90"/>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50" name="Google Shape;450;p90"/>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51" name="Google Shape;451;p90"/>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52" name="Google Shape;452;p90"/>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53" name="Google Shape;453;p90"/>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54" name="Google Shape;454;p90"/>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55" name="Google Shape;455;p90"/>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456" name="Google Shape;456;p90"/>
          <p:cNvGrpSpPr/>
          <p:nvPr/>
        </p:nvGrpSpPr>
        <p:grpSpPr>
          <a:xfrm>
            <a:off x="97323" y="3065132"/>
            <a:ext cx="468367" cy="400771"/>
            <a:chOff x="7236754" y="940858"/>
            <a:chExt cx="1133079" cy="969549"/>
          </a:xfrm>
        </p:grpSpPr>
        <p:grpSp>
          <p:nvGrpSpPr>
            <p:cNvPr id="457" name="Google Shape;457;p90"/>
            <p:cNvGrpSpPr/>
            <p:nvPr/>
          </p:nvGrpSpPr>
          <p:grpSpPr>
            <a:xfrm>
              <a:off x="7884516" y="1486640"/>
              <a:ext cx="203733" cy="61119"/>
              <a:chOff x="7884516" y="1486640"/>
              <a:chExt cx="203733" cy="61119"/>
            </a:xfrm>
          </p:grpSpPr>
          <p:sp>
            <p:nvSpPr>
              <p:cNvPr id="458" name="Google Shape;458;p90"/>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59" name="Google Shape;459;p90"/>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460" name="Google Shape;460;p90"/>
            <p:cNvGrpSpPr/>
            <p:nvPr/>
          </p:nvGrpSpPr>
          <p:grpSpPr>
            <a:xfrm>
              <a:off x="7236754" y="940858"/>
              <a:ext cx="1133079" cy="969549"/>
              <a:chOff x="7236754" y="940858"/>
              <a:chExt cx="1133079" cy="969549"/>
            </a:xfrm>
          </p:grpSpPr>
          <p:sp>
            <p:nvSpPr>
              <p:cNvPr id="461" name="Google Shape;461;p90"/>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62" name="Google Shape;462;p90"/>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63" name="Google Shape;463;p90"/>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64" name="Google Shape;464;p90"/>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65" name="Google Shape;465;p90"/>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66" name="Google Shape;466;p90"/>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67" name="Google Shape;467;p90"/>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68" name="Google Shape;468;p90"/>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69" name="Google Shape;469;p90"/>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70" name="Google Shape;470;p90"/>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71" name="Google Shape;471;p90"/>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472" name="Google Shape;472;p90"/>
          <p:cNvGrpSpPr/>
          <p:nvPr/>
        </p:nvGrpSpPr>
        <p:grpSpPr>
          <a:xfrm>
            <a:off x="108245" y="4954942"/>
            <a:ext cx="485120" cy="468257"/>
            <a:chOff x="7216180" y="2896437"/>
            <a:chExt cx="1173609" cy="1132812"/>
          </a:xfrm>
        </p:grpSpPr>
        <p:grpSp>
          <p:nvGrpSpPr>
            <p:cNvPr id="473" name="Google Shape;473;p90"/>
            <p:cNvGrpSpPr/>
            <p:nvPr/>
          </p:nvGrpSpPr>
          <p:grpSpPr>
            <a:xfrm>
              <a:off x="7884516" y="3299879"/>
              <a:ext cx="244480" cy="366042"/>
              <a:chOff x="7884516" y="3299879"/>
              <a:chExt cx="244480" cy="366042"/>
            </a:xfrm>
          </p:grpSpPr>
          <p:sp>
            <p:nvSpPr>
              <p:cNvPr id="474" name="Google Shape;474;p90"/>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75" name="Google Shape;475;p90"/>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76" name="Google Shape;476;p90"/>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77" name="Google Shape;477;p90"/>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78" name="Google Shape;478;p90"/>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79" name="Google Shape;479;p90"/>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80" name="Google Shape;480;p90"/>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81" name="Google Shape;481;p90"/>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82" name="Google Shape;482;p90"/>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83" name="Google Shape;483;p90"/>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84" name="Google Shape;484;p90"/>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485" name="Google Shape;485;p90"/>
            <p:cNvGrpSpPr/>
            <p:nvPr/>
          </p:nvGrpSpPr>
          <p:grpSpPr>
            <a:xfrm>
              <a:off x="7216180" y="2896437"/>
              <a:ext cx="1173609" cy="1132812"/>
              <a:chOff x="7216180" y="2896437"/>
              <a:chExt cx="1173609" cy="1132812"/>
            </a:xfrm>
          </p:grpSpPr>
          <p:sp>
            <p:nvSpPr>
              <p:cNvPr id="486" name="Google Shape;486;p90"/>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87" name="Google Shape;487;p90"/>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88" name="Google Shape;488;p90"/>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89" name="Google Shape;489;p90"/>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0" name="Google Shape;490;p90"/>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1" name="Google Shape;491;p90"/>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2" name="Google Shape;492;p90"/>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3" name="Google Shape;493;p90"/>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4" name="Google Shape;494;p90"/>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5" name="Google Shape;495;p90"/>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6" name="Google Shape;496;p90"/>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7" name="Google Shape;497;p90"/>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8" name="Google Shape;498;p90"/>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499" name="Google Shape;499;p90"/>
          <p:cNvSpPr/>
          <p:nvPr/>
        </p:nvSpPr>
        <p:spPr>
          <a:xfrm rot="5400000">
            <a:off x="-230910" y="9445086"/>
            <a:ext cx="2124000" cy="369454"/>
          </a:xfrm>
          <a:prstGeom prst="triangle">
            <a:avLst>
              <a:gd fmla="val 50000" name="adj"/>
            </a:avLst>
          </a:prstGeom>
          <a:solidFill>
            <a:srgbClr val="1E287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showMasterSp="0">
  <p:cSld name="Final Slide">
    <p:spTree>
      <p:nvGrpSpPr>
        <p:cNvPr id="500" name="Shape 500"/>
        <p:cNvGrpSpPr/>
        <p:nvPr/>
      </p:nvGrpSpPr>
      <p:grpSpPr>
        <a:xfrm>
          <a:off x="0" y="0"/>
          <a:ext cx="0" cy="0"/>
          <a:chOff x="0" y="0"/>
          <a:chExt cx="0" cy="0"/>
        </a:xfrm>
      </p:grpSpPr>
      <p:sp>
        <p:nvSpPr>
          <p:cNvPr id="501" name="Google Shape;501;p91"/>
          <p:cNvSpPr/>
          <p:nvPr/>
        </p:nvSpPr>
        <p:spPr>
          <a:xfrm>
            <a:off x="1" y="4680488"/>
            <a:ext cx="7392691" cy="4494510"/>
          </a:xfrm>
          <a:prstGeom prst="rect">
            <a:avLst/>
          </a:prstGeom>
          <a:solidFill>
            <a:srgbClr val="4763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2" name="Google Shape;502;p91"/>
          <p:cNvSpPr/>
          <p:nvPr/>
        </p:nvSpPr>
        <p:spPr>
          <a:xfrm rot="10800000">
            <a:off x="6463965" y="4515517"/>
            <a:ext cx="1095710" cy="4791600"/>
          </a:xfrm>
          <a:custGeom>
            <a:rect b="b" l="l" r="r" t="t"/>
            <a:pathLst>
              <a:path extrusionOk="0" h="523581" w="119729">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03" name="Google Shape;503;p91"/>
          <p:cNvPicPr preferRelativeResize="0"/>
          <p:nvPr/>
        </p:nvPicPr>
        <p:blipFill rotWithShape="1">
          <a:blip r:embed="rId2">
            <a:alphaModFix/>
          </a:blip>
          <a:srcRect b="0" l="0" r="0" t="0"/>
          <a:stretch/>
        </p:blipFill>
        <p:spPr>
          <a:xfrm>
            <a:off x="584665" y="10001672"/>
            <a:ext cx="1529269" cy="340525"/>
          </a:xfrm>
          <a:prstGeom prst="rect">
            <a:avLst/>
          </a:prstGeom>
          <a:noFill/>
          <a:ln>
            <a:noFill/>
          </a:ln>
        </p:spPr>
      </p:pic>
      <p:pic>
        <p:nvPicPr>
          <p:cNvPr id="504" name="Google Shape;504;p91"/>
          <p:cNvPicPr preferRelativeResize="0"/>
          <p:nvPr/>
        </p:nvPicPr>
        <p:blipFill rotWithShape="1">
          <a:blip r:embed="rId3">
            <a:alphaModFix/>
          </a:blip>
          <a:srcRect b="0" l="0" r="0" t="0"/>
          <a:stretch/>
        </p:blipFill>
        <p:spPr>
          <a:xfrm>
            <a:off x="2888419" y="830417"/>
            <a:ext cx="4521200" cy="13589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8"/>
          <p:cNvSpPr txBox="1"/>
          <p:nvPr/>
        </p:nvSpPr>
        <p:spPr>
          <a:xfrm>
            <a:off x="3271511" y="10304457"/>
            <a:ext cx="3756657" cy="184666"/>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1E2879"/>
              </a:buClr>
              <a:buSzPts val="600"/>
              <a:buFont typeface="Calibri"/>
              <a:buNone/>
            </a:pPr>
            <a:r>
              <a:rPr b="0" i="0" lang="en-GB" sz="600" u="none" cap="none" strike="noStrike">
                <a:solidFill>
                  <a:srgbClr val="1E2879"/>
                </a:solidFill>
                <a:latin typeface="Calibri"/>
                <a:ea typeface="Calibri"/>
                <a:cs typeface="Calibri"/>
                <a:sym typeface="Calibri"/>
              </a:rPr>
              <a:t>FEMpower in Finance - skills to thrive</a:t>
            </a:r>
            <a:endParaRPr/>
          </a:p>
        </p:txBody>
      </p:sp>
      <p:sp>
        <p:nvSpPr>
          <p:cNvPr id="11" name="Google Shape;11;p78"/>
          <p:cNvSpPr/>
          <p:nvPr/>
        </p:nvSpPr>
        <p:spPr>
          <a:xfrm rot="10800000">
            <a:off x="6976396" y="10275817"/>
            <a:ext cx="54773" cy="239524"/>
          </a:xfrm>
          <a:custGeom>
            <a:rect b="b" l="l" r="r" t="t"/>
            <a:pathLst>
              <a:path extrusionOk="0" h="523581" w="119729">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 name="Google Shape;12;p78"/>
          <p:cNvSpPr txBox="1"/>
          <p:nvPr/>
        </p:nvSpPr>
        <p:spPr>
          <a:xfrm>
            <a:off x="7027784" y="10213777"/>
            <a:ext cx="373062" cy="363537"/>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GB" sz="800" u="none">
                <a:solidFill>
                  <a:srgbClr val="1E2879"/>
                </a:solidFill>
                <a:latin typeface="Calibri"/>
                <a:ea typeface="Calibri"/>
                <a:cs typeface="Calibri"/>
                <a:sym typeface="Calibri"/>
              </a:rPr>
              <a:t>‹#›</a:t>
            </a:fld>
            <a:endParaRPr b="0" i="0" sz="800" u="none">
              <a:solidFill>
                <a:srgbClr val="1E2879"/>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www.thevisionworks.de/" TargetMode="External"/><Relationship Id="rId4" Type="http://schemas.openxmlformats.org/officeDocument/2006/relationships/hyperlink" Target="https://www.uclancyprus.ac.cy/" TargetMode="External"/><Relationship Id="rId5" Type="http://schemas.openxmlformats.org/officeDocument/2006/relationships/hyperlink" Target="https://educateinnovate.ie/" TargetMode="External"/><Relationship Id="rId6" Type="http://schemas.openxmlformats.org/officeDocument/2006/relationships/hyperlink" Target="https://www.hubnicosia.org/" TargetMode="External"/><Relationship Id="rId7" Type="http://schemas.openxmlformats.org/officeDocument/2006/relationships/hyperlink" Target="https://gwaeu.com/" TargetMode="External"/><Relationship Id="rId8" Type="http://schemas.openxmlformats.org/officeDocument/2006/relationships/slide" Target="slide2.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hyperlink" Target="https://www.ted.com/series/your_money_and_your_mind?utm_source=chatgpt.com" TargetMode="External"/><Relationship Id="rId4" Type="http://schemas.openxmlformats.org/officeDocument/2006/relationships/hyperlink" Target="http://../A9%20-%20case%20study/GWAEU/Case%20Study_Susan.pdf" TargetMode="External"/><Relationship Id="rId5" Type="http://schemas.openxmlformats.org/officeDocument/2006/relationships/hyperlink" Target="https://whe.org.au/wp-content/uploads/Session-1-Money-Mindset.pdf?utm_source=chatgpt.co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9.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11.pn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13.pn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hyperlink" Target="https://kresus.org/en/?utm_source=chatgpt.com" TargetMode="External"/><Relationship Id="rId4" Type="http://schemas.openxmlformats.org/officeDocument/2006/relationships/hyperlink" Target="https://kresus.org/en/?utm_source=chatgpt.com" TargetMode="External"/><Relationship Id="rId5" Type="http://schemas.openxmlformats.org/officeDocument/2006/relationships/hyperlink" Target="https://kresus.org/en/?utm_source=chatgpt.com" TargetMode="External"/><Relationship Id="rId6" Type="http://schemas.openxmlformats.org/officeDocument/2006/relationships/hyperlink" Target="https://www.pledger.io/?utm_source=chatgpt.com" TargetMode="External"/><Relationship Id="rId7" Type="http://schemas.openxmlformats.org/officeDocument/2006/relationships/hyperlink" Target="https://www.pledger.io/?utm_source=chatgpt.com" TargetMode="External"/><Relationship Id="rId8" Type="http://schemas.openxmlformats.org/officeDocument/2006/relationships/hyperlink" Target="https://medevel.com/myfin/?utm_source=chatgpt.com" TargetMode="External"/><Relationship Id="rId9" Type="http://schemas.openxmlformats.org/officeDocument/2006/relationships/hyperlink" Target="https://medevel.com/myfin/?utm_source=chatgpt.com" TargetMode="External"/><Relationship Id="rId10" Type="http://schemas.openxmlformats.org/officeDocument/2006/relationships/hyperlink" Target="https://www.walletize.app/?utm_source=chatgpt.com" TargetMode="External"/><Relationship Id="rId11" Type="http://schemas.openxmlformats.org/officeDocument/2006/relationships/hyperlink" Target="https://www.walletize.app/?utm_source=chatgpt.com" TargetMode="External"/><Relationship Id="rId12" Type="http://schemas.openxmlformats.org/officeDocument/2006/relationships/hyperlink" Target="https://f-droid.org/bo/categories/finance-manager/?utm_source=chatgpt.co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5.xml"/><Relationship Id="rId3" Type="http://schemas.openxmlformats.org/officeDocument/2006/relationships/hyperlink" Target="https://www.ellibs.com/book/9781394266920/clever-girl-finance-my-wealth-plan-workbook?utm_source=chatgpt.com" TargetMode="External"/><Relationship Id="rId4" Type="http://schemas.openxmlformats.org/officeDocument/2006/relationships/hyperlink" Target="https://www.rbcwealthmanagement.com/assets/wp-content/uploads/documents/campaign/women-and-wealth-a-planning-workbook.pdf?utm_source=chatgpt.com" TargetMode="External"/><Relationship Id="rId5" Type="http://schemas.openxmlformats.org/officeDocument/2006/relationships/hyperlink" Target="https://www.womentowork.co.uk/wp-content/uploads/woocommerce_uploads/2024/07/Work-Life-Discovery-Coaching-Workbook-2024-oef3ut.pdf?utm_source=chatgpt.com" TargetMode="External"/><Relationship Id="rId6" Type="http://schemas.openxmlformats.org/officeDocument/2006/relationships/hyperlink" Target="https://thefinancetherapist.com/workbook/?utm_source=chatgpt.com" TargetMode="External"/><Relationship Id="rId7" Type="http://schemas.openxmlformats.org/officeDocument/2006/relationships/hyperlink" Target="https://store.selfloverainbow.com/products/financial-self-care-workbook-and-planner-13109?utm_source=chatgpt.com"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6.xml"/><Relationship Id="rId3" Type="http://schemas.openxmlformats.org/officeDocument/2006/relationships/hyperlink" Target="https://financiallyempoweredwomen.eu/?utm_source=chatgpt.com" TargetMode="External"/><Relationship Id="rId4" Type="http://schemas.openxmlformats.org/officeDocument/2006/relationships/hyperlink" Target="https://www.rbcwealthmanagement.com/assets/wp-content/uploads/documents/campaign/women-and-wealth-a-planning-workbook.pdf?utm_source=chatgpt.com" TargetMode="External"/><Relationship Id="rId5" Type="http://schemas.openxmlformats.org/officeDocument/2006/relationships/hyperlink" Target="https://womenspersonalfinance.org/?utm_source=chatgpt.com" TargetMode="External"/><Relationship Id="rId6" Type="http://schemas.openxmlformats.org/officeDocument/2006/relationships/hyperlink" Target="https://womenspersonalfinance.org/?utm_source=chatgpt.com" TargetMode="External"/><Relationship Id="rId7" Type="http://schemas.openxmlformats.org/officeDocument/2006/relationships/hyperlink" Target="https://womenspersonalfinance.org/?utm_source=chatgpt.com" TargetMode="External"/><Relationship Id="rId8" Type="http://schemas.openxmlformats.org/officeDocument/2006/relationships/hyperlink" Target="https://www.meetup.com/money-brunch-a-safe-space-for-women-to-talk-about-money/?utm_source=chatgpt.com" TargetMode="External"/><Relationship Id="rId9" Type="http://schemas.openxmlformats.org/officeDocument/2006/relationships/hyperlink" Target="https://www.meetup.com/money-brunch-a-safe-space-for-women-to-talk-about-money/?utm_source=chatgpt.com"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1.xml"/><Relationship Id="rId3" Type="http://schemas.openxmlformats.org/officeDocument/2006/relationships/hyperlink" Target="https://projectimproveme.com/legacy-and-storytelling/legacy-storytelling-prompts-women/?utm_source=chatgpt.com" TargetMode="External"/><Relationship Id="rId4" Type="http://schemas.openxmlformats.org/officeDocument/2006/relationships/hyperlink" Target="https://projectimproveme.com/legacy-and-storytelling/legacy-storytelling-prompts-women/?utm_source=chatgpt.com" TargetMode="External"/><Relationship Id="rId5" Type="http://schemas.openxmlformats.org/officeDocument/2006/relationships/hyperlink" Target="https://heroinesjournal.com/legacy-home/?utm_source=chatgpt.com" TargetMode="External"/><Relationship Id="rId6" Type="http://schemas.openxmlformats.org/officeDocument/2006/relationships/hyperlink" Target="https://heroinesjournal.com/legacy-home/?utm_source=chatgpt.com" TargetMode="External"/><Relationship Id="rId7" Type="http://schemas.openxmlformats.org/officeDocument/2006/relationships/hyperlink" Target="https://daledarley.com/wp-content/uploads/2025/04/Smart-Retirement-Moves-for-Women-Over-50-Who-Want-More.pdf?utm_source=chatgpt.com" TargetMode="External"/><Relationship Id="rId8" Type="http://schemas.openxmlformats.org/officeDocument/2006/relationships/hyperlink" Target="https://daledarley.com/wp-content/uploads/2025/04/Smart-Retirement-Moves-for-Women-Over-50-Who-Want-More.pdf?utm_source=chatgpt.com" TargetMode="External"/><Relationship Id="rId9" Type="http://schemas.openxmlformats.org/officeDocument/2006/relationships/hyperlink" Target="https://daledarley.com/wp-content/uploads/2025/04/Smart-Retirement-Moves-for-Women-Over-50-Who-Want-More.pdf?utm_source=chatgpt.com" TargetMode="External"/><Relationship Id="rId10" Type="http://schemas.openxmlformats.org/officeDocument/2006/relationships/hyperlink" Target="https://daledarley.com/wp-content/uploads/2025/04/Smart-Retirement-Moves-for-Women-Over-50-Who-Want-More.pdf?utm_source=chatgpt.com"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3.xml"/><Relationship Id="rId3" Type="http://schemas.openxmlformats.org/officeDocument/2006/relationships/hyperlink" Target="https://charm-eu.eu/learning/educational-offer/micro-credentials/?utm_source=chatgpt.com" TargetMode="External"/><Relationship Id="rId4" Type="http://schemas.openxmlformats.org/officeDocument/2006/relationships/hyperlink" Target="https://charm-eu.eu/learning/educational-offer/micro-credentials/?utm_source=chatgpt.com" TargetMode="External"/><Relationship Id="rId5" Type="http://schemas.openxmlformats.org/officeDocument/2006/relationships/hyperlink" Target="https://charm-eu.eu/learning/micro-credentials-and-life-long-learning/?utm_source=chatgpt.com" TargetMode="External"/><Relationship Id="rId6" Type="http://schemas.openxmlformats.org/officeDocument/2006/relationships/hyperlink" Target="https://epale.ec.europa.eu/en/blog/microcredentials-epale-and-adult-education?utm_source=chatgpt.com" TargetMode="External"/><Relationship Id="rId7" Type="http://schemas.openxmlformats.org/officeDocument/2006/relationships/hyperlink" Target="https://epale.ec.europa.eu/en/blog/microcredentials-epale-and-adult-education?utm_source=chatgpt.com" TargetMode="External"/><Relationship Id="rId8" Type="http://schemas.openxmlformats.org/officeDocument/2006/relationships/hyperlink" Target="https://school-education.ec.europa.eu/en/learn/courses/lifelong-learning?utm_source=chatgpt.com" TargetMode="External"/><Relationship Id="rId9" Type="http://schemas.openxmlformats.org/officeDocument/2006/relationships/hyperlink" Target="https://school-education.ec.europa.eu/en/learn/courses/lifelong-learning-elements-wisdom?utm_source=chatgpt.com"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4.xml"/><Relationship Id="rId3" Type="http://schemas.openxmlformats.org/officeDocument/2006/relationships/hyperlink" Target="https://moneylifeskills.eu/?utm_source=chatgpt.com" TargetMode="External"/><Relationship Id="rId4" Type="http://schemas.openxmlformats.org/officeDocument/2006/relationships/hyperlink" Target="https://moneylifeskills.eu/?utm_source=chatgpt.com" TargetMode="External"/><Relationship Id="rId5" Type="http://schemas.openxmlformats.org/officeDocument/2006/relationships/hyperlink" Target="https://moneylifeskills.eu/?utm_source=chatgpt.com" TargetMode="External"/><Relationship Id="rId6" Type="http://schemas.openxmlformats.org/officeDocument/2006/relationships/hyperlink" Target="https://en.wikipedia.org/wiki/OpenHPI_%28Online_Education%29?utm_source=chatgpt.com" TargetMode="External"/><Relationship Id="rId7" Type="http://schemas.openxmlformats.org/officeDocument/2006/relationships/hyperlink" Target="https://en.wikipedia.org/wiki/OpenHPI_%28Online_Education%29?utm_source=chatgpt.com"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7.xml"/><Relationship Id="rId3" Type="http://schemas.openxmlformats.org/officeDocument/2006/relationships/image" Target="../media/image19.png"/><Relationship Id="rId4" Type="http://schemas.openxmlformats.org/officeDocument/2006/relationships/image" Target="../media/image21.jpg"/><Relationship Id="rId5" Type="http://schemas.openxmlformats.org/officeDocument/2006/relationships/hyperlink" Target="https://www.instagram.com/fempowereu/" TargetMode="External"/><Relationship Id="rId6" Type="http://schemas.openxmlformats.org/officeDocument/2006/relationships/hyperlink" Target="https://www.facebook.com/people/Fempower-EU/61574066871487/?sk=about" TargetMode="External"/><Relationship Id="rId7" Type="http://schemas.openxmlformats.org/officeDocument/2006/relationships/hyperlink" Target="http://www.fempower.finance/" TargetMode="External"/><Relationship Id="rId8" Type="http://schemas.openxmlformats.org/officeDocument/2006/relationships/image" Target="../media/image18.png"/><Relationship Id="rId9" Type="http://schemas.openxmlformats.org/officeDocument/2006/relationships/hyperlink" Target="https://www.instagram.com/fempower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pic>
        <p:nvPicPr>
          <p:cNvPr id="509" name="Google Shape;509;p1"/>
          <p:cNvPicPr preferRelativeResize="0"/>
          <p:nvPr>
            <p:ph idx="2" type="pic"/>
          </p:nvPr>
        </p:nvPicPr>
        <p:blipFill rotWithShape="1">
          <a:blip r:embed="rId3">
            <a:alphaModFix/>
          </a:blip>
          <a:srcRect b="0" l="23588" r="23588" t="0"/>
          <a:stretch/>
        </p:blipFill>
        <p:spPr>
          <a:xfrm>
            <a:off x="-1" y="0"/>
            <a:ext cx="7559675" cy="9540866"/>
          </a:xfrm>
          <a:prstGeom prst="rect">
            <a:avLst/>
          </a:prstGeom>
          <a:solidFill>
            <a:srgbClr val="BFBFBF"/>
          </a:solidFill>
          <a:ln>
            <a:noFill/>
          </a:ln>
        </p:spPr>
      </p:pic>
      <p:sp>
        <p:nvSpPr>
          <p:cNvPr id="510" name="Google Shape;510;p1"/>
          <p:cNvSpPr txBox="1"/>
          <p:nvPr>
            <p:ph idx="1" type="body"/>
          </p:nvPr>
        </p:nvSpPr>
        <p:spPr>
          <a:xfrm>
            <a:off x="3272589" y="9212061"/>
            <a:ext cx="4287087" cy="536162"/>
          </a:xfrm>
          <a:prstGeom prst="rect">
            <a:avLst/>
          </a:prstGeom>
          <a:solidFill>
            <a:srgbClr val="4763AE"/>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None/>
            </a:pPr>
            <a:r>
              <a:rPr b="1" lang="en-GB" sz="2400">
                <a:solidFill>
                  <a:schemeClr val="lt1"/>
                </a:solidFill>
              </a:rPr>
              <a:t>www.fempower.finance</a:t>
            </a:r>
            <a:endParaRPr/>
          </a:p>
        </p:txBody>
      </p:sp>
      <p:sp>
        <p:nvSpPr>
          <p:cNvPr id="511" name="Google Shape;511;p1"/>
          <p:cNvSpPr/>
          <p:nvPr/>
        </p:nvSpPr>
        <p:spPr>
          <a:xfrm>
            <a:off x="-1" y="7127212"/>
            <a:ext cx="5857103" cy="69862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chemeClr val="lt1"/>
              </a:solidFill>
              <a:latin typeface="Montserrat"/>
              <a:ea typeface="Montserrat"/>
              <a:cs typeface="Montserrat"/>
              <a:sym typeface="Montserrat"/>
            </a:endParaRPr>
          </a:p>
        </p:txBody>
      </p:sp>
      <p:sp>
        <p:nvSpPr>
          <p:cNvPr id="512" name="Google Shape;512;p1"/>
          <p:cNvSpPr txBox="1"/>
          <p:nvPr/>
        </p:nvSpPr>
        <p:spPr>
          <a:xfrm>
            <a:off x="3565" y="7179510"/>
            <a:ext cx="5798319"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rgbClr val="F16024"/>
                </a:solidFill>
                <a:latin typeface="Calibri"/>
                <a:ea typeface="Calibri"/>
                <a:cs typeface="Calibri"/>
                <a:sym typeface="Calibri"/>
              </a:rPr>
              <a:t>PERSÖNLICHE ENTWICKLUNG</a:t>
            </a:r>
            <a:endParaRPr/>
          </a:p>
        </p:txBody>
      </p:sp>
      <p:sp>
        <p:nvSpPr>
          <p:cNvPr id="513" name="Google Shape;513;p1"/>
          <p:cNvSpPr/>
          <p:nvPr/>
        </p:nvSpPr>
        <p:spPr>
          <a:xfrm rot="5400000">
            <a:off x="2899907" y="-2915615"/>
            <a:ext cx="1728771" cy="7560000"/>
          </a:xfrm>
          <a:custGeom>
            <a:rect b="b" l="l" r="r" t="t"/>
            <a:pathLst>
              <a:path extrusionOk="0" h="523581" w="119729">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14" name="Google Shape;514;p1"/>
          <p:cNvPicPr preferRelativeResize="0"/>
          <p:nvPr/>
        </p:nvPicPr>
        <p:blipFill rotWithShape="1">
          <a:blip r:embed="rId4">
            <a:alphaModFix/>
          </a:blip>
          <a:srcRect b="0" l="0" r="0" t="0"/>
          <a:stretch/>
        </p:blipFill>
        <p:spPr>
          <a:xfrm>
            <a:off x="637231" y="1277580"/>
            <a:ext cx="4521200" cy="1358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2"/>
          <p:cNvSpPr txBox="1"/>
          <p:nvPr>
            <p:ph idx="2" type="body"/>
          </p:nvPr>
        </p:nvSpPr>
        <p:spPr>
          <a:xfrm>
            <a:off x="355600" y="2187388"/>
            <a:ext cx="6312254" cy="734158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D38CBC"/>
              </a:buClr>
              <a:buSzPts val="1100"/>
              <a:buNone/>
            </a:pPr>
            <a:r>
              <a:rPr b="1" lang="en-GB"/>
              <a:t>Diese Ressource wurde im Rahmen des Erasmus+-Projekts </a:t>
            </a:r>
            <a:r>
              <a:rPr b="1" i="1" lang="en-GB"/>
              <a:t>„FEMpower in Finance: Upskilling women in sustainable financial literacy to raise their confidence and counter the threat of old age poverty“ (Frauen in nachhaltiger Finanzkompetenz weiterbilden, ihr Selbstvertrauen stärken und der Gefahr von Altersarmut begegnen) entwickelt.</a:t>
            </a:r>
            <a:endParaRPr b="1"/>
          </a:p>
          <a:p>
            <a:pPr indent="0" lvl="0" marL="0" rtl="0" algn="l">
              <a:lnSpc>
                <a:spcPct val="100000"/>
              </a:lnSpc>
              <a:spcBef>
                <a:spcPts val="0"/>
              </a:spcBef>
              <a:spcAft>
                <a:spcPts val="0"/>
              </a:spcAft>
              <a:buClr>
                <a:srgbClr val="D38CBC"/>
              </a:buClr>
              <a:buSzPts val="1100"/>
              <a:buNone/>
            </a:pPr>
            <a:r>
              <a:t/>
            </a:r>
            <a:endParaRPr b="1"/>
          </a:p>
          <a:p>
            <a:pPr indent="0" lvl="0" marL="0" rtl="0" algn="just">
              <a:lnSpc>
                <a:spcPct val="100000"/>
              </a:lnSpc>
              <a:spcBef>
                <a:spcPts val="0"/>
              </a:spcBef>
              <a:spcAft>
                <a:spcPts val="0"/>
              </a:spcAft>
              <a:buClr>
                <a:srgbClr val="D38CBC"/>
              </a:buClr>
              <a:buSzPts val="1100"/>
              <a:buNone/>
            </a:pPr>
            <a:r>
              <a:rPr lang="en-GB"/>
              <a:t>Die Informationen, Erläuterungen, Berechnungen, Beispiele und alle zugehörigen Materialien, die über diese Ressource bereitgestellt werden, dienen </a:t>
            </a:r>
            <a:r>
              <a:rPr b="1" lang="en-GB"/>
              <a:t>ausschließlich Bildungs- und Informationszwecken</a:t>
            </a:r>
            <a:r>
              <a:rPr lang="en-GB"/>
              <a:t>. Sie sollen Lernaktivitäten im Bereich Finanzkompetenz unterstützen. Sie stellen </a:t>
            </a:r>
            <a:r>
              <a:rPr b="1" lang="en-GB"/>
              <a:t>keine</a:t>
            </a:r>
            <a:r>
              <a:rPr lang="en-GB"/>
              <a:t> Finanz-, Anlage-, Rechts-, Steuer-, Buchhaltungs- oder sonstige professionelle Beratung dar.</a:t>
            </a:r>
            <a:endParaRPr/>
          </a:p>
          <a:p>
            <a:pPr indent="0" lvl="0" marL="0" rtl="0" algn="l">
              <a:lnSpc>
                <a:spcPct val="100000"/>
              </a:lnSpc>
              <a:spcBef>
                <a:spcPts val="0"/>
              </a:spcBef>
              <a:spcAft>
                <a:spcPts val="0"/>
              </a:spcAft>
              <a:buClr>
                <a:srgbClr val="D38CBC"/>
              </a:buClr>
              <a:buSzPts val="1100"/>
              <a:buNone/>
            </a:pPr>
            <a:r>
              <a:t/>
            </a:r>
            <a:endParaRPr/>
          </a:p>
          <a:p>
            <a:pPr indent="0" lvl="0" marL="0" rtl="0" algn="l">
              <a:lnSpc>
                <a:spcPct val="100000"/>
              </a:lnSpc>
              <a:spcBef>
                <a:spcPts val="0"/>
              </a:spcBef>
              <a:spcAft>
                <a:spcPts val="0"/>
              </a:spcAft>
              <a:buClr>
                <a:srgbClr val="D38CBC"/>
              </a:buClr>
              <a:buSzPts val="1100"/>
              <a:buNone/>
            </a:pPr>
            <a:r>
              <a:rPr b="1" lang="en-GB"/>
              <a:t>Keine Finanz- oder Anlageberatung</a:t>
            </a:r>
            <a:endParaRPr/>
          </a:p>
          <a:p>
            <a:pPr indent="0" lvl="0" marL="0" rtl="0" algn="just">
              <a:lnSpc>
                <a:spcPct val="100000"/>
              </a:lnSpc>
              <a:spcBef>
                <a:spcPts val="0"/>
              </a:spcBef>
              <a:spcAft>
                <a:spcPts val="0"/>
              </a:spcAft>
              <a:buClr>
                <a:srgbClr val="D38CBC"/>
              </a:buClr>
              <a:buSzPts val="1100"/>
              <a:buNone/>
            </a:pPr>
            <a:r>
              <a:rPr lang="en-GB"/>
              <a:t>Nichts in den vom Projekt bereitgestellten Ressourcen ist als Empfehlung zum Kauf, Verkauf, Halten oder sonstigen Handel mit einem Finanzprodukt oder als Anleitung zu einer individuellen Anlage- bzw. Finanzstrategie zu verstehen. Nutzerinnen und Nutzer sollten vor finanziellen Entscheidungen unabhängigen Rat qualifizierter Fachleute einholen.</a:t>
            </a:r>
            <a:endParaRPr/>
          </a:p>
          <a:p>
            <a:pPr indent="0" lvl="0" marL="0" rtl="0" algn="l">
              <a:lnSpc>
                <a:spcPct val="100000"/>
              </a:lnSpc>
              <a:spcBef>
                <a:spcPts val="0"/>
              </a:spcBef>
              <a:spcAft>
                <a:spcPts val="0"/>
              </a:spcAft>
              <a:buClr>
                <a:srgbClr val="D38CBC"/>
              </a:buClr>
              <a:buSzPts val="1100"/>
              <a:buNone/>
            </a:pPr>
            <a:r>
              <a:t/>
            </a:r>
            <a:endParaRPr b="1"/>
          </a:p>
          <a:p>
            <a:pPr indent="0" lvl="0" marL="0" rtl="0" algn="l">
              <a:lnSpc>
                <a:spcPct val="100000"/>
              </a:lnSpc>
              <a:spcBef>
                <a:spcPts val="0"/>
              </a:spcBef>
              <a:spcAft>
                <a:spcPts val="0"/>
              </a:spcAft>
              <a:buClr>
                <a:srgbClr val="D38CBC"/>
              </a:buClr>
              <a:buSzPts val="1100"/>
              <a:buNone/>
            </a:pPr>
            <a:r>
              <a:rPr b="1" lang="en-GB"/>
              <a:t>Keine Gewähr für Richtigkeit oder Eignung</a:t>
            </a:r>
            <a:br>
              <a:rPr lang="en-GB"/>
            </a:br>
            <a:r>
              <a:rPr lang="en-GB"/>
              <a:t>Obwohl angemessene Anstrengungen unternommen wurden, damit unsere Ressourcen schlüssig und nutzbar sind, stellen die Projektpartner und Autorinnen und Autoren sie „wie besehen“ bereit und geben </a:t>
            </a:r>
            <a:r>
              <a:rPr b="1" lang="en-GB"/>
              <a:t>keine Zusicherungen oder Garantien</a:t>
            </a:r>
            <a:r>
              <a:rPr lang="en-GB"/>
              <a:t> (ausdrücklich oder stillschweigend) hinsichtlich Vollständigkeit, Richtigkeit, Aktualität, Eignung für einen bestimmten Zweck oder der durch ihre Nutzung erzielten Ergebnisse. Finanzielle Ergebnisse und Prognosen können je nach persönlichen Umständen, Annahmen, Marktentwicklungen und Nutzereingaben erheblich abweichen.</a:t>
            </a:r>
            <a:endParaRPr/>
          </a:p>
          <a:p>
            <a:pPr indent="0" lvl="0" marL="0" rtl="0" algn="l">
              <a:lnSpc>
                <a:spcPct val="100000"/>
              </a:lnSpc>
              <a:spcBef>
                <a:spcPts val="0"/>
              </a:spcBef>
              <a:spcAft>
                <a:spcPts val="0"/>
              </a:spcAft>
              <a:buClr>
                <a:srgbClr val="D38CBC"/>
              </a:buClr>
              <a:buSzPts val="1100"/>
              <a:buNone/>
            </a:pPr>
            <a:r>
              <a:t/>
            </a:r>
            <a:endParaRPr/>
          </a:p>
          <a:p>
            <a:pPr indent="0" lvl="0" marL="0" rtl="0" algn="l">
              <a:lnSpc>
                <a:spcPct val="100000"/>
              </a:lnSpc>
              <a:spcBef>
                <a:spcPts val="0"/>
              </a:spcBef>
              <a:spcAft>
                <a:spcPts val="0"/>
              </a:spcAft>
              <a:buClr>
                <a:srgbClr val="10153D"/>
              </a:buClr>
              <a:buSzPts val="1100"/>
              <a:buNone/>
            </a:pPr>
            <a:r>
              <a:rPr b="1" lang="en-GB"/>
              <a:t>Verantwortung der Nutzerinnen und Nutzer für Eingaben und Ergebnisse in Vorlagen</a:t>
            </a:r>
            <a:br>
              <a:rPr lang="en-GB"/>
            </a:br>
            <a:r>
              <a:rPr lang="en-GB"/>
              <a:t>Die Nutzerinnen und Nutzer sind allein verantwortlich für </a:t>
            </a:r>
            <a:endParaRPr/>
          </a:p>
          <a:p>
            <a:pPr indent="-285750" lvl="0" marL="285750" rtl="0" algn="l">
              <a:lnSpc>
                <a:spcPct val="100000"/>
              </a:lnSpc>
              <a:spcBef>
                <a:spcPts val="0"/>
              </a:spcBef>
              <a:spcAft>
                <a:spcPts val="0"/>
              </a:spcAft>
              <a:buClr>
                <a:srgbClr val="10153D"/>
              </a:buClr>
              <a:buSzPts val="1100"/>
              <a:buFont typeface="Calibri"/>
              <a:buAutoNum type="romanLcPeriod"/>
            </a:pPr>
            <a:r>
              <a:rPr lang="en-GB"/>
              <a:t>die Richtigkeit aller von ihnen eingegebenen Daten, </a:t>
            </a:r>
            <a:endParaRPr/>
          </a:p>
          <a:p>
            <a:pPr indent="-285750" lvl="0" marL="285750" rtl="0" algn="l">
              <a:lnSpc>
                <a:spcPct val="100000"/>
              </a:lnSpc>
              <a:spcBef>
                <a:spcPts val="0"/>
              </a:spcBef>
              <a:spcAft>
                <a:spcPts val="0"/>
              </a:spcAft>
              <a:buClr>
                <a:srgbClr val="10153D"/>
              </a:buClr>
              <a:buSzPts val="1100"/>
              <a:buFont typeface="Calibri"/>
              <a:buAutoNum type="romanLcPeriod"/>
            </a:pPr>
            <a:r>
              <a:rPr lang="en-GB"/>
              <a:t>die von ihnen angewandten Annahmen und </a:t>
            </a:r>
            <a:endParaRPr/>
          </a:p>
          <a:p>
            <a:pPr indent="-285750" lvl="0" marL="285750" rtl="0" algn="l">
              <a:lnSpc>
                <a:spcPct val="100000"/>
              </a:lnSpc>
              <a:spcBef>
                <a:spcPts val="0"/>
              </a:spcBef>
              <a:spcAft>
                <a:spcPts val="0"/>
              </a:spcAft>
              <a:buClr>
                <a:srgbClr val="10153D"/>
              </a:buClr>
              <a:buSzPts val="1100"/>
              <a:buFont typeface="Calibri"/>
              <a:buAutoNum type="romanLcPeriod"/>
            </a:pPr>
            <a:r>
              <a:rPr lang="en-GB"/>
              <a:t>alle Handlungen, die sie auf Grundlage der von den bereitgestellten Ressourcen erzeugten Ergebnisse vornehmen. Alle angezeigten Zahlen sind lediglich Richtwerte und können durch Rundungen, methodische Entscheidungen oder Einstellungen der Tabellenkalkulationssoftware beeinflusst sein.</a:t>
            </a:r>
            <a:r>
              <a:rPr b="1" lang="en-GB"/>
              <a:t> </a:t>
            </a:r>
            <a:endParaRPr/>
          </a:p>
          <a:p>
            <a:pPr indent="0" lvl="0" marL="0" rtl="0" algn="l">
              <a:lnSpc>
                <a:spcPct val="100000"/>
              </a:lnSpc>
              <a:spcBef>
                <a:spcPts val="0"/>
              </a:spcBef>
              <a:spcAft>
                <a:spcPts val="0"/>
              </a:spcAft>
              <a:buClr>
                <a:srgbClr val="10153D"/>
              </a:buClr>
              <a:buSzPts val="1100"/>
              <a:buNone/>
            </a:pPr>
            <a:r>
              <a:t/>
            </a:r>
            <a:endParaRPr/>
          </a:p>
          <a:p>
            <a:pPr indent="0" lvl="0" marL="0" rtl="0" algn="l">
              <a:lnSpc>
                <a:spcPct val="100000"/>
              </a:lnSpc>
              <a:spcBef>
                <a:spcPts val="0"/>
              </a:spcBef>
              <a:spcAft>
                <a:spcPts val="0"/>
              </a:spcAft>
              <a:buClr>
                <a:srgbClr val="10153D"/>
              </a:buClr>
              <a:buSzPts val="1100"/>
              <a:buNone/>
            </a:pPr>
            <a:r>
              <a:rPr b="1" lang="en-GB"/>
              <a:t>Haftungsbeschränkung</a:t>
            </a:r>
            <a:br>
              <a:rPr lang="en-GB"/>
            </a:br>
            <a:r>
              <a:rPr lang="en-GB"/>
              <a:t>Soweit nach geltendem Recht zulässig, haften die Projektpartner, Autorinnen und Autoren sowie die beteiligten Organisationen nicht für unmittelbare oder mittelbare Verluste oder Schäden (einschließlich finanzieller Verluste, entgangener Gewinne oder Folgeschäden), die aus der Nutzung, der Unmöglichkeit der Nutzung oder dem Vertrauen auf die Ressourcen des Projekts entstehen.</a:t>
            </a:r>
            <a:endParaRPr/>
          </a:p>
          <a:p>
            <a:pPr indent="0" lvl="0" marL="0" rtl="0" algn="l">
              <a:lnSpc>
                <a:spcPct val="100000"/>
              </a:lnSpc>
              <a:spcBef>
                <a:spcPts val="0"/>
              </a:spcBef>
              <a:spcAft>
                <a:spcPts val="0"/>
              </a:spcAft>
              <a:buClr>
                <a:srgbClr val="10153D"/>
              </a:buClr>
              <a:buSzPts val="1100"/>
              <a:buNone/>
            </a:pPr>
            <a:r>
              <a:rPr b="1" lang="en-GB"/>
              <a:t> </a:t>
            </a:r>
            <a:endParaRPr/>
          </a:p>
          <a:p>
            <a:pPr indent="0" lvl="0" marL="0" rtl="0" algn="l">
              <a:lnSpc>
                <a:spcPct val="100000"/>
              </a:lnSpc>
              <a:spcBef>
                <a:spcPts val="0"/>
              </a:spcBef>
              <a:spcAft>
                <a:spcPts val="0"/>
              </a:spcAft>
              <a:buClr>
                <a:srgbClr val="10153D"/>
              </a:buClr>
              <a:buSzPts val="1100"/>
              <a:buNone/>
            </a:pPr>
            <a:r>
              <a:rPr b="1" lang="en-GB"/>
              <a:t>Quellen und Links Dritter</a:t>
            </a:r>
            <a:br>
              <a:rPr lang="en-GB"/>
            </a:br>
            <a:r>
              <a:rPr lang="en-GB"/>
              <a:t>Sofern Ressourcen auf externe Quellen, Werkzeuge oder Links verweisen, dienen diese der Vereinfachung und dem Lernen. Die Projektpartner haben keine Kontrolle über solche Inhalte Dritter, befürworten sie nicht und übernehmen keine Verantwortung dafür.</a:t>
            </a:r>
            <a:endParaRPr/>
          </a:p>
          <a:p>
            <a:pPr indent="0" lvl="0" marL="0" rtl="0" algn="l">
              <a:lnSpc>
                <a:spcPct val="100000"/>
              </a:lnSpc>
              <a:spcBef>
                <a:spcPts val="0"/>
              </a:spcBef>
              <a:spcAft>
                <a:spcPts val="0"/>
              </a:spcAft>
              <a:buClr>
                <a:srgbClr val="D38CBC"/>
              </a:buClr>
              <a:buSzPts val="1100"/>
              <a:buNone/>
            </a:pPr>
            <a:r>
              <a:t/>
            </a:r>
            <a:endParaRPr/>
          </a:p>
          <a:p>
            <a:pPr indent="0" lvl="0" marL="0" rtl="0" algn="l">
              <a:lnSpc>
                <a:spcPct val="100000"/>
              </a:lnSpc>
              <a:spcBef>
                <a:spcPts val="0"/>
              </a:spcBef>
              <a:spcAft>
                <a:spcPts val="0"/>
              </a:spcAft>
              <a:buClr>
                <a:srgbClr val="10153D"/>
              </a:buClr>
              <a:buSzPts val="1100"/>
              <a:buNone/>
            </a:pPr>
            <a:r>
              <a:rPr b="1" lang="en-GB"/>
              <a:t>Erasmus+-Kontext und Verantwortungshinweis.</a:t>
            </a:r>
            <a:br>
              <a:rPr lang="en-GB"/>
            </a:br>
            <a:r>
              <a:rPr lang="en-GB"/>
              <a:t>Diese Ressource wurde zu Lernzwecken im Rahmen des Projekts FEMpower in Finance erstellt. Die in dieser Vorlage geäußerten Ansichten sind die der Autorinnen und Autoren und geben nicht notwendigerweise die offizielle Position der Europäischen Union oder einer Nationalen Agentur wieder; weder die Europäische Union noch die Fördereinrichtung können für die Verwendung der darin enthaltenen Informationen verantwortlich gemacht werden.</a:t>
            </a:r>
            <a:endParaRPr/>
          </a:p>
          <a:p>
            <a:pPr indent="0" lvl="0" marL="0" rtl="0" algn="l">
              <a:lnSpc>
                <a:spcPct val="100000"/>
              </a:lnSpc>
              <a:spcBef>
                <a:spcPts val="0"/>
              </a:spcBef>
              <a:spcAft>
                <a:spcPts val="0"/>
              </a:spcAft>
              <a:buClr>
                <a:srgbClr val="D38CBC"/>
              </a:buClr>
              <a:buSzPts val="1100"/>
              <a:buNone/>
            </a:pPr>
            <a:r>
              <a:t/>
            </a:r>
            <a:endParaRPr/>
          </a:p>
          <a:p>
            <a:pPr indent="0" lvl="0" marL="0" rtl="0" algn="l">
              <a:lnSpc>
                <a:spcPct val="100000"/>
              </a:lnSpc>
              <a:spcBef>
                <a:spcPts val="0"/>
              </a:spcBef>
              <a:spcAft>
                <a:spcPts val="0"/>
              </a:spcAft>
              <a:buClr>
                <a:srgbClr val="D38CBC"/>
              </a:buClr>
              <a:buSzPts val="1400"/>
              <a:buNone/>
            </a:pPr>
            <a:r>
              <a:rPr b="1" lang="en-GB" sz="1400">
                <a:solidFill>
                  <a:srgbClr val="F16024"/>
                </a:solidFill>
              </a:rPr>
              <a:t>Inhaltliche Entwicklung </a:t>
            </a:r>
            <a:endParaRPr/>
          </a:p>
          <a:p>
            <a:pPr indent="0" lvl="0" marL="0" rtl="0" algn="l">
              <a:lnSpc>
                <a:spcPct val="100000"/>
              </a:lnSpc>
              <a:spcBef>
                <a:spcPts val="0"/>
              </a:spcBef>
              <a:spcAft>
                <a:spcPts val="0"/>
              </a:spcAft>
              <a:buClr>
                <a:srgbClr val="D38CBC"/>
              </a:buClr>
              <a:buSzPts val="1100"/>
              <a:buNone/>
            </a:pPr>
            <a:r>
              <a:rPr lang="en-GB"/>
              <a:t>Das Projektkonsortium FEMpower in Finance</a:t>
            </a:r>
            <a:endParaRPr/>
          </a:p>
          <a:p>
            <a:pPr indent="0" lvl="0" marL="0" rtl="0" algn="l">
              <a:lnSpc>
                <a:spcPct val="100000"/>
              </a:lnSpc>
              <a:spcBef>
                <a:spcPts val="0"/>
              </a:spcBef>
              <a:spcAft>
                <a:spcPts val="0"/>
              </a:spcAft>
              <a:buClr>
                <a:srgbClr val="D38CBC"/>
              </a:buClr>
              <a:buSzPts val="1100"/>
              <a:buNone/>
            </a:pPr>
            <a:r>
              <a:rPr lang="en-GB"/>
              <a:t>(2026-2022) ist ein gemeinsames Projekt von</a:t>
            </a:r>
            <a:endParaRPr/>
          </a:p>
          <a:p>
            <a:pPr indent="-171450" lvl="0" marL="171450" rtl="0" algn="l">
              <a:lnSpc>
                <a:spcPct val="100000"/>
              </a:lnSpc>
              <a:spcBef>
                <a:spcPts val="0"/>
              </a:spcBef>
              <a:spcAft>
                <a:spcPts val="0"/>
              </a:spcAft>
              <a:buClr>
                <a:srgbClr val="D38CBC"/>
              </a:buClr>
              <a:buSzPts val="1100"/>
              <a:buFont typeface="Arial"/>
              <a:buChar char="•"/>
            </a:pPr>
            <a:r>
              <a:rPr lang="en-GB" u="sng">
                <a:solidFill>
                  <a:schemeClr val="hlink"/>
                </a:solidFill>
                <a:hlinkClick r:id="rId3"/>
              </a:rPr>
              <a:t>tvw GmbH – </a:t>
            </a:r>
            <a:r>
              <a:rPr lang="en-GB"/>
              <a:t>Deutschland</a:t>
            </a:r>
            <a:endParaRPr/>
          </a:p>
          <a:p>
            <a:pPr indent="-171450" lvl="0" marL="171450" rtl="0" algn="l">
              <a:lnSpc>
                <a:spcPct val="100000"/>
              </a:lnSpc>
              <a:spcBef>
                <a:spcPts val="0"/>
              </a:spcBef>
              <a:spcAft>
                <a:spcPts val="0"/>
              </a:spcAft>
              <a:buClr>
                <a:srgbClr val="D38CBC"/>
              </a:buClr>
              <a:buSzPts val="1100"/>
              <a:buFont typeface="Arial"/>
              <a:buChar char="•"/>
            </a:pPr>
            <a:r>
              <a:rPr lang="en-GB" u="sng">
                <a:solidFill>
                  <a:schemeClr val="hlink"/>
                </a:solidFill>
                <a:hlinkClick r:id="rId4"/>
              </a:rPr>
              <a:t>UCLAN Cyprus Limited</a:t>
            </a:r>
            <a:r>
              <a:rPr lang="en-GB"/>
              <a:t> – Zypern</a:t>
            </a:r>
            <a:endParaRPr/>
          </a:p>
          <a:p>
            <a:pPr indent="-171450" lvl="0" marL="171450" rtl="0" algn="l">
              <a:lnSpc>
                <a:spcPct val="100000"/>
              </a:lnSpc>
              <a:spcBef>
                <a:spcPts val="0"/>
              </a:spcBef>
              <a:spcAft>
                <a:spcPts val="0"/>
              </a:spcAft>
              <a:buClr>
                <a:srgbClr val="D38CBC"/>
              </a:buClr>
              <a:buSzPts val="1100"/>
              <a:buFont typeface="Arial"/>
              <a:buChar char="•"/>
            </a:pPr>
            <a:r>
              <a:rPr lang="en-GB" u="sng">
                <a:solidFill>
                  <a:schemeClr val="hlink"/>
                </a:solidFill>
                <a:hlinkClick r:id="rId5"/>
              </a:rPr>
              <a:t>Momentum Educate and Innovate</a:t>
            </a:r>
            <a:r>
              <a:rPr lang="en-GB"/>
              <a:t> – Irland</a:t>
            </a:r>
            <a:endParaRPr/>
          </a:p>
          <a:p>
            <a:pPr indent="-171450" lvl="0" marL="171450" rtl="0" algn="l">
              <a:lnSpc>
                <a:spcPct val="100000"/>
              </a:lnSpc>
              <a:spcBef>
                <a:spcPts val="0"/>
              </a:spcBef>
              <a:spcAft>
                <a:spcPts val="0"/>
              </a:spcAft>
              <a:buClr>
                <a:srgbClr val="D38CBC"/>
              </a:buClr>
              <a:buSzPts val="1100"/>
              <a:buFont typeface="Arial"/>
              <a:buChar char="•"/>
            </a:pPr>
            <a:r>
              <a:rPr lang="en-GB" u="sng">
                <a:solidFill>
                  <a:schemeClr val="hlink"/>
                </a:solidFill>
                <a:hlinkClick r:id="rId6"/>
              </a:rPr>
              <a:t>The Hub Nicosia</a:t>
            </a:r>
            <a:r>
              <a:rPr lang="en-GB"/>
              <a:t> – Zypern</a:t>
            </a:r>
            <a:endParaRPr/>
          </a:p>
          <a:p>
            <a:pPr indent="-171450" lvl="0" marL="171450" rtl="0" algn="l">
              <a:lnSpc>
                <a:spcPct val="100000"/>
              </a:lnSpc>
              <a:spcBef>
                <a:spcPts val="0"/>
              </a:spcBef>
              <a:spcAft>
                <a:spcPts val="0"/>
              </a:spcAft>
              <a:buClr>
                <a:srgbClr val="D38CBC"/>
              </a:buClr>
              <a:buSzPts val="1100"/>
              <a:buFont typeface="Arial"/>
              <a:buChar char="•"/>
            </a:pPr>
            <a:r>
              <a:rPr lang="en-GB" u="sng">
                <a:solidFill>
                  <a:schemeClr val="hlink"/>
                </a:solidFill>
                <a:hlinkClick r:id="rId7"/>
              </a:rPr>
              <a:t>Stichting Go Woman Alliance Europe </a:t>
            </a:r>
            <a:r>
              <a:rPr lang="en-GB"/>
              <a:t>– Niederlande</a:t>
            </a:r>
            <a:endParaRPr/>
          </a:p>
          <a:p>
            <a:pPr indent="-101600" lvl="0" marL="171450" rtl="0" algn="l">
              <a:lnSpc>
                <a:spcPct val="100000"/>
              </a:lnSpc>
              <a:spcBef>
                <a:spcPts val="0"/>
              </a:spcBef>
              <a:spcAft>
                <a:spcPts val="0"/>
              </a:spcAft>
              <a:buClr>
                <a:srgbClr val="D38CBC"/>
              </a:buClr>
              <a:buSzPts val="1100"/>
              <a:buFont typeface="Arial"/>
              <a:buNone/>
            </a:pPr>
            <a:r>
              <a:t/>
            </a:r>
            <a:endParaRPr/>
          </a:p>
          <a:p>
            <a:pPr indent="0" lvl="0" marL="0" rtl="0" algn="l">
              <a:lnSpc>
                <a:spcPct val="100000"/>
              </a:lnSpc>
              <a:spcBef>
                <a:spcPts val="0"/>
              </a:spcBef>
              <a:spcAft>
                <a:spcPts val="0"/>
              </a:spcAft>
              <a:buClr>
                <a:srgbClr val="D38CBC"/>
              </a:buClr>
              <a:buSzPts val="1100"/>
              <a:buNone/>
            </a:pPr>
            <a:r>
              <a:rPr b="1" lang="en-GB"/>
              <a:t>Veröffentlichungsdatum: Mai 2026</a:t>
            </a:r>
            <a:endParaRPr b="1"/>
          </a:p>
          <a:p>
            <a:pPr indent="0" lvl="0" marL="0" rtl="0" algn="l">
              <a:lnSpc>
                <a:spcPct val="100000"/>
              </a:lnSpc>
              <a:spcBef>
                <a:spcPts val="0"/>
              </a:spcBef>
              <a:spcAft>
                <a:spcPts val="0"/>
              </a:spcAft>
              <a:buClr>
                <a:srgbClr val="D38CBC"/>
              </a:buClr>
              <a:buSzPts val="1100"/>
              <a:buNone/>
            </a:pPr>
            <a:r>
              <a:t/>
            </a:r>
            <a:endParaRPr/>
          </a:p>
        </p:txBody>
      </p:sp>
      <p:sp>
        <p:nvSpPr>
          <p:cNvPr id="520" name="Google Shape;520;p2"/>
          <p:cNvSpPr/>
          <p:nvPr/>
        </p:nvSpPr>
        <p:spPr>
          <a:xfrm>
            <a:off x="0" y="436148"/>
            <a:ext cx="6544235" cy="1634699"/>
          </a:xfrm>
          <a:custGeom>
            <a:rect b="b" l="l" r="r" t="t"/>
            <a:pathLst>
              <a:path extrusionOk="0" h="5787363" w="7686655">
                <a:moveTo>
                  <a:pt x="0" y="1"/>
                </a:moveTo>
                <a:lnTo>
                  <a:pt x="7686655" y="1"/>
                </a:lnTo>
                <a:lnTo>
                  <a:pt x="7686655" y="5787364"/>
                </a:lnTo>
                <a:lnTo>
                  <a:pt x="-1" y="5787364"/>
                </a:ln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1" name="Google Shape;521;p2"/>
          <p:cNvSpPr/>
          <p:nvPr/>
        </p:nvSpPr>
        <p:spPr>
          <a:xfrm rot="10800000">
            <a:off x="6245557" y="340660"/>
            <a:ext cx="422297" cy="1846728"/>
          </a:xfrm>
          <a:custGeom>
            <a:rect b="b" l="l" r="r" t="t"/>
            <a:pathLst>
              <a:path extrusionOk="0" h="523581" w="119729">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2" name="Google Shape;522;p2"/>
          <p:cNvSpPr/>
          <p:nvPr/>
        </p:nvSpPr>
        <p:spPr>
          <a:xfrm>
            <a:off x="0" y="1281953"/>
            <a:ext cx="5778500" cy="53788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chemeClr val="lt1"/>
              </a:solidFill>
              <a:latin typeface="Montserrat"/>
              <a:ea typeface="Montserrat"/>
              <a:cs typeface="Montserrat"/>
              <a:sym typeface="Montserrat"/>
            </a:endParaRPr>
          </a:p>
        </p:txBody>
      </p:sp>
      <p:sp>
        <p:nvSpPr>
          <p:cNvPr id="523" name="Google Shape;523;p2"/>
          <p:cNvSpPr txBox="1"/>
          <p:nvPr/>
        </p:nvSpPr>
        <p:spPr>
          <a:xfrm>
            <a:off x="87521" y="1236257"/>
            <a:ext cx="5603457" cy="646331"/>
          </a:xfrm>
          <a:prstGeom prst="rect">
            <a:avLst/>
          </a:prstGeom>
          <a:noFill/>
          <a:ln>
            <a:noFill/>
          </a:ln>
        </p:spPr>
        <p:txBody>
          <a:bodyPr anchorCtr="0" anchor="t" bIns="45700" lIns="91425" spcFirstLastPara="1" rIns="91425" wrap="square" tIns="45700"/>
          <a:lstStyle/>
          <a:p>
            <a:pPr indent="0" lvl="0" marL="0" marR="0" rtl="0" algn="l">
              <a:spcBef>
                <a:spcPts val="0"/>
              </a:spcBef>
              <a:spcAft>
                <a:spcPts val="0"/>
              </a:spcAft>
              <a:buNone/>
            </a:pPr>
            <a:r>
              <a:rPr b="1" lang="en-GB" sz="3050">
                <a:solidFill>
                  <a:srgbClr val="F16024"/>
                </a:solidFill>
                <a:latin typeface="Calibri"/>
                <a:ea typeface="Calibri"/>
                <a:cs typeface="Calibri"/>
                <a:sym typeface="Calibri"/>
              </a:rPr>
              <a:t>IMPRESSUM &amp; DISCLAIMER</a:t>
            </a:r>
            <a:endParaRPr/>
          </a:p>
        </p:txBody>
      </p:sp>
      <p:pic>
        <p:nvPicPr>
          <p:cNvPr id="524" name="Google Shape;524;p2">
            <a:hlinkClick action="ppaction://hlinksldjump" r:id="rId8"/>
          </p:cNvPr>
          <p:cNvPicPr preferRelativeResize="0"/>
          <p:nvPr/>
        </p:nvPicPr>
        <p:blipFill rotWithShape="1">
          <a:blip r:embed="rId9">
            <a:alphaModFix/>
          </a:blip>
          <a:srcRect b="0" l="0" r="0" t="0"/>
          <a:stretch/>
        </p:blipFill>
        <p:spPr>
          <a:xfrm>
            <a:off x="14598140" y="2086260"/>
            <a:ext cx="1889919" cy="2672953"/>
          </a:xfrm>
          <a:prstGeom prst="rect">
            <a:avLst/>
          </a:prstGeom>
          <a:noFill/>
          <a:ln cap="flat" cmpd="sng" w="9525">
            <a:solidFill>
              <a:srgbClr val="D3D3D3"/>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3"/>
          <p:cNvSpPr txBox="1"/>
          <p:nvPr>
            <p:ph idx="1" type="body"/>
          </p:nvPr>
        </p:nvSpPr>
        <p:spPr>
          <a:xfrm>
            <a:off x="1701361" y="7618435"/>
            <a:ext cx="64800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1E2879"/>
              </a:buClr>
              <a:buSzPts val="2200"/>
              <a:buNone/>
            </a:pPr>
            <a:r>
              <a:rPr lang="en-GB"/>
              <a:t>05</a:t>
            </a:r>
            <a:endParaRPr/>
          </a:p>
        </p:txBody>
      </p:sp>
      <p:sp>
        <p:nvSpPr>
          <p:cNvPr id="530" name="Google Shape;530;p3"/>
          <p:cNvSpPr txBox="1"/>
          <p:nvPr>
            <p:ph idx="2" type="body"/>
          </p:nvPr>
        </p:nvSpPr>
        <p:spPr>
          <a:xfrm>
            <a:off x="2404317" y="7618435"/>
            <a:ext cx="4324072" cy="29287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E2879"/>
              </a:buClr>
              <a:buSzPts val="1400"/>
              <a:buNone/>
            </a:pPr>
            <a:r>
              <a:rPr lang="en-GB"/>
              <a:t>Fazit	40</a:t>
            </a:r>
            <a:endParaRPr/>
          </a:p>
        </p:txBody>
      </p:sp>
      <p:sp>
        <p:nvSpPr>
          <p:cNvPr id="531" name="Google Shape;531;p3"/>
          <p:cNvSpPr txBox="1"/>
          <p:nvPr>
            <p:ph idx="4" type="body"/>
          </p:nvPr>
        </p:nvSpPr>
        <p:spPr>
          <a:xfrm>
            <a:off x="1737184" y="5348038"/>
            <a:ext cx="476600" cy="292876"/>
          </a:xfrm>
          <a:prstGeom prst="rect">
            <a:avLst/>
          </a:prstGeom>
          <a:solidFill>
            <a:schemeClr val="lt1"/>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4763AE"/>
              </a:buClr>
              <a:buSzPts val="2200"/>
              <a:buNone/>
            </a:pPr>
            <a:r>
              <a:rPr lang="en-GB"/>
              <a:t>02</a:t>
            </a:r>
            <a:endParaRPr/>
          </a:p>
        </p:txBody>
      </p:sp>
      <p:sp>
        <p:nvSpPr>
          <p:cNvPr id="532" name="Google Shape;532;p3"/>
          <p:cNvSpPr txBox="1"/>
          <p:nvPr>
            <p:ph idx="5" type="body"/>
          </p:nvPr>
        </p:nvSpPr>
        <p:spPr>
          <a:xfrm>
            <a:off x="2698557" y="5346930"/>
            <a:ext cx="448486" cy="292876"/>
          </a:xfrm>
          <a:prstGeom prst="rect">
            <a:avLst/>
          </a:prstGeom>
          <a:solidFill>
            <a:schemeClr val="lt1"/>
          </a:solid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1E2879"/>
              </a:buClr>
              <a:buSzPts val="1400"/>
              <a:buNone/>
            </a:pPr>
            <a:r>
              <a:rPr lang="en-GB"/>
              <a:t>10</a:t>
            </a:r>
            <a:endParaRPr/>
          </a:p>
        </p:txBody>
      </p:sp>
      <p:sp>
        <p:nvSpPr>
          <p:cNvPr id="533" name="Google Shape;533;p3"/>
          <p:cNvSpPr txBox="1"/>
          <p:nvPr>
            <p:ph idx="6" type="body"/>
          </p:nvPr>
        </p:nvSpPr>
        <p:spPr>
          <a:xfrm>
            <a:off x="2649682" y="5143730"/>
            <a:ext cx="521606" cy="292876"/>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1E2879"/>
              </a:buClr>
              <a:buSzPts val="1100"/>
              <a:buNone/>
            </a:pPr>
            <a:r>
              <a:rPr lang="en-GB"/>
              <a:t>Seite</a:t>
            </a:r>
            <a:endParaRPr/>
          </a:p>
        </p:txBody>
      </p:sp>
      <p:sp>
        <p:nvSpPr>
          <p:cNvPr id="534" name="Google Shape;534;p3"/>
          <p:cNvSpPr txBox="1"/>
          <p:nvPr>
            <p:ph idx="7" type="body"/>
          </p:nvPr>
        </p:nvSpPr>
        <p:spPr>
          <a:xfrm>
            <a:off x="3540586" y="5348039"/>
            <a:ext cx="476600" cy="292876"/>
          </a:xfrm>
          <a:prstGeom prst="rect">
            <a:avLst/>
          </a:prstGeom>
          <a:solidFill>
            <a:schemeClr val="lt1"/>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F16024"/>
              </a:buClr>
              <a:buSzPts val="2200"/>
              <a:buNone/>
            </a:pPr>
            <a:r>
              <a:rPr lang="en-GB"/>
              <a:t>03</a:t>
            </a:r>
            <a:endParaRPr/>
          </a:p>
        </p:txBody>
      </p:sp>
      <p:sp>
        <p:nvSpPr>
          <p:cNvPr id="535" name="Google Shape;535;p3"/>
          <p:cNvSpPr txBox="1"/>
          <p:nvPr>
            <p:ph idx="8" type="body"/>
          </p:nvPr>
        </p:nvSpPr>
        <p:spPr>
          <a:xfrm>
            <a:off x="4501959" y="5346931"/>
            <a:ext cx="448486" cy="292876"/>
          </a:xfrm>
          <a:prstGeom prst="rect">
            <a:avLst/>
          </a:prstGeom>
          <a:solidFill>
            <a:schemeClr val="lt1"/>
          </a:solid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1E2879"/>
              </a:buClr>
              <a:buSzPts val="1400"/>
              <a:buNone/>
            </a:pPr>
            <a:r>
              <a:rPr lang="en-GB"/>
              <a:t>20</a:t>
            </a:r>
            <a:endParaRPr/>
          </a:p>
        </p:txBody>
      </p:sp>
      <p:sp>
        <p:nvSpPr>
          <p:cNvPr id="536" name="Google Shape;536;p3"/>
          <p:cNvSpPr txBox="1"/>
          <p:nvPr>
            <p:ph idx="9" type="body"/>
          </p:nvPr>
        </p:nvSpPr>
        <p:spPr>
          <a:xfrm>
            <a:off x="4453084" y="5143731"/>
            <a:ext cx="521606" cy="292876"/>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1E2879"/>
              </a:buClr>
              <a:buSzPts val="1100"/>
              <a:buNone/>
            </a:pPr>
            <a:r>
              <a:rPr lang="en-GB"/>
              <a:t>Seite</a:t>
            </a:r>
            <a:endParaRPr/>
          </a:p>
        </p:txBody>
      </p:sp>
      <p:sp>
        <p:nvSpPr>
          <p:cNvPr id="537" name="Google Shape;537;p3"/>
          <p:cNvSpPr txBox="1"/>
          <p:nvPr>
            <p:ph idx="13" type="body"/>
          </p:nvPr>
        </p:nvSpPr>
        <p:spPr>
          <a:xfrm>
            <a:off x="5335519" y="5348039"/>
            <a:ext cx="476600" cy="292876"/>
          </a:xfrm>
          <a:prstGeom prst="rect">
            <a:avLst/>
          </a:prstGeom>
          <a:solidFill>
            <a:schemeClr val="lt1"/>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D38CBC"/>
              </a:buClr>
              <a:buSzPts val="2200"/>
              <a:buNone/>
            </a:pPr>
            <a:r>
              <a:rPr lang="en-GB"/>
              <a:t>04</a:t>
            </a:r>
            <a:endParaRPr/>
          </a:p>
        </p:txBody>
      </p:sp>
      <p:sp>
        <p:nvSpPr>
          <p:cNvPr id="538" name="Google Shape;538;p3"/>
          <p:cNvSpPr txBox="1"/>
          <p:nvPr>
            <p:ph idx="14" type="body"/>
          </p:nvPr>
        </p:nvSpPr>
        <p:spPr>
          <a:xfrm>
            <a:off x="6296892" y="5346931"/>
            <a:ext cx="448486" cy="292876"/>
          </a:xfrm>
          <a:prstGeom prst="rect">
            <a:avLst/>
          </a:prstGeom>
          <a:solidFill>
            <a:schemeClr val="lt1"/>
          </a:solid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1E2879"/>
              </a:buClr>
              <a:buSzPts val="1400"/>
              <a:buNone/>
            </a:pPr>
            <a:r>
              <a:rPr lang="en-GB"/>
              <a:t>30</a:t>
            </a:r>
            <a:endParaRPr/>
          </a:p>
        </p:txBody>
      </p:sp>
      <p:sp>
        <p:nvSpPr>
          <p:cNvPr id="539" name="Google Shape;539;p3"/>
          <p:cNvSpPr txBox="1"/>
          <p:nvPr>
            <p:ph idx="15" type="body"/>
          </p:nvPr>
        </p:nvSpPr>
        <p:spPr>
          <a:xfrm>
            <a:off x="6248017" y="5143731"/>
            <a:ext cx="521606" cy="292876"/>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Clr>
                <a:srgbClr val="1E2879"/>
              </a:buClr>
              <a:buSzPts val="1100"/>
              <a:buNone/>
            </a:pPr>
            <a:r>
              <a:rPr lang="en-GB"/>
              <a:t>Seite</a:t>
            </a:r>
            <a:endParaRPr/>
          </a:p>
        </p:txBody>
      </p:sp>
      <p:sp>
        <p:nvSpPr>
          <p:cNvPr id="540" name="Google Shape;540;p3"/>
          <p:cNvSpPr txBox="1"/>
          <p:nvPr>
            <p:ph idx="16" type="body"/>
          </p:nvPr>
        </p:nvSpPr>
        <p:spPr>
          <a:xfrm>
            <a:off x="1686608" y="5753329"/>
            <a:ext cx="1323044" cy="43082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E2879"/>
              </a:buClr>
              <a:buSzPts val="1400"/>
              <a:buNone/>
            </a:pPr>
            <a:r>
              <a:rPr lang="en-GB"/>
              <a:t>Frauen am   Berufsanfang</a:t>
            </a:r>
            <a:endParaRPr/>
          </a:p>
        </p:txBody>
      </p:sp>
      <p:sp>
        <p:nvSpPr>
          <p:cNvPr id="541" name="Google Shape;541;p3"/>
          <p:cNvSpPr txBox="1"/>
          <p:nvPr>
            <p:ph idx="17" type="body"/>
          </p:nvPr>
        </p:nvSpPr>
        <p:spPr>
          <a:xfrm>
            <a:off x="3498475" y="5753329"/>
            <a:ext cx="1323044" cy="43082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E2879"/>
              </a:buClr>
              <a:buSzPts val="1400"/>
              <a:buNone/>
            </a:pPr>
            <a:r>
              <a:rPr lang="en-GB"/>
              <a:t>Frauen in der   Karrieremitte</a:t>
            </a:r>
            <a:endParaRPr/>
          </a:p>
        </p:txBody>
      </p:sp>
      <p:sp>
        <p:nvSpPr>
          <p:cNvPr id="542" name="Google Shape;542;p3"/>
          <p:cNvSpPr txBox="1"/>
          <p:nvPr>
            <p:ph idx="18" type="body"/>
          </p:nvPr>
        </p:nvSpPr>
        <p:spPr>
          <a:xfrm>
            <a:off x="5293408" y="5753329"/>
            <a:ext cx="1323044" cy="43082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E2879"/>
              </a:buClr>
              <a:buSzPts val="1400"/>
              <a:buNone/>
            </a:pPr>
            <a:r>
              <a:rPr lang="en-GB"/>
              <a:t>Frauen in der   späten Karrierephase</a:t>
            </a:r>
            <a:endParaRPr/>
          </a:p>
        </p:txBody>
      </p:sp>
      <p:sp>
        <p:nvSpPr>
          <p:cNvPr id="543" name="Google Shape;543;p3"/>
          <p:cNvSpPr txBox="1"/>
          <p:nvPr>
            <p:ph idx="19" type="body"/>
          </p:nvPr>
        </p:nvSpPr>
        <p:spPr>
          <a:xfrm>
            <a:off x="1712444" y="4622390"/>
            <a:ext cx="64800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1E2879"/>
              </a:buClr>
              <a:buSzPts val="2200"/>
              <a:buNone/>
            </a:pPr>
            <a:r>
              <a:rPr lang="en-GB"/>
              <a:t>01</a:t>
            </a:r>
            <a:endParaRPr/>
          </a:p>
        </p:txBody>
      </p:sp>
      <p:sp>
        <p:nvSpPr>
          <p:cNvPr id="544" name="Google Shape;544;p3"/>
          <p:cNvSpPr txBox="1"/>
          <p:nvPr>
            <p:ph idx="20" type="body"/>
          </p:nvPr>
        </p:nvSpPr>
        <p:spPr>
          <a:xfrm>
            <a:off x="2415400" y="4622390"/>
            <a:ext cx="4324072" cy="29287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E2879"/>
              </a:buClr>
              <a:buSzPts val="1400"/>
              <a:buNone/>
            </a:pPr>
            <a:r>
              <a:rPr lang="en-GB"/>
              <a:t>Einführung 	4</a:t>
            </a:r>
            <a:endParaRPr/>
          </a:p>
        </p:txBody>
      </p:sp>
      <p:pic>
        <p:nvPicPr>
          <p:cNvPr id="545" name="Google Shape;545;p3"/>
          <p:cNvPicPr preferRelativeResize="0"/>
          <p:nvPr>
            <p:ph idx="3" type="pic"/>
          </p:nvPr>
        </p:nvPicPr>
        <p:blipFill rotWithShape="1">
          <a:blip r:embed="rId3">
            <a:alphaModFix/>
          </a:blip>
          <a:srcRect b="14961" l="0" r="0" t="14961"/>
          <a:stretch/>
        </p:blipFill>
        <p:spPr>
          <a:xfrm>
            <a:off x="731520" y="398817"/>
            <a:ext cx="6544173" cy="3054916"/>
          </a:xfrm>
          <a:prstGeom prst="rect">
            <a:avLst/>
          </a:prstGeom>
          <a:solidFill>
            <a:srgbClr val="BFBFBF"/>
          </a:solid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4"/>
          <p:cNvSpPr txBox="1"/>
          <p:nvPr>
            <p:ph idx="1" type="body"/>
          </p:nvPr>
        </p:nvSpPr>
        <p:spPr>
          <a:xfrm>
            <a:off x="816428" y="3053443"/>
            <a:ext cx="2090057" cy="2048629"/>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3000"/>
              <a:buNone/>
            </a:pPr>
            <a:r>
              <a:rPr lang="en-GB"/>
              <a:t>01</a:t>
            </a:r>
            <a:endParaRPr/>
          </a:p>
        </p:txBody>
      </p:sp>
      <p:sp>
        <p:nvSpPr>
          <p:cNvPr id="551" name="Google Shape;551;p4"/>
          <p:cNvSpPr/>
          <p:nvPr/>
        </p:nvSpPr>
        <p:spPr>
          <a:xfrm>
            <a:off x="2777891" y="4910405"/>
            <a:ext cx="3927709" cy="606296"/>
          </a:xfrm>
          <a:prstGeom prst="rect">
            <a:avLst/>
          </a:prstGeom>
          <a:solidFill>
            <a:srgbClr val="4763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chemeClr val="lt1"/>
              </a:solidFill>
              <a:latin typeface="Montserrat"/>
              <a:ea typeface="Montserrat"/>
              <a:cs typeface="Montserrat"/>
              <a:sym typeface="Montserrat"/>
            </a:endParaRPr>
          </a:p>
        </p:txBody>
      </p:sp>
      <p:sp>
        <p:nvSpPr>
          <p:cNvPr id="552" name="Google Shape;552;p4"/>
          <p:cNvSpPr txBox="1"/>
          <p:nvPr/>
        </p:nvSpPr>
        <p:spPr>
          <a:xfrm>
            <a:off x="2909998" y="4916982"/>
            <a:ext cx="3717108"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600">
                <a:solidFill>
                  <a:schemeClr val="lt1"/>
                </a:solidFill>
                <a:latin typeface="Calibri"/>
                <a:ea typeface="Calibri"/>
                <a:cs typeface="Calibri"/>
                <a:sym typeface="Calibri"/>
              </a:rPr>
              <a:t>EINFÜHRUNG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5"/>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558" name="Google Shape;558;p5"/>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559" name="Google Shape;559;p5"/>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1E2879"/>
              </a:buClr>
              <a:buSzPts val="3000"/>
              <a:buNone/>
            </a:pPr>
            <a:r>
              <a:rPr lang="en-GB"/>
              <a:t>Einführung</a:t>
            </a:r>
            <a:endParaRPr/>
          </a:p>
        </p:txBody>
      </p:sp>
      <p:sp>
        <p:nvSpPr>
          <p:cNvPr id="560" name="Google Shape;560;p5"/>
          <p:cNvSpPr txBox="1"/>
          <p:nvPr>
            <p:ph idx="4" type="body"/>
          </p:nvPr>
        </p:nvSpPr>
        <p:spPr>
          <a:xfrm>
            <a:off x="1704813" y="1534332"/>
            <a:ext cx="5238428" cy="8400082"/>
          </a:xfrm>
          <a:prstGeom prst="rect">
            <a:avLst/>
          </a:prstGeom>
          <a:noFill/>
          <a:ln>
            <a:noFill/>
          </a:ln>
        </p:spPr>
        <p:txBody>
          <a:bodyPr anchorCtr="0" anchor="t" bIns="45700" lIns="91425" spcFirstLastPara="1" rIns="91425" wrap="square" tIns="45700">
            <a:noAutofit/>
          </a:bodyPr>
          <a:lstStyle/>
          <a:p>
            <a:pPr indent="0" lvl="0" marL="0" rtl="0" algn="l">
              <a:lnSpc>
                <a:spcPct val="87142"/>
              </a:lnSpc>
              <a:spcBef>
                <a:spcPts val="0"/>
              </a:spcBef>
              <a:spcAft>
                <a:spcPts val="0"/>
              </a:spcAft>
              <a:buSzPts val="1400"/>
              <a:buNone/>
            </a:pPr>
            <a:r>
              <a:rPr b="1" lang="en-GB" sz="1400"/>
              <a:t>Frauen durch persönliche Entwicklung stärken</a:t>
            </a:r>
            <a:endParaRPr/>
          </a:p>
          <a:p>
            <a:pPr indent="0" lvl="0" marL="0" rtl="0" algn="l">
              <a:lnSpc>
                <a:spcPct val="87142"/>
              </a:lnSpc>
              <a:spcBef>
                <a:spcPts val="0"/>
              </a:spcBef>
              <a:spcAft>
                <a:spcPts val="0"/>
              </a:spcAft>
              <a:buSzPts val="1400"/>
              <a:buNone/>
            </a:pPr>
            <a:r>
              <a:t/>
            </a:r>
            <a:endParaRPr b="1" sz="1400"/>
          </a:p>
          <a:p>
            <a:pPr indent="0" lvl="0" marL="0" rtl="0" algn="l">
              <a:lnSpc>
                <a:spcPct val="150000"/>
              </a:lnSpc>
              <a:spcBef>
                <a:spcPts val="0"/>
              </a:spcBef>
              <a:spcAft>
                <a:spcPts val="0"/>
              </a:spcAft>
              <a:buSzPts val="1100"/>
              <a:buNone/>
            </a:pPr>
            <a:r>
              <a:rPr lang="en-GB"/>
              <a:t>Persönliche Entwicklung stärkt Selbstwahrnehmung, Selbstvertrauen und die Fähigkeit, Ziele zu setzen – Schlüsselzutaten für finanzielle Selbstbestimmung. Wenn Frauen ihre Stärken, Werte und</a:t>
            </a:r>
            <a:r>
              <a:rPr b="1" lang="en-GB"/>
              <a:t> </a:t>
            </a:r>
            <a:r>
              <a:rPr lang="en-GB"/>
              <a:t>Prioritäten kennen, können sie bewusste Entscheidungen treffen, die sowohl zu ihren persönlichen als auch zu ihren finanziellen Zielen passen. Eine wachstumsorientierte Haltung hilft, einschränkende Überzeugungen über Geld zu überwinden, während gestärkte Kommunikations- und Verhandlungsfähigkeiten es ermöglichen, Bedürfnisse und Erwartungen im privaten wie im beruflichen Umfeld klarer auszudrücken.</a:t>
            </a:r>
            <a:endParaRPr/>
          </a:p>
          <a:p>
            <a:pPr indent="0" lvl="0" marL="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lang="en-GB"/>
              <a:t>Darüber hinaus befähigt eine geschärfte Entscheidungskompetenz Frauen, finanzielle Chancen und Risiken besser einzuschätzen, was Unabhängigkeit und Widerstandsfähigkeit fördert. Von Budgetplanung und Sparen über Investieren bis zur Zukunftsplanung: Diese Kompetenzen der persönlichen Entwicklung bilden die Grundlage für fundierte und strategische finanzielle Entscheidungen in jeder Lebensphase. Letztlich befähigt die Kombination aus Selbstwahrnehmung, Selbstvertrauen und praktischen Fähigkeiten Frauen, ihren finanziellen Weg selbst in die Hand zu nehmen und Stabilität, Sicherheit und langfristigen Wohlstand zu schaffen.</a:t>
            </a:r>
            <a:endParaRPr/>
          </a:p>
          <a:p>
            <a:pPr indent="0" lvl="0" marL="0" rtl="0" algn="l">
              <a:lnSpc>
                <a:spcPct val="110909"/>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lang="en-GB"/>
              <a:t>Lernziele</a:t>
            </a:r>
            <a:endParaRPr/>
          </a:p>
          <a:p>
            <a:pPr indent="0" lvl="0" marL="0" rtl="0" algn="l">
              <a:lnSpc>
                <a:spcPct val="150000"/>
              </a:lnSpc>
              <a:spcBef>
                <a:spcPts val="0"/>
              </a:spcBef>
              <a:spcAft>
                <a:spcPts val="0"/>
              </a:spcAft>
              <a:buSzPts val="1100"/>
              <a:buNone/>
            </a:pPr>
            <a:r>
              <a:rPr lang="en-GB"/>
              <a:t>Am Ende des Moduls können Sie:</a:t>
            </a:r>
            <a:endParaRPr/>
          </a:p>
          <a:p>
            <a:pPr indent="-171450" lvl="0" marL="171450" rtl="0" algn="l">
              <a:lnSpc>
                <a:spcPct val="150000"/>
              </a:lnSpc>
              <a:spcBef>
                <a:spcPts val="0"/>
              </a:spcBef>
              <a:spcAft>
                <a:spcPts val="0"/>
              </a:spcAft>
              <a:buSzPts val="1100"/>
              <a:buChar char="•"/>
            </a:pPr>
            <a:r>
              <a:rPr lang="en-GB"/>
              <a:t>Sich selbst kennen: Ihre Stärken, Werte und Finanzgewohnheiten verstehen.</a:t>
            </a:r>
            <a:endParaRPr/>
          </a:p>
          <a:p>
            <a:pPr indent="-171450" lvl="0" marL="171450" rtl="0" algn="l">
              <a:lnSpc>
                <a:spcPct val="150000"/>
              </a:lnSpc>
              <a:spcBef>
                <a:spcPts val="0"/>
              </a:spcBef>
              <a:spcAft>
                <a:spcPts val="0"/>
              </a:spcAft>
              <a:buSzPts val="1100"/>
              <a:buChar char="•"/>
            </a:pPr>
            <a:r>
              <a:rPr lang="en-GB"/>
              <a:t>Selbstvertrauen stärken: Eine wachstumsorientierte Haltung entwickeln, um finanzielle Herausforderungen anzugehen.</a:t>
            </a:r>
            <a:endParaRPr/>
          </a:p>
          <a:p>
            <a:pPr indent="-171450" lvl="0" marL="171450" rtl="0" algn="l">
              <a:lnSpc>
                <a:spcPct val="150000"/>
              </a:lnSpc>
              <a:spcBef>
                <a:spcPts val="0"/>
              </a:spcBef>
              <a:spcAft>
                <a:spcPts val="0"/>
              </a:spcAft>
              <a:buSzPts val="1100"/>
              <a:buChar char="•"/>
            </a:pPr>
            <a:r>
              <a:rPr lang="en-GB"/>
              <a:t>Kluge Entscheidungen treffen: Die Entscheidungskompetenz für bessere finanzielle Ergebnisse stärken.</a:t>
            </a:r>
            <a:endParaRPr/>
          </a:p>
          <a:p>
            <a:pPr indent="-171450" lvl="0" marL="171450" rtl="0" algn="l">
              <a:lnSpc>
                <a:spcPct val="150000"/>
              </a:lnSpc>
              <a:spcBef>
                <a:spcPts val="0"/>
              </a:spcBef>
              <a:spcAft>
                <a:spcPts val="0"/>
              </a:spcAft>
              <a:buSzPts val="1100"/>
              <a:buChar char="•"/>
            </a:pPr>
            <a:r>
              <a:rPr lang="en-GB"/>
              <a:t>Ziele setzen &amp; erreichen: Persönliche und finanzielle Ziele planen und erreichen.</a:t>
            </a:r>
            <a:endParaRPr/>
          </a:p>
          <a:p>
            <a:pPr indent="0" lvl="0" marL="0" rtl="0" algn="l">
              <a:lnSpc>
                <a:spcPct val="110909"/>
              </a:lnSpc>
              <a:spcBef>
                <a:spcPts val="0"/>
              </a:spcBef>
              <a:spcAft>
                <a:spcPts val="0"/>
              </a:spcAft>
              <a:buSzPts val="1100"/>
              <a:buNone/>
            </a:pPr>
            <a:r>
              <a:t/>
            </a:r>
            <a:endParaRPr/>
          </a:p>
          <a:p>
            <a:pPr indent="0" lvl="0" marL="0" rtl="0" algn="l">
              <a:lnSpc>
                <a:spcPct val="110909"/>
              </a:lnSpc>
              <a:spcBef>
                <a:spcPts val="0"/>
              </a:spcBef>
              <a:spcAft>
                <a:spcPts val="0"/>
              </a:spcAft>
              <a:buSzPts val="1100"/>
              <a:buNone/>
            </a:pPr>
            <a:r>
              <a:t/>
            </a:r>
            <a:endParaRPr/>
          </a:p>
          <a:p>
            <a:pPr indent="-101600" lvl="0" marL="171450" rtl="0" algn="l">
              <a:lnSpc>
                <a:spcPct val="110909"/>
              </a:lnSpc>
              <a:spcBef>
                <a:spcPts val="0"/>
              </a:spcBef>
              <a:spcAft>
                <a:spcPts val="0"/>
              </a:spcAft>
              <a:buClr>
                <a:srgbClr val="4763AE"/>
              </a:buClr>
              <a:buSzPts val="1100"/>
              <a:buFont typeface="Arial"/>
              <a:buNone/>
            </a:pPr>
            <a:r>
              <a:t/>
            </a:r>
            <a:endParaRPr/>
          </a:p>
        </p:txBody>
      </p:sp>
      <p:cxnSp>
        <p:nvCxnSpPr>
          <p:cNvPr id="561" name="Google Shape;561;p5"/>
          <p:cNvCxnSpPr/>
          <p:nvPr/>
        </p:nvCxnSpPr>
        <p:spPr>
          <a:xfrm>
            <a:off x="1387475" y="1264920"/>
            <a:ext cx="5882005" cy="0"/>
          </a:xfrm>
          <a:prstGeom prst="straightConnector1">
            <a:avLst/>
          </a:prstGeom>
          <a:noFill/>
          <a:ln cap="flat" cmpd="sng" w="19050">
            <a:solidFill>
              <a:srgbClr val="1E2879"/>
            </a:solidFill>
            <a:prstDash val="dot"/>
            <a:miter lim="8000"/>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6"/>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567" name="Google Shape;567;p6"/>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568" name="Google Shape;568;p6"/>
          <p:cNvSpPr txBox="1"/>
          <p:nvPr>
            <p:ph idx="3" type="body"/>
          </p:nvPr>
        </p:nvSpPr>
        <p:spPr>
          <a:xfrm>
            <a:off x="1704812" y="440860"/>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58333"/>
              </a:lnSpc>
              <a:spcBef>
                <a:spcPts val="0"/>
              </a:spcBef>
              <a:spcAft>
                <a:spcPts val="0"/>
              </a:spcAft>
              <a:buClr>
                <a:srgbClr val="1E2879"/>
              </a:buClr>
              <a:buSzPts val="2400"/>
              <a:buNone/>
            </a:pPr>
            <a:r>
              <a:rPr lang="en-GB" sz="2400"/>
              <a:t>Sich selbst kennen: Stärken, Werte und Finanzgewohnheiten verstehen</a:t>
            </a:r>
            <a:endParaRPr/>
          </a:p>
        </p:txBody>
      </p:sp>
      <p:sp>
        <p:nvSpPr>
          <p:cNvPr id="569" name="Google Shape;569;p6"/>
          <p:cNvSpPr txBox="1"/>
          <p:nvPr>
            <p:ph idx="4" type="body"/>
          </p:nvPr>
        </p:nvSpPr>
        <p:spPr>
          <a:xfrm>
            <a:off x="1704813" y="1438921"/>
            <a:ext cx="5238428" cy="2950204"/>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lang="en-GB"/>
              <a:t>Der erste Schritt zur finanziellen Selbstbestimmung ist </a:t>
            </a:r>
            <a:r>
              <a:rPr b="1" lang="en-GB"/>
              <a:t>Selbstwahrnehmung</a:t>
            </a:r>
            <a:r>
              <a:rPr lang="en-GB"/>
              <a:t>. Wenn Sie über Ihre persönlichen Stärken nachdenken, erkennen Sie die Fähigkeiten und Eigenschaften, die Ihnen helfen, selbstbewusste Entscheidungen zu treffen und Chancen zu ergreifen. Ihre Werte zu kennen, ermöglicht es Ihnen, Ihre finanziellen Entscheidungen an dem auszurichten, was Ihnen wirklich wichtig ist – so unterstützt Ihr Geld Ihre Lebensziele und nicht nur kurzfristige Bedürfnisse.</a:t>
            </a:r>
            <a:endParaRPr/>
          </a:p>
          <a:p>
            <a:pPr indent="0" lvl="0" marL="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lang="en-GB"/>
              <a:t>Ebenso wichtig ist es, Ihre Finanzgewohnheiten zu erkennen – wie Sie verdienen, ausgeben, sparen und investieren. Wenn Sie diese Verhaltensweisen untersuchen, können Sie Muster erkennen, die Sie möglicherweise zurückhalten, und bewusst gesündere Praktiken entwickeln. Diese Selbsterkenntnis legt die Grundlage dafür, sinnvolle Ziele zu setzen, fundierte Entscheidungen zu treffen und letztlich die Kontrolle über Ihre finanzielle Zukunft zu gewinnen.</a:t>
            </a:r>
            <a:endParaRPr/>
          </a:p>
          <a:p>
            <a:pPr indent="-101600" lvl="0" marL="171450" rtl="0" algn="l">
              <a:lnSpc>
                <a:spcPct val="110909"/>
              </a:lnSpc>
              <a:spcBef>
                <a:spcPts val="0"/>
              </a:spcBef>
              <a:spcAft>
                <a:spcPts val="0"/>
              </a:spcAft>
              <a:buClr>
                <a:srgbClr val="4763AE"/>
              </a:buClr>
              <a:buSzPts val="1100"/>
              <a:buFont typeface="Arial"/>
              <a:buNone/>
            </a:pPr>
            <a:r>
              <a:t/>
            </a:r>
            <a:endParaRPr/>
          </a:p>
        </p:txBody>
      </p:sp>
      <p:cxnSp>
        <p:nvCxnSpPr>
          <p:cNvPr id="570" name="Google Shape;570;p6"/>
          <p:cNvCxnSpPr/>
          <p:nvPr/>
        </p:nvCxnSpPr>
        <p:spPr>
          <a:xfrm>
            <a:off x="1387475" y="1264920"/>
            <a:ext cx="5882005" cy="0"/>
          </a:xfrm>
          <a:prstGeom prst="straightConnector1">
            <a:avLst/>
          </a:prstGeom>
          <a:noFill/>
          <a:ln cap="flat" cmpd="sng" w="19050">
            <a:solidFill>
              <a:srgbClr val="1E2879"/>
            </a:solidFill>
            <a:prstDash val="dot"/>
            <a:miter lim="8000"/>
            <a:headEnd len="sm" w="sm" type="none"/>
            <a:tailEnd len="sm" w="sm" type="none"/>
          </a:ln>
        </p:spPr>
      </p:cxnSp>
      <p:sp>
        <p:nvSpPr>
          <p:cNvPr id="571" name="Google Shape;571;p6"/>
          <p:cNvSpPr txBox="1"/>
          <p:nvPr/>
        </p:nvSpPr>
        <p:spPr>
          <a:xfrm>
            <a:off x="1706139" y="5045990"/>
            <a:ext cx="5284924" cy="722656"/>
          </a:xfrm>
          <a:prstGeom prst="rect">
            <a:avLst/>
          </a:prstGeom>
          <a:noFill/>
          <a:ln>
            <a:noFill/>
          </a:ln>
        </p:spPr>
        <p:txBody>
          <a:bodyPr anchorCtr="0" anchor="ctr" bIns="45700" lIns="91425" spcFirstLastPara="1" rIns="91425" wrap="square" tIns="45700">
            <a:noAutofit/>
          </a:bodyPr>
          <a:lstStyle/>
          <a:p>
            <a:pPr indent="0" lvl="0" marL="19050" marR="0" rtl="0" algn="l">
              <a:lnSpc>
                <a:spcPct val="158333"/>
              </a:lnSpc>
              <a:spcBef>
                <a:spcPts val="0"/>
              </a:spcBef>
              <a:spcAft>
                <a:spcPts val="0"/>
              </a:spcAft>
              <a:buClr>
                <a:srgbClr val="1E2879"/>
              </a:buClr>
              <a:buSzPts val="2400"/>
              <a:buFont typeface="Arial"/>
              <a:buNone/>
            </a:pPr>
            <a:r>
              <a:rPr b="1" i="0" lang="en-GB" sz="2400">
                <a:solidFill>
                  <a:srgbClr val="1E2879"/>
                </a:solidFill>
                <a:latin typeface="Calibri"/>
                <a:ea typeface="Calibri"/>
                <a:cs typeface="Calibri"/>
                <a:sym typeface="Calibri"/>
              </a:rPr>
              <a:t>Selbstvertrauen: Mit Wachstumsdenken finanzielle Herausforderungen meistern</a:t>
            </a:r>
            <a:endParaRPr/>
          </a:p>
        </p:txBody>
      </p:sp>
      <p:sp>
        <p:nvSpPr>
          <p:cNvPr id="572" name="Google Shape;572;p6"/>
          <p:cNvSpPr txBox="1"/>
          <p:nvPr/>
        </p:nvSpPr>
        <p:spPr>
          <a:xfrm>
            <a:off x="1706140" y="6067904"/>
            <a:ext cx="5238428" cy="2950204"/>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0" i="0" lang="en-GB" sz="950">
                <a:solidFill>
                  <a:srgbClr val="1E2879"/>
                </a:solidFill>
                <a:latin typeface="Calibri"/>
                <a:ea typeface="Calibri"/>
                <a:cs typeface="Calibri"/>
                <a:sym typeface="Calibri"/>
              </a:rPr>
              <a:t>Selbstvertrauen ist ein Schlüssel zu finanzieller Sicherheit. Ohne Selbstvertrauen können sich selbst kleine finanzielle Entscheidungen überwältigend anfühlen und zu Zögern oder Vermeidung führen. Mit einer </a:t>
            </a:r>
            <a:r>
              <a:rPr b="1" i="0" lang="en-GB" sz="950">
                <a:solidFill>
                  <a:srgbClr val="1E2879"/>
                </a:solidFill>
                <a:latin typeface="Calibri"/>
                <a:ea typeface="Calibri"/>
                <a:cs typeface="Calibri"/>
                <a:sym typeface="Calibri"/>
              </a:rPr>
              <a:t>wachstumsorientierten Haltung</a:t>
            </a:r>
            <a:r>
              <a:rPr b="0" i="0" lang="en-GB" sz="950">
                <a:solidFill>
                  <a:srgbClr val="1E2879"/>
                </a:solidFill>
                <a:latin typeface="Calibri"/>
                <a:ea typeface="Calibri"/>
                <a:cs typeface="Calibri"/>
                <a:sym typeface="Calibri"/>
              </a:rPr>
              <a:t> lernen Sie, finanzielle Herausforderungen als Gelegenheiten zum Lernen und Wachsen zu sehen statt als Bedrohung. Dieser Ansatz fördert Widerstandsfähigkeit, hilft Ihnen, sich von Rückschlägen zu erholen und sich an unerwartete Situationen anzupassen. Er verringert auch Angst und Unsicherheit rund um Geldfragen, sodass Sie finanzielle Entscheidungen mit einem Gefühl von Kontrolle und Klarheit angehen können.</a:t>
            </a:r>
            <a:endParaRPr/>
          </a:p>
          <a:p>
            <a:pPr indent="0" lvl="0" marL="0" marR="0" rtl="0" algn="l">
              <a:lnSpc>
                <a:spcPct val="150000"/>
              </a:lnSpc>
              <a:spcBef>
                <a:spcPts val="0"/>
              </a:spcBef>
              <a:spcAft>
                <a:spcPts val="0"/>
              </a:spcAft>
              <a:buClr>
                <a:srgbClr val="4763AE"/>
              </a:buClr>
              <a:buSzPts val="1100"/>
              <a:buFont typeface="Arial"/>
              <a:buNone/>
            </a:pPr>
            <a:r>
              <a:rPr sz="1200"/>
              <a:t/>
            </a:r>
            <a:endParaRPr b="0" i="0"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Clr>
                <a:srgbClr val="4763AE"/>
              </a:buClr>
              <a:buSzPts val="1100"/>
              <a:buFont typeface="Arial"/>
              <a:buNone/>
            </a:pPr>
            <a:r>
              <a:rPr b="0" i="0" lang="en-GB" sz="950">
                <a:solidFill>
                  <a:srgbClr val="1E2879"/>
                </a:solidFill>
                <a:latin typeface="Calibri"/>
                <a:ea typeface="Calibri"/>
                <a:cs typeface="Calibri"/>
                <a:sym typeface="Calibri"/>
              </a:rPr>
              <a:t>Selbstvertrauen in Finanzfragen geht über die innere Haltung hinaus – es stärkt Ihre Fähigkeit, praktisch zu handeln. Eine selbstbewusste Haltung befähigt Sie, wirksam über Ihre finanziellen Bedürfnisse zu sprechen – in persönlichen Beziehungen, in beruflichen Verhandlungen oder wenn Sie Rat suchen. Sie unterstützt auch kalkulierte Risikobereitschaft und hilft Ihnen, strategische Anlagen zu tätigen oder Chancen zu nutzen, die zu Ihren Zielen passen. Letztlich ermöglicht Selbstvertrauen, dem eigenen Urteil zu vertrauen, fundierte Entscheidungen zu treffen und proaktive Schritte zu langfristiger finanzieller Selbstbestimmung zu gehen.</a:t>
            </a:r>
            <a:endParaRPr b="0" i="0" sz="1100">
              <a:solidFill>
                <a:srgbClr val="1E2879"/>
              </a:solidFill>
              <a:latin typeface="Calibri"/>
              <a:ea typeface="Calibri"/>
              <a:cs typeface="Calibri"/>
              <a:sym typeface="Calibri"/>
            </a:endParaRPr>
          </a:p>
        </p:txBody>
      </p:sp>
      <p:cxnSp>
        <p:nvCxnSpPr>
          <p:cNvPr id="573" name="Google Shape;573;p6"/>
          <p:cNvCxnSpPr/>
          <p:nvPr/>
        </p:nvCxnSpPr>
        <p:spPr>
          <a:xfrm>
            <a:off x="1388802" y="5870050"/>
            <a:ext cx="5882005" cy="0"/>
          </a:xfrm>
          <a:prstGeom prst="straightConnector1">
            <a:avLst/>
          </a:prstGeom>
          <a:noFill/>
          <a:ln cap="flat" cmpd="sng" w="19050">
            <a:solidFill>
              <a:srgbClr val="1E2879"/>
            </a:solidFill>
            <a:prstDash val="dot"/>
            <a:miter lim="8000"/>
            <a:headEnd len="sm" w="sm" type="none"/>
            <a:tailEnd len="sm" w="sm"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7"/>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579" name="Google Shape;579;p7"/>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580" name="Google Shape;580;p7"/>
          <p:cNvSpPr txBox="1"/>
          <p:nvPr>
            <p:ph idx="3" type="body"/>
          </p:nvPr>
        </p:nvSpPr>
        <p:spPr>
          <a:xfrm>
            <a:off x="1704812" y="440860"/>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72727"/>
              </a:lnSpc>
              <a:spcBef>
                <a:spcPts val="0"/>
              </a:spcBef>
              <a:spcAft>
                <a:spcPts val="0"/>
              </a:spcAft>
              <a:buClr>
                <a:srgbClr val="1E2879"/>
              </a:buClr>
              <a:buSzPts val="2200"/>
              <a:buNone/>
            </a:pPr>
            <a:r>
              <a:rPr lang="en-GB" sz="2200"/>
              <a:t>Klug entscheiden: Entscheidungskompetenz für bessere finanzielle Ergebnisse</a:t>
            </a:r>
            <a:endParaRPr/>
          </a:p>
        </p:txBody>
      </p:sp>
      <p:sp>
        <p:nvSpPr>
          <p:cNvPr id="581" name="Google Shape;581;p7"/>
          <p:cNvSpPr txBox="1"/>
          <p:nvPr>
            <p:ph idx="4" type="body"/>
          </p:nvPr>
        </p:nvSpPr>
        <p:spPr>
          <a:xfrm>
            <a:off x="1704813" y="1438919"/>
            <a:ext cx="5238428" cy="2950204"/>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lang="en-GB" sz="950"/>
              <a:t>Gute Entscheidungsfähigkeit ist ein Grundpfeiler finanzieller Sicherheit. Sie umfasst, Optionen zu analysieren, Risiken und Chancen abzuwägen und sowohl kurz- als auch langfristige Folgen vorauszusehen. Indem Sie kritisches Denken und Problemlösungskompetenz stärken, können Sie finanzielle Chancen besser bewerten und Fallstricke vermeiden. Diese Fähigkeit ermöglicht bewusste Entscheidungen statt impulsiver Reaktionen – wesentlich für den Aufbau und Erhalt finanzieller Stabilität.</a:t>
            </a:r>
            <a:endParaRPr/>
          </a:p>
          <a:p>
            <a:pPr indent="0" lvl="0" marL="0" rtl="0" algn="l">
              <a:lnSpc>
                <a:spcPct val="150000"/>
              </a:lnSpc>
              <a:spcBef>
                <a:spcPts val="0"/>
              </a:spcBef>
              <a:spcAft>
                <a:spcPts val="0"/>
              </a:spcAft>
              <a:buSzPts val="1100"/>
              <a:buNone/>
            </a:pPr>
            <a:r>
              <a:rPr sz="950"/>
              <a:t/>
            </a:r>
            <a:endParaRPr/>
          </a:p>
          <a:p>
            <a:pPr indent="0" lvl="0" marL="0" rtl="0" algn="l">
              <a:lnSpc>
                <a:spcPct val="150000"/>
              </a:lnSpc>
              <a:spcBef>
                <a:spcPts val="0"/>
              </a:spcBef>
              <a:spcAft>
                <a:spcPts val="0"/>
              </a:spcAft>
              <a:buSzPts val="1100"/>
              <a:buNone/>
            </a:pPr>
            <a:r>
              <a:rPr lang="en-GB" sz="950"/>
              <a:t>Gute Entscheidungsfindung schließt auch ein, aus vergangenen Erfahrungen zu lernen und diese Erkenntnisse für künftige Entscheidungen zu nutzen. Sie fördert einen überlegten, proaktiven Umgang mit Geld – von Budgetplanung und Sparen über Investieren bis zur Vorsorge für unvorhergesehene Herausforderungen. Wer diese Fähigkeiten pflegt, gewinnt mehr Kontrolle über das eigene Finanzleben, reduziert Stress durch Unsicherheit und schafft ein solides Fundament, um persönliche und finanzielle Ziele zu erreichen.</a:t>
            </a:r>
            <a:endParaRPr/>
          </a:p>
        </p:txBody>
      </p:sp>
      <p:cxnSp>
        <p:nvCxnSpPr>
          <p:cNvPr id="582" name="Google Shape;582;p7"/>
          <p:cNvCxnSpPr/>
          <p:nvPr/>
        </p:nvCxnSpPr>
        <p:spPr>
          <a:xfrm>
            <a:off x="1387475" y="1264920"/>
            <a:ext cx="5882005" cy="0"/>
          </a:xfrm>
          <a:prstGeom prst="straightConnector1">
            <a:avLst/>
          </a:prstGeom>
          <a:noFill/>
          <a:ln cap="flat" cmpd="sng" w="19050">
            <a:solidFill>
              <a:srgbClr val="1E2879"/>
            </a:solidFill>
            <a:prstDash val="dot"/>
            <a:miter lim="8000"/>
            <a:headEnd len="sm" w="sm" type="none"/>
            <a:tailEnd len="sm" w="sm" type="none"/>
          </a:ln>
        </p:spPr>
      </p:cxnSp>
      <p:sp>
        <p:nvSpPr>
          <p:cNvPr id="583" name="Google Shape;583;p7"/>
          <p:cNvSpPr txBox="1"/>
          <p:nvPr/>
        </p:nvSpPr>
        <p:spPr>
          <a:xfrm>
            <a:off x="1706139" y="5045990"/>
            <a:ext cx="5284924" cy="722656"/>
          </a:xfrm>
          <a:prstGeom prst="rect">
            <a:avLst/>
          </a:prstGeom>
          <a:noFill/>
          <a:ln>
            <a:noFill/>
          </a:ln>
        </p:spPr>
        <p:txBody>
          <a:bodyPr anchorCtr="0" anchor="ctr" bIns="45700" lIns="91425" spcFirstLastPara="1" rIns="91425" wrap="square" tIns="45700">
            <a:noAutofit/>
          </a:bodyPr>
          <a:lstStyle/>
          <a:p>
            <a:pPr indent="0" lvl="0" marL="19050" marR="0" rtl="0" algn="l">
              <a:lnSpc>
                <a:spcPct val="158333"/>
              </a:lnSpc>
              <a:spcBef>
                <a:spcPts val="0"/>
              </a:spcBef>
              <a:spcAft>
                <a:spcPts val="0"/>
              </a:spcAft>
              <a:buClr>
                <a:srgbClr val="1E2879"/>
              </a:buClr>
              <a:buSzPts val="2400"/>
              <a:buFont typeface="Arial"/>
              <a:buNone/>
            </a:pPr>
            <a:r>
              <a:rPr b="1" i="0" lang="en-GB" sz="2400">
                <a:solidFill>
                  <a:srgbClr val="1E2879"/>
                </a:solidFill>
                <a:latin typeface="Calibri"/>
                <a:ea typeface="Calibri"/>
                <a:cs typeface="Calibri"/>
                <a:sym typeface="Calibri"/>
              </a:rPr>
              <a:t>Ziele setzen &amp; erreichen: Persönliche und finanzielle Ziele verwirklichen</a:t>
            </a:r>
            <a:endParaRPr/>
          </a:p>
        </p:txBody>
      </p:sp>
      <p:sp>
        <p:nvSpPr>
          <p:cNvPr id="584" name="Google Shape;584;p7"/>
          <p:cNvSpPr txBox="1"/>
          <p:nvPr/>
        </p:nvSpPr>
        <p:spPr>
          <a:xfrm>
            <a:off x="1706140" y="6012247"/>
            <a:ext cx="5238428" cy="2950204"/>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0" i="0" lang="en-GB" sz="950">
                <a:solidFill>
                  <a:srgbClr val="1E2879"/>
                </a:solidFill>
                <a:latin typeface="Calibri"/>
                <a:ea typeface="Calibri"/>
                <a:cs typeface="Calibri"/>
                <a:sym typeface="Calibri"/>
              </a:rPr>
              <a:t>Zielsetzung verwandelt Vision in Handeln. Indem Sie klare, realistische und messbare Ziele definieren, schaffen Sie einen Fahrplan für persönliches Wachstum und finanziellen Erfolg. Große Ziele in kleinere, umsetzbare Schritte zu zerlegen, macht sie erreichbar und hilft, die Motivation langfristig zu erhalten. Dieser Ansatz fördert Disziplin, Ausdauer und Verantwortlichkeit – alles entscheidend für nachhaltigen Fortschritt in jedem Lebensbereich.</a:t>
            </a:r>
            <a:endParaRPr/>
          </a:p>
          <a:p>
            <a:pPr indent="0" lvl="0" marL="0" marR="0" rtl="0" algn="l">
              <a:lnSpc>
                <a:spcPct val="150000"/>
              </a:lnSpc>
              <a:spcBef>
                <a:spcPts val="0"/>
              </a:spcBef>
              <a:spcAft>
                <a:spcPts val="0"/>
              </a:spcAft>
              <a:buClr>
                <a:srgbClr val="4763AE"/>
              </a:buClr>
              <a:buSzPts val="1100"/>
              <a:buFont typeface="Arial"/>
              <a:buNone/>
            </a:pPr>
            <a:r>
              <a:rPr sz="1200"/>
              <a:t/>
            </a:r>
            <a:endParaRPr b="0" i="0"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Clr>
                <a:srgbClr val="4763AE"/>
              </a:buClr>
              <a:buSzPts val="1100"/>
              <a:buFont typeface="Arial"/>
              <a:buNone/>
            </a:pPr>
            <a:r>
              <a:rPr b="0" i="0" lang="en-GB" sz="950">
                <a:solidFill>
                  <a:srgbClr val="1E2879"/>
                </a:solidFill>
                <a:latin typeface="Calibri"/>
                <a:ea typeface="Calibri"/>
                <a:cs typeface="Calibri"/>
                <a:sym typeface="Calibri"/>
              </a:rPr>
              <a:t>Regelmäßige Reflexion und Anpassung stellen sicher, dass Ihre Ziele mit veränderten Umständen und Prioritäten im Einklang bleiben. Indem Sie lernen, strategisch zu planen, Fortschritte zu beobachten und Meilensteine zu feiern, entwickeln Sie die Fähigkeiten und die Haltung, die für langfristige finanzielle Sicherheit nötig sind. Ziele zu setzen und zu erreichen stärkt nicht nur Selbstvertrauen und Unabhängigkeit, sondern liefert auch greifbare Belege für Ihr persönliches und finanzielles Wachstum – und verdeutlicht die Verbindung zwischen Entwicklung und Selbstbestimmung.</a:t>
            </a:r>
            <a:endParaRPr/>
          </a:p>
          <a:p>
            <a:pPr indent="0" lvl="0" marL="0" marR="0" rtl="0" algn="l">
              <a:lnSpc>
                <a:spcPct val="110909"/>
              </a:lnSpc>
              <a:spcBef>
                <a:spcPts val="0"/>
              </a:spcBef>
              <a:spcAft>
                <a:spcPts val="0"/>
              </a:spcAft>
              <a:buClr>
                <a:srgbClr val="4763AE"/>
              </a:buClr>
              <a:buSzPts val="1100"/>
              <a:buFont typeface="Arial"/>
              <a:buNone/>
            </a:pPr>
            <a:r>
              <a:rPr sz="1200"/>
              <a:t/>
            </a:r>
            <a:endParaRPr b="0" i="0" sz="1100">
              <a:solidFill>
                <a:srgbClr val="1E2879"/>
              </a:solidFill>
              <a:latin typeface="Calibri"/>
              <a:ea typeface="Calibri"/>
              <a:cs typeface="Calibri"/>
              <a:sym typeface="Calibri"/>
            </a:endParaRPr>
          </a:p>
        </p:txBody>
      </p:sp>
      <p:cxnSp>
        <p:nvCxnSpPr>
          <p:cNvPr id="585" name="Google Shape;585;p7"/>
          <p:cNvCxnSpPr/>
          <p:nvPr/>
        </p:nvCxnSpPr>
        <p:spPr>
          <a:xfrm>
            <a:off x="1388802" y="5870050"/>
            <a:ext cx="5882005" cy="0"/>
          </a:xfrm>
          <a:prstGeom prst="straightConnector1">
            <a:avLst/>
          </a:prstGeom>
          <a:noFill/>
          <a:ln cap="flat" cmpd="sng" w="19050">
            <a:solidFill>
              <a:srgbClr val="1E2879"/>
            </a:solidFill>
            <a:prstDash val="dot"/>
            <a:miter lim="8000"/>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8"/>
          <p:cNvSpPr txBox="1"/>
          <p:nvPr>
            <p:ph idx="1" type="body"/>
          </p:nvPr>
        </p:nvSpPr>
        <p:spPr>
          <a:xfrm>
            <a:off x="816428" y="3053443"/>
            <a:ext cx="2090057" cy="2048629"/>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3000"/>
              <a:buNone/>
            </a:pPr>
            <a:r>
              <a:rPr lang="en-GB"/>
              <a:t>02</a:t>
            </a:r>
            <a:endParaRPr/>
          </a:p>
        </p:txBody>
      </p:sp>
      <p:sp>
        <p:nvSpPr>
          <p:cNvPr id="591" name="Google Shape;591;p8"/>
          <p:cNvSpPr/>
          <p:nvPr/>
        </p:nvSpPr>
        <p:spPr>
          <a:xfrm>
            <a:off x="2777892" y="4910405"/>
            <a:ext cx="2904452" cy="606296"/>
          </a:xfrm>
          <a:prstGeom prst="rect">
            <a:avLst/>
          </a:prstGeom>
          <a:solidFill>
            <a:srgbClr val="D38C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chemeClr val="lt1"/>
              </a:solidFill>
              <a:latin typeface="Montserrat"/>
              <a:ea typeface="Montserrat"/>
              <a:cs typeface="Montserrat"/>
              <a:sym typeface="Montserrat"/>
            </a:endParaRPr>
          </a:p>
        </p:txBody>
      </p:sp>
      <p:sp>
        <p:nvSpPr>
          <p:cNvPr id="592" name="Google Shape;592;p8"/>
          <p:cNvSpPr txBox="1"/>
          <p:nvPr/>
        </p:nvSpPr>
        <p:spPr>
          <a:xfrm>
            <a:off x="2909998" y="4890088"/>
            <a:ext cx="2707536" cy="646331"/>
          </a:xfrm>
          <a:prstGeom prst="rect">
            <a:avLst/>
          </a:prstGeom>
          <a:noFill/>
          <a:ln>
            <a:noFill/>
          </a:ln>
        </p:spPr>
        <p:txBody>
          <a:bodyPr anchorCtr="0" anchor="t" bIns="45700" lIns="91425" spcFirstLastPara="1" rIns="91425" wrap="none" tIns="45700">
            <a:spAutoFit/>
          </a:bodyPr>
          <a:lstStyle/>
          <a:p>
            <a:pPr indent="0" lvl="0" marL="0" marR="0" rtl="0" algn="l">
              <a:spcBef>
                <a:spcPts val="0"/>
              </a:spcBef>
              <a:spcAft>
                <a:spcPts val="0"/>
              </a:spcAft>
              <a:buNone/>
            </a:pPr>
            <a:r>
              <a:rPr b="1" lang="en-GB" sz="2800" spc="150">
                <a:solidFill>
                  <a:schemeClr val="lt1"/>
                </a:solidFill>
                <a:latin typeface="Calibri"/>
                <a:ea typeface="Calibri"/>
                <a:cs typeface="Calibri"/>
                <a:sym typeface="Calibri"/>
              </a:rPr>
              <a:t>FRAUEN AM</a:t>
            </a:r>
            <a:endParaRPr/>
          </a:p>
        </p:txBody>
      </p:sp>
      <p:sp>
        <p:nvSpPr>
          <p:cNvPr id="593" name="Google Shape;593;p8"/>
          <p:cNvSpPr/>
          <p:nvPr/>
        </p:nvSpPr>
        <p:spPr>
          <a:xfrm>
            <a:off x="2777891" y="5587495"/>
            <a:ext cx="3622909" cy="606296"/>
          </a:xfrm>
          <a:prstGeom prst="rect">
            <a:avLst/>
          </a:prstGeom>
          <a:solidFill>
            <a:srgbClr val="D38C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chemeClr val="lt1"/>
              </a:solidFill>
              <a:latin typeface="Montserrat"/>
              <a:ea typeface="Montserrat"/>
              <a:cs typeface="Montserrat"/>
              <a:sym typeface="Montserrat"/>
            </a:endParaRPr>
          </a:p>
        </p:txBody>
      </p:sp>
      <p:sp>
        <p:nvSpPr>
          <p:cNvPr id="594" name="Google Shape;594;p8"/>
          <p:cNvSpPr txBox="1"/>
          <p:nvPr/>
        </p:nvSpPr>
        <p:spPr>
          <a:xfrm>
            <a:off x="2909998" y="5567178"/>
            <a:ext cx="3580019" cy="646331"/>
          </a:xfrm>
          <a:prstGeom prst="rect">
            <a:avLst/>
          </a:prstGeom>
          <a:noFill/>
          <a:ln>
            <a:noFill/>
          </a:ln>
        </p:spPr>
        <p:txBody>
          <a:bodyPr anchorCtr="0" anchor="t" bIns="45700" lIns="91425" spcFirstLastPara="1" rIns="91425" wrap="none" tIns="45700">
            <a:spAutoFit/>
          </a:bodyPr>
          <a:lstStyle/>
          <a:p>
            <a:pPr indent="0" lvl="0" marL="0" marR="0" rtl="0" algn="l">
              <a:spcBef>
                <a:spcPts val="0"/>
              </a:spcBef>
              <a:spcAft>
                <a:spcPts val="0"/>
              </a:spcAft>
              <a:buNone/>
            </a:pPr>
            <a:r>
              <a:rPr b="1" lang="en-GB" sz="2800" spc="150">
                <a:solidFill>
                  <a:schemeClr val="lt1"/>
                </a:solidFill>
                <a:latin typeface="Calibri"/>
                <a:ea typeface="Calibri"/>
                <a:cs typeface="Calibri"/>
                <a:sym typeface="Calibri"/>
              </a:rPr>
              <a:t>BERUFSANFANG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9"/>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600" name="Google Shape;600;p9"/>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601" name="Google Shape;601;p9"/>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sp>
        <p:nvSpPr>
          <p:cNvPr id="602" name="Google Shape;602;p9"/>
          <p:cNvSpPr txBox="1"/>
          <p:nvPr>
            <p:ph idx="4" type="body"/>
          </p:nvPr>
        </p:nvSpPr>
        <p:spPr>
          <a:xfrm>
            <a:off x="1704812" y="1597112"/>
            <a:ext cx="5238428" cy="880375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lang="en-GB"/>
              <a:t>Die persönlichen Finanzen selbstbewusst zu steuern ist eine wesentliche Fähigkeit, die Menschen befähigt, ihre Zukunft selbst in die Hand zu nehmen. Dieser Abschnitt soll den Teilnehmerinnen helfen, sinnvolle kurzfristige finanzielle und persönliche Ziele zu setzen, das Selbstvertrauen aufzubauen, ihre Finanzen eigenständig zu verwalten, und wirksame Kommunikationsfähigkeiten rund ums Geld zu entwickeln.</a:t>
            </a:r>
            <a:endParaRPr/>
          </a:p>
          <a:p>
            <a:pPr indent="0" lvl="0" marL="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lang="en-GB"/>
              <a:t>Lernziele:</a:t>
            </a:r>
            <a:endParaRPr/>
          </a:p>
          <a:p>
            <a:pPr indent="-171450" lvl="0" marL="171450" rtl="0" algn="l">
              <a:lnSpc>
                <a:spcPct val="150000"/>
              </a:lnSpc>
              <a:spcBef>
                <a:spcPts val="0"/>
              </a:spcBef>
              <a:spcAft>
                <a:spcPts val="0"/>
              </a:spcAft>
              <a:buSzPts val="1100"/>
              <a:buChar char="•"/>
            </a:pPr>
            <a:r>
              <a:rPr lang="en-GB"/>
              <a:t>Sinnvolle kurzfristige finanzielle und persönliche Ziele setzen.</a:t>
            </a:r>
            <a:endParaRPr/>
          </a:p>
          <a:p>
            <a:pPr indent="-171450" lvl="0" marL="171450" rtl="0" algn="l">
              <a:lnSpc>
                <a:spcPct val="150000"/>
              </a:lnSpc>
              <a:spcBef>
                <a:spcPts val="0"/>
              </a:spcBef>
              <a:spcAft>
                <a:spcPts val="0"/>
              </a:spcAft>
              <a:buSzPts val="1100"/>
              <a:buChar char="•"/>
            </a:pPr>
            <a:r>
              <a:rPr lang="en-GB"/>
              <a:t>Selbstvertrauen aufbauen, die Finanzen eigenständig zu verwalten.</a:t>
            </a:r>
            <a:endParaRPr/>
          </a:p>
          <a:p>
            <a:pPr indent="-171450" lvl="0" marL="171450" rtl="0" algn="l">
              <a:lnSpc>
                <a:spcPct val="150000"/>
              </a:lnSpc>
              <a:spcBef>
                <a:spcPts val="0"/>
              </a:spcBef>
              <a:spcAft>
                <a:spcPts val="0"/>
              </a:spcAft>
              <a:buSzPts val="1100"/>
              <a:buChar char="•"/>
            </a:pPr>
            <a:r>
              <a:rPr lang="en-GB"/>
              <a:t>Die Kommunikationsfähigkeit in Finanzfragen verbessern.</a:t>
            </a:r>
            <a:endParaRPr/>
          </a:p>
          <a:p>
            <a:pPr indent="-171450" lvl="0" marL="171450" rtl="0" algn="l">
              <a:lnSpc>
                <a:spcPct val="150000"/>
              </a:lnSpc>
              <a:spcBef>
                <a:spcPts val="0"/>
              </a:spcBef>
              <a:spcAft>
                <a:spcPts val="0"/>
              </a:spcAft>
              <a:buSzPts val="1100"/>
              <a:buChar char="•"/>
            </a:pPr>
            <a:r>
              <a:rPr lang="en-GB"/>
              <a:t>Die Rolle der inneren Haltung für Geldgewohnheiten verstehen.</a:t>
            </a:r>
            <a:endParaRPr/>
          </a:p>
          <a:p>
            <a:pPr indent="0" lvl="0" marL="0" rtl="0" algn="l">
              <a:lnSpc>
                <a:spcPct val="150000"/>
              </a:lnSpc>
              <a:spcBef>
                <a:spcPts val="0"/>
              </a:spcBef>
              <a:spcAft>
                <a:spcPts val="0"/>
              </a:spcAft>
              <a:buSzPts val="1100"/>
              <a:buNone/>
            </a:pPr>
            <a:r>
              <a:t/>
            </a:r>
            <a:endParaRPr b="1"/>
          </a:p>
          <a:p>
            <a:pPr indent="0" lvl="0" marL="0" rtl="0" algn="l">
              <a:lnSpc>
                <a:spcPct val="150000"/>
              </a:lnSpc>
              <a:spcBef>
                <a:spcPts val="0"/>
              </a:spcBef>
              <a:spcAft>
                <a:spcPts val="0"/>
              </a:spcAft>
              <a:buSzPts val="1100"/>
              <a:buNone/>
            </a:pPr>
            <a:r>
              <a:rPr b="1" lang="en-GB"/>
              <a:t>Inhalte:</a:t>
            </a:r>
            <a:endParaRPr/>
          </a:p>
          <a:p>
            <a:pPr indent="-171450" lvl="0" marL="171450" rtl="0" algn="l">
              <a:lnSpc>
                <a:spcPct val="150000"/>
              </a:lnSpc>
              <a:spcBef>
                <a:spcPts val="0"/>
              </a:spcBef>
              <a:spcAft>
                <a:spcPts val="0"/>
              </a:spcAft>
              <a:buSzPts val="1100"/>
              <a:buChar char="•"/>
            </a:pPr>
            <a:r>
              <a:rPr lang="en-GB"/>
              <a:t>„Money Mindset“ und Selbstwert: einschränkende Überzeugungen überwinden.</a:t>
            </a:r>
            <a:endParaRPr/>
          </a:p>
          <a:p>
            <a:pPr indent="-171450" lvl="0" marL="171450" rtl="0" algn="l">
              <a:lnSpc>
                <a:spcPct val="150000"/>
              </a:lnSpc>
              <a:spcBef>
                <a:spcPts val="0"/>
              </a:spcBef>
              <a:spcAft>
                <a:spcPts val="0"/>
              </a:spcAft>
              <a:buSzPts val="1100"/>
              <a:buChar char="•"/>
            </a:pPr>
            <a:r>
              <a:rPr lang="en-GB"/>
              <a:t>SMART-Ziele: Wie man Erfolg plant.</a:t>
            </a:r>
            <a:endParaRPr/>
          </a:p>
          <a:p>
            <a:pPr indent="-171450" lvl="0" marL="171450" rtl="0" algn="l">
              <a:lnSpc>
                <a:spcPct val="150000"/>
              </a:lnSpc>
              <a:spcBef>
                <a:spcPts val="0"/>
              </a:spcBef>
              <a:spcAft>
                <a:spcPts val="0"/>
              </a:spcAft>
              <a:buSzPts val="1100"/>
              <a:buChar char="•"/>
            </a:pPr>
            <a:r>
              <a:rPr lang="en-GB"/>
              <a:t>Gesunde Routinen und finanzielle Grenzen aufbauen.</a:t>
            </a:r>
            <a:endParaRPr/>
          </a:p>
          <a:p>
            <a:pPr indent="-171450" lvl="0" marL="171450" rtl="0" algn="l">
              <a:lnSpc>
                <a:spcPct val="150000"/>
              </a:lnSpc>
              <a:spcBef>
                <a:spcPts val="0"/>
              </a:spcBef>
              <a:spcAft>
                <a:spcPts val="0"/>
              </a:spcAft>
              <a:buSzPts val="1100"/>
              <a:buChar char="•"/>
            </a:pPr>
            <a:r>
              <a:rPr lang="en-GB"/>
              <a:t>Selbstsichere Kommunikation: nach Gehaltserhöhungen fragen, über Schulden sprechen.</a:t>
            </a:r>
            <a:endParaRPr/>
          </a:p>
          <a:p>
            <a:pPr indent="0" lvl="0" marL="0" rtl="0" algn="l">
              <a:lnSpc>
                <a:spcPct val="150000"/>
              </a:lnSpc>
              <a:spcBef>
                <a:spcPts val="0"/>
              </a:spcBef>
              <a:spcAft>
                <a:spcPts val="0"/>
              </a:spcAft>
              <a:buSzPts val="1100"/>
              <a:buNone/>
            </a:pPr>
            <a:r>
              <a:t/>
            </a:r>
            <a:endParaRPr b="1"/>
          </a:p>
          <a:p>
            <a:pPr indent="0" lvl="0" marL="0" rtl="0" algn="l">
              <a:lnSpc>
                <a:spcPct val="150000"/>
              </a:lnSpc>
              <a:spcBef>
                <a:spcPts val="0"/>
              </a:spcBef>
              <a:spcAft>
                <a:spcPts val="0"/>
              </a:spcAft>
              <a:buSzPts val="1100"/>
              <a:buNone/>
            </a:pPr>
            <a:r>
              <a:rPr b="1" lang="en-GB"/>
              <a:t>Übungen:</a:t>
            </a:r>
            <a:endParaRPr/>
          </a:p>
          <a:p>
            <a:pPr indent="-171450" lvl="0" marL="171450" rtl="0" algn="l">
              <a:lnSpc>
                <a:spcPct val="150000"/>
              </a:lnSpc>
              <a:spcBef>
                <a:spcPts val="0"/>
              </a:spcBef>
              <a:spcAft>
                <a:spcPts val="0"/>
              </a:spcAft>
              <a:buSzPts val="1100"/>
              <a:buChar char="•"/>
            </a:pPr>
            <a:r>
              <a:rPr lang="en-GB"/>
              <a:t>Vision Board zur Zielsetzung.</a:t>
            </a:r>
            <a:endParaRPr/>
          </a:p>
          <a:p>
            <a:pPr indent="-171450" lvl="0" marL="171450" rtl="0" algn="l">
              <a:lnSpc>
                <a:spcPct val="150000"/>
              </a:lnSpc>
              <a:spcBef>
                <a:spcPts val="0"/>
              </a:spcBef>
              <a:spcAft>
                <a:spcPts val="0"/>
              </a:spcAft>
              <a:buSzPts val="1100"/>
              <a:buChar char="•"/>
            </a:pPr>
            <a:r>
              <a:rPr lang="en-GB"/>
              <a:t>Journaling-Impulse zum Aufbau von Selbstvertrauen.</a:t>
            </a:r>
            <a:endParaRPr/>
          </a:p>
          <a:p>
            <a:pPr indent="-171450" lvl="0" marL="171450" rtl="0" algn="l">
              <a:lnSpc>
                <a:spcPct val="150000"/>
              </a:lnSpc>
              <a:spcBef>
                <a:spcPts val="0"/>
              </a:spcBef>
              <a:spcAft>
                <a:spcPts val="0"/>
              </a:spcAft>
              <a:buSzPts val="1100"/>
              <a:buChar char="•"/>
            </a:pPr>
            <a:r>
              <a:rPr lang="en-GB"/>
              <a:t>Partner-Rollenspiel: Wie man über finanzielle Grenzen spricht.</a:t>
            </a:r>
            <a:endParaRPr/>
          </a:p>
          <a:p>
            <a:pPr indent="0" lvl="0" marL="0" rtl="0" algn="l">
              <a:lnSpc>
                <a:spcPct val="150000"/>
              </a:lnSpc>
              <a:spcBef>
                <a:spcPts val="0"/>
              </a:spcBef>
              <a:spcAft>
                <a:spcPts val="0"/>
              </a:spcAft>
              <a:buSzPts val="1100"/>
              <a:buNone/>
            </a:pPr>
            <a:r>
              <a:t/>
            </a:r>
            <a:endParaRPr b="1"/>
          </a:p>
          <a:p>
            <a:pPr indent="0" lvl="0" marL="0" rtl="0" algn="l">
              <a:lnSpc>
                <a:spcPct val="150000"/>
              </a:lnSpc>
              <a:spcBef>
                <a:spcPts val="0"/>
              </a:spcBef>
              <a:spcAft>
                <a:spcPts val="0"/>
              </a:spcAft>
              <a:buSzPts val="1100"/>
              <a:buNone/>
            </a:pPr>
            <a:r>
              <a:rPr b="1" lang="en-GB"/>
              <a:t>Formative Lernkontrolle:</a:t>
            </a:r>
            <a:endParaRPr/>
          </a:p>
          <a:p>
            <a:pPr indent="-171450" lvl="0" marL="171450" rtl="0" algn="l">
              <a:lnSpc>
                <a:spcPct val="150000"/>
              </a:lnSpc>
              <a:spcBef>
                <a:spcPts val="0"/>
              </a:spcBef>
              <a:spcAft>
                <a:spcPts val="0"/>
              </a:spcAft>
              <a:buSzPts val="1100"/>
              <a:buChar char="•"/>
            </a:pPr>
            <a:r>
              <a:rPr lang="en-GB"/>
              <a:t>Reflexion: Welche eine Überzeugung über Geld möchte ich ändern?</a:t>
            </a:r>
            <a:endParaRPr/>
          </a:p>
          <a:p>
            <a:pPr indent="-171450" lvl="0" marL="171450" rtl="0" algn="l">
              <a:lnSpc>
                <a:spcPct val="150000"/>
              </a:lnSpc>
              <a:spcBef>
                <a:spcPts val="0"/>
              </a:spcBef>
              <a:spcAft>
                <a:spcPts val="0"/>
              </a:spcAft>
              <a:buSzPts val="1100"/>
              <a:buChar char="•"/>
            </a:pPr>
            <a:r>
              <a:rPr lang="en-GB"/>
              <a:t>Ziel-Check: Sind meine Ziele SMART?</a:t>
            </a:r>
            <a:endParaRPr/>
          </a:p>
          <a:p>
            <a:pPr indent="0" lvl="0" marL="0" rtl="0" algn="l">
              <a:lnSpc>
                <a:spcPct val="150000"/>
              </a:lnSpc>
              <a:spcBef>
                <a:spcPts val="0"/>
              </a:spcBef>
              <a:spcAft>
                <a:spcPts val="0"/>
              </a:spcAft>
              <a:buSzPts val="1100"/>
              <a:buNone/>
            </a:pPr>
            <a:r>
              <a:t/>
            </a:r>
            <a:endParaRPr b="1"/>
          </a:p>
          <a:p>
            <a:pPr indent="0" lvl="0" marL="0" rtl="0" algn="l">
              <a:lnSpc>
                <a:spcPct val="150000"/>
              </a:lnSpc>
              <a:spcBef>
                <a:spcPts val="0"/>
              </a:spcBef>
              <a:spcAft>
                <a:spcPts val="0"/>
              </a:spcAft>
              <a:buSzPts val="1100"/>
              <a:buNone/>
            </a:pPr>
            <a:r>
              <a:rPr b="1" lang="en-GB"/>
              <a:t>Ressourcen:</a:t>
            </a:r>
            <a:endParaRPr/>
          </a:p>
          <a:p>
            <a:pPr indent="-171450" lvl="0" marL="171450" rtl="0" algn="l">
              <a:lnSpc>
                <a:spcPct val="150000"/>
              </a:lnSpc>
              <a:spcBef>
                <a:spcPts val="0"/>
              </a:spcBef>
              <a:spcAft>
                <a:spcPts val="0"/>
              </a:spcAft>
              <a:buSzPts val="1100"/>
              <a:buChar char="•"/>
            </a:pPr>
            <a:r>
              <a:rPr lang="en-GB"/>
              <a:t>Online-Vorträge oder Webinare zu Frauen und Selbstvertrauen</a:t>
            </a:r>
            <a:endParaRPr/>
          </a:p>
          <a:p>
            <a:pPr indent="-171450" lvl="0" marL="171450" rtl="0" algn="l">
              <a:lnSpc>
                <a:spcPct val="150000"/>
              </a:lnSpc>
              <a:spcBef>
                <a:spcPts val="0"/>
              </a:spcBef>
              <a:spcAft>
                <a:spcPts val="0"/>
              </a:spcAft>
              <a:buSzPts val="1100"/>
              <a:buChar char="•"/>
            </a:pPr>
            <a:r>
              <a:rPr lang="en-GB"/>
              <a:t>Arbeitsblätter zur Selbsteinschätzung</a:t>
            </a:r>
            <a:endParaRPr/>
          </a:p>
          <a:p>
            <a:pPr indent="-171450" lvl="0" marL="171450" rtl="0" algn="l">
              <a:lnSpc>
                <a:spcPct val="150000"/>
              </a:lnSpc>
              <a:spcBef>
                <a:spcPts val="0"/>
              </a:spcBef>
              <a:spcAft>
                <a:spcPts val="0"/>
              </a:spcAft>
              <a:buSzPts val="1100"/>
              <a:buChar char="•"/>
            </a:pPr>
            <a:r>
              <a:rPr lang="en-GB"/>
              <a:t>Budget-Apps mit Zielverfolgung</a:t>
            </a:r>
            <a:endParaRPr/>
          </a:p>
        </p:txBody>
      </p:sp>
      <p:grpSp>
        <p:nvGrpSpPr>
          <p:cNvPr id="603" name="Google Shape;603;p9"/>
          <p:cNvGrpSpPr/>
          <p:nvPr/>
        </p:nvGrpSpPr>
        <p:grpSpPr>
          <a:xfrm>
            <a:off x="895022" y="862601"/>
            <a:ext cx="677287" cy="579539"/>
            <a:chOff x="7236754" y="940858"/>
            <a:chExt cx="1133079" cy="969549"/>
          </a:xfrm>
        </p:grpSpPr>
        <p:grpSp>
          <p:nvGrpSpPr>
            <p:cNvPr id="604" name="Google Shape;604;p9"/>
            <p:cNvGrpSpPr/>
            <p:nvPr/>
          </p:nvGrpSpPr>
          <p:grpSpPr>
            <a:xfrm>
              <a:off x="7884516" y="1486640"/>
              <a:ext cx="203733" cy="61119"/>
              <a:chOff x="7884516" y="1486640"/>
              <a:chExt cx="203733" cy="61119"/>
            </a:xfrm>
          </p:grpSpPr>
          <p:sp>
            <p:nvSpPr>
              <p:cNvPr id="605" name="Google Shape;605;p9"/>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06" name="Google Shape;606;p9"/>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607" name="Google Shape;607;p9"/>
            <p:cNvGrpSpPr/>
            <p:nvPr/>
          </p:nvGrpSpPr>
          <p:grpSpPr>
            <a:xfrm>
              <a:off x="7236754" y="940858"/>
              <a:ext cx="1133079" cy="969549"/>
              <a:chOff x="7236754" y="940858"/>
              <a:chExt cx="1133079" cy="969549"/>
            </a:xfrm>
          </p:grpSpPr>
          <p:sp>
            <p:nvSpPr>
              <p:cNvPr id="608" name="Google Shape;608;p9"/>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09" name="Google Shape;609;p9"/>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10" name="Google Shape;610;p9"/>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11" name="Google Shape;611;p9"/>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12" name="Google Shape;612;p9"/>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13" name="Google Shape;613;p9"/>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14" name="Google Shape;614;p9"/>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15" name="Google Shape;615;p9"/>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16" name="Google Shape;616;p9"/>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17" name="Google Shape;617;p9"/>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18" name="Google Shape;618;p9"/>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619" name="Google Shape;619;p9"/>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10"/>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625" name="Google Shape;625;p10"/>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626" name="Google Shape;626;p10"/>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sp>
        <p:nvSpPr>
          <p:cNvPr id="627" name="Google Shape;627;p10"/>
          <p:cNvSpPr txBox="1"/>
          <p:nvPr>
            <p:ph idx="4" type="body"/>
          </p:nvPr>
        </p:nvSpPr>
        <p:spPr>
          <a:xfrm>
            <a:off x="1704812" y="1442140"/>
            <a:ext cx="5238428" cy="8059894"/>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sz="1000"/>
              <a:t>Money Mindset und Selbstwert: Einschränkende Überzeugungen überwinden</a:t>
            </a:r>
            <a:endParaRPr/>
          </a:p>
          <a:p>
            <a:pPr indent="-171450" lvl="0" marL="171450" rtl="0" algn="l">
              <a:lnSpc>
                <a:spcPct val="150000"/>
              </a:lnSpc>
              <a:spcBef>
                <a:spcPts val="0"/>
              </a:spcBef>
              <a:spcAft>
                <a:spcPts val="0"/>
              </a:spcAft>
              <a:buSzPts val="1100"/>
              <a:buChar char="•"/>
            </a:pPr>
            <a:r>
              <a:rPr lang="en-GB" sz="1000">
                <a:latin typeface="Calibri"/>
                <a:ea typeface="Calibri"/>
                <a:cs typeface="Calibri"/>
                <a:sym typeface="Calibri"/>
              </a:rPr>
              <a:t>Erkunden Sie, wie persönliche Überzeugungen über Geld finanzielle Entscheidungen beeinflussen.</a:t>
            </a:r>
            <a:endParaRPr/>
          </a:p>
          <a:p>
            <a:pPr indent="0" lvl="1" marL="206517" rtl="0" algn="l">
              <a:lnSpc>
                <a:spcPct val="150000"/>
              </a:lnSpc>
              <a:spcBef>
                <a:spcPts val="413"/>
              </a:spcBef>
              <a:spcAft>
                <a:spcPts val="0"/>
              </a:spcAft>
              <a:buClr>
                <a:srgbClr val="011E3B"/>
              </a:buClr>
              <a:buSzPts val="1100"/>
              <a:buNone/>
            </a:pPr>
            <a:r>
              <a:rPr lang="en-GB" sz="1000">
                <a:latin typeface="Calibri"/>
                <a:ea typeface="Calibri"/>
                <a:cs typeface="Calibri"/>
                <a:sym typeface="Calibri"/>
              </a:rPr>
              <a:t>Unsere persönlichen Überzeugungen über Geld – geprägt durch Erziehung, Kultur und frühere Erfahrungen – haben einen starken Einfluss auf die finanziellen Entscheidungen, die wir treffen. Ob positiv oder negativ: Diese Überzeugungen steuern, wie wir ausgeben, sparen, investieren oder Risiken eingehen. Wenn wir uns dieser Muster bewusst werden, können wir einschränkende Gedanken erkennen, wenig hilfreiche Annahmen hinterfragen und eine Haltung einnehmen, die klügere, bewusstere finanzielle Entscheidungen unterstützt.</a:t>
            </a:r>
            <a:endParaRPr/>
          </a:p>
          <a:p>
            <a:pPr indent="0" lvl="0" marL="0" rtl="0" algn="l">
              <a:lnSpc>
                <a:spcPct val="150000"/>
              </a:lnSpc>
              <a:spcBef>
                <a:spcPts val="0"/>
              </a:spcBef>
              <a:spcAft>
                <a:spcPts val="0"/>
              </a:spcAft>
              <a:buSzPts val="1100"/>
              <a:buNone/>
            </a:pPr>
            <a:r>
              <a:rPr sz="1000"/>
              <a:t/>
            </a:r>
            <a:endParaRPr>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lang="en-GB" sz="1000">
                <a:latin typeface="Calibri"/>
                <a:ea typeface="Calibri"/>
                <a:cs typeface="Calibri"/>
                <a:sym typeface="Calibri"/>
              </a:rPr>
              <a:t>Erkennen Sie einschränkende Gedanken wie „Ich kann nicht mit Geld umgehen“ oder „Ich verdiene keine finanzielle Stabilität“.</a:t>
            </a:r>
            <a:endParaRPr/>
          </a:p>
          <a:p>
            <a:pPr indent="0" lvl="1" marL="206517" rtl="0" algn="l">
              <a:lnSpc>
                <a:spcPct val="150000"/>
              </a:lnSpc>
              <a:spcBef>
                <a:spcPts val="413"/>
              </a:spcBef>
              <a:spcAft>
                <a:spcPts val="0"/>
              </a:spcAft>
              <a:buClr>
                <a:srgbClr val="011E3B"/>
              </a:buClr>
              <a:buSzPts val="1100"/>
              <a:buNone/>
            </a:pPr>
            <a:r>
              <a:rPr lang="en-GB" sz="1000">
                <a:latin typeface="Calibri"/>
                <a:ea typeface="Calibri"/>
                <a:cs typeface="Calibri"/>
                <a:sym typeface="Calibri"/>
              </a:rPr>
              <a:t>Einschränkende Gedanken wie „Ich kann nicht mit Geld umgehen“ oder „Ich verdiene keine finanzielle Stabilität“ können uns davon abhalten, unsere Ziele zu erreichen. Diese Überzeugungen zu erkennen ist der erste Schritt, um sie zu hinterfragen und durch stärkende, wachstumsorientierte Denkweisen zu ersetzen, die finanzielles Selbstvertrauen fördern.</a:t>
            </a:r>
            <a:endParaRPr/>
          </a:p>
          <a:p>
            <a:pPr indent="0" lvl="1" marL="206517" rtl="0" algn="l">
              <a:lnSpc>
                <a:spcPct val="150000"/>
              </a:lnSpc>
              <a:spcBef>
                <a:spcPts val="413"/>
              </a:spcBef>
              <a:spcAft>
                <a:spcPts val="0"/>
              </a:spcAft>
              <a:buClr>
                <a:srgbClr val="011E3B"/>
              </a:buClr>
              <a:buSzPts val="1100"/>
              <a:buNone/>
            </a:pPr>
            <a:r>
              <a:rPr sz="2950"/>
              <a:t/>
            </a:r>
            <a:endParaRPr sz="1100">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lang="en-GB" sz="1000">
                <a:latin typeface="Calibri"/>
                <a:ea typeface="Calibri"/>
                <a:cs typeface="Calibri"/>
                <a:sym typeface="Calibri"/>
              </a:rPr>
              <a:t>Besprechen Sie Strategien, um negative Überzeugungen umzudeuten und eine wachstumsorientierte, selbstbestimmte Geldhaltung zu entwickeln.</a:t>
            </a:r>
            <a:endParaRPr/>
          </a:p>
          <a:p>
            <a:pPr indent="0" lvl="1" marL="206517" rtl="0" algn="l">
              <a:lnSpc>
                <a:spcPct val="150000"/>
              </a:lnSpc>
              <a:spcBef>
                <a:spcPts val="413"/>
              </a:spcBef>
              <a:spcAft>
                <a:spcPts val="0"/>
              </a:spcAft>
              <a:buClr>
                <a:srgbClr val="011E3B"/>
              </a:buClr>
              <a:buSzPts val="1100"/>
              <a:buNone/>
            </a:pPr>
            <a:r>
              <a:rPr lang="en-GB" sz="1000">
                <a:latin typeface="Calibri"/>
                <a:ea typeface="Calibri"/>
                <a:cs typeface="Calibri"/>
                <a:sym typeface="Calibri"/>
              </a:rPr>
              <a:t>Um eine wachstumsorientierte Geldhaltung zu entwickeln, ist es wesentlich, negative Überzeugungen zu hinterfragen und durch positive, stärkende Gedanken zu ersetzen. Zu den Strategien gehören, über frühere Erfolge nachzudenken, Affirmationen zu üben und sich darauf zu konzentrieren, aus finanziellen Erfahrungen zu lernen, statt Fehler zu fürchten.</a:t>
            </a:r>
            <a:endParaRPr/>
          </a:p>
          <a:p>
            <a:pPr indent="-101600" lvl="0" marL="171450" rtl="0" algn="l">
              <a:lnSpc>
                <a:spcPct val="110909"/>
              </a:lnSpc>
              <a:spcBef>
                <a:spcPts val="0"/>
              </a:spcBef>
              <a:spcAft>
                <a:spcPts val="0"/>
              </a:spcAft>
              <a:buClr>
                <a:srgbClr val="4763AE"/>
              </a:buClr>
              <a:buSzPts val="1100"/>
              <a:buFont typeface="Arial"/>
              <a:buNone/>
            </a:pPr>
            <a:r>
              <a:rPr sz="1000"/>
              <a:t/>
            </a:r>
            <a:endParaRPr sz="1100">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lang="en-GB" sz="1000">
                <a:latin typeface="Calibri"/>
                <a:ea typeface="Calibri"/>
                <a:cs typeface="Calibri"/>
                <a:sym typeface="Calibri"/>
              </a:rPr>
              <a:t>Verdeutlichen Sie die Verbindung zwischen Selbstwert und finanzieller Unabhängigkeit.</a:t>
            </a:r>
            <a:endParaRPr/>
          </a:p>
          <a:p>
            <a:pPr indent="0" lvl="1" marL="206517" rtl="0" algn="l">
              <a:lnSpc>
                <a:spcPct val="150000"/>
              </a:lnSpc>
              <a:spcBef>
                <a:spcPts val="413"/>
              </a:spcBef>
              <a:spcAft>
                <a:spcPts val="0"/>
              </a:spcAft>
              <a:buClr>
                <a:srgbClr val="011E3B"/>
              </a:buClr>
              <a:buSzPts val="1100"/>
              <a:buNone/>
            </a:pPr>
            <a:r>
              <a:rPr lang="en-GB" sz="1000">
                <a:latin typeface="Calibri"/>
                <a:ea typeface="Calibri"/>
                <a:cs typeface="Calibri"/>
                <a:sym typeface="Calibri"/>
              </a:rPr>
              <a:t>Finanzielle Unabhängigkeit ist eng mit Selbstwert verbunden. Wer sich selbst und die eigenen Fähigkeiten wertschätzt, trifft eher selbstbewusste finanzielle Entscheidungen, setzt Grenzen und verfolgt Chancen, die langfristige Stabilität und Wachstum fördern.</a:t>
            </a:r>
            <a:endParaRPr/>
          </a:p>
          <a:p>
            <a:pPr indent="-101600" lvl="0" marL="171450" rtl="0" algn="l">
              <a:lnSpc>
                <a:spcPct val="150000"/>
              </a:lnSpc>
              <a:spcBef>
                <a:spcPts val="0"/>
              </a:spcBef>
              <a:spcAft>
                <a:spcPts val="0"/>
              </a:spcAft>
              <a:buSzPts val="1100"/>
              <a:buNone/>
            </a:pPr>
            <a:r>
              <a:rPr sz="1000"/>
              <a:t/>
            </a:r>
            <a:endParaRPr sz="1100">
              <a:latin typeface="Calibri"/>
              <a:ea typeface="Calibri"/>
              <a:cs typeface="Calibri"/>
              <a:sym typeface="Calibri"/>
            </a:endParaRPr>
          </a:p>
          <a:p>
            <a:pPr indent="-101600" lvl="0" marL="171450" rtl="0" algn="l">
              <a:lnSpc>
                <a:spcPct val="150000"/>
              </a:lnSpc>
              <a:spcBef>
                <a:spcPts val="0"/>
              </a:spcBef>
              <a:spcAft>
                <a:spcPts val="0"/>
              </a:spcAft>
              <a:buSzPts val="1100"/>
              <a:buNone/>
            </a:pPr>
            <a:r>
              <a:rPr sz="1000"/>
              <a:t/>
            </a:r>
            <a:endParaRPr/>
          </a:p>
        </p:txBody>
      </p:sp>
      <p:grpSp>
        <p:nvGrpSpPr>
          <p:cNvPr id="628" name="Google Shape;628;p10"/>
          <p:cNvGrpSpPr/>
          <p:nvPr/>
        </p:nvGrpSpPr>
        <p:grpSpPr>
          <a:xfrm>
            <a:off x="895022" y="862601"/>
            <a:ext cx="677287" cy="579539"/>
            <a:chOff x="7236754" y="940858"/>
            <a:chExt cx="1133079" cy="969549"/>
          </a:xfrm>
        </p:grpSpPr>
        <p:grpSp>
          <p:nvGrpSpPr>
            <p:cNvPr id="629" name="Google Shape;629;p10"/>
            <p:cNvGrpSpPr/>
            <p:nvPr/>
          </p:nvGrpSpPr>
          <p:grpSpPr>
            <a:xfrm>
              <a:off x="7884516" y="1486640"/>
              <a:ext cx="203733" cy="61119"/>
              <a:chOff x="7884516" y="1486640"/>
              <a:chExt cx="203733" cy="61119"/>
            </a:xfrm>
          </p:grpSpPr>
          <p:sp>
            <p:nvSpPr>
              <p:cNvPr id="630" name="Google Shape;630;p10"/>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31" name="Google Shape;631;p10"/>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632" name="Google Shape;632;p10"/>
            <p:cNvGrpSpPr/>
            <p:nvPr/>
          </p:nvGrpSpPr>
          <p:grpSpPr>
            <a:xfrm>
              <a:off x="7236754" y="940858"/>
              <a:ext cx="1133079" cy="969549"/>
              <a:chOff x="7236754" y="940858"/>
              <a:chExt cx="1133079" cy="969549"/>
            </a:xfrm>
          </p:grpSpPr>
          <p:sp>
            <p:nvSpPr>
              <p:cNvPr id="633" name="Google Shape;633;p10"/>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34" name="Google Shape;634;p10"/>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35" name="Google Shape;635;p10"/>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36" name="Google Shape;636;p10"/>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37" name="Google Shape;637;p10"/>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38" name="Google Shape;638;p10"/>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39" name="Google Shape;639;p10"/>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40" name="Google Shape;640;p10"/>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41" name="Google Shape;641;p10"/>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42" name="Google Shape;642;p10"/>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43" name="Google Shape;643;p10"/>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644" name="Google Shape;644;p10"/>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11"/>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650" name="Google Shape;650;p11"/>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651" name="Google Shape;651;p11"/>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sp>
        <p:nvSpPr>
          <p:cNvPr id="652" name="Google Shape;652;p11"/>
          <p:cNvSpPr txBox="1"/>
          <p:nvPr>
            <p:ph idx="4" type="body"/>
          </p:nvPr>
        </p:nvSpPr>
        <p:spPr>
          <a:xfrm>
            <a:off x="1704812" y="1507211"/>
            <a:ext cx="5238000" cy="8560863"/>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t>SMART-Ziele: Wie man Erfolg plant</a:t>
            </a:r>
            <a:endParaRPr/>
          </a:p>
          <a:p>
            <a:pPr indent="-171450" lvl="0" marL="171450" rtl="0" algn="l">
              <a:lnSpc>
                <a:spcPct val="150000"/>
              </a:lnSpc>
              <a:spcBef>
                <a:spcPts val="0"/>
              </a:spcBef>
              <a:spcAft>
                <a:spcPts val="0"/>
              </a:spcAft>
              <a:buSzPts val="1100"/>
              <a:buChar char="•"/>
            </a:pPr>
            <a:r>
              <a:rPr lang="en-GB">
                <a:latin typeface="Calibri"/>
                <a:ea typeface="Calibri"/>
                <a:cs typeface="Calibri"/>
                <a:sym typeface="Calibri"/>
              </a:rPr>
              <a:t>Vorstellung des SMART-Rahmens: spezifisch, messbar, erreichbar, relevant, terminiert.</a:t>
            </a:r>
            <a:endParaRPr/>
          </a:p>
          <a:p>
            <a:pPr indent="0" lvl="1" marL="206517" rtl="0" algn="l">
              <a:lnSpc>
                <a:spcPct val="150000"/>
              </a:lnSpc>
              <a:spcBef>
                <a:spcPts val="413"/>
              </a:spcBef>
              <a:spcAft>
                <a:spcPts val="0"/>
              </a:spcAft>
              <a:buClr>
                <a:srgbClr val="1E2879"/>
              </a:buClr>
              <a:buSzPts val="1100"/>
              <a:buNone/>
            </a:pPr>
            <a:r>
              <a:rPr lang="en-GB" sz="1100">
                <a:solidFill>
                  <a:srgbClr val="1E2879"/>
                </a:solidFill>
                <a:latin typeface="Calibri"/>
                <a:ea typeface="Calibri"/>
                <a:cs typeface="Calibri"/>
                <a:sym typeface="Calibri"/>
              </a:rPr>
              <a:t>Der SMART-Rahmen hilft, Ideen in umsetzbare Pläne zu verwandeln. Indem Sie Ziele setzen, die spezifisch, messbar, erreichbar, relevant und terminiert sind, schaffen Sie klare Schritte zu finanziellem und persönlichem Erfolg.</a:t>
            </a:r>
            <a:endParaRPr/>
          </a:p>
          <a:p>
            <a:pPr indent="0" lvl="0" marL="0" rtl="0" algn="l">
              <a:lnSpc>
                <a:spcPct val="150000"/>
              </a:lnSpc>
              <a:spcBef>
                <a:spcPts val="0"/>
              </a:spcBef>
              <a:spcAft>
                <a:spcPts val="0"/>
              </a:spcAft>
              <a:buSzPts val="1100"/>
              <a:buNone/>
            </a:pPr>
            <a:r>
              <a:t/>
            </a:r>
            <a:endParaRPr>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lang="en-GB">
                <a:latin typeface="Calibri"/>
                <a:ea typeface="Calibri"/>
                <a:cs typeface="Calibri"/>
                <a:sym typeface="Calibri"/>
              </a:rPr>
              <a:t>Zeigen Sie, wie man kurzfristige Ziele setzt, die zu langfristigem finanziellem und persönlichem Wachstum beitragen.</a:t>
            </a:r>
            <a:endParaRPr/>
          </a:p>
          <a:p>
            <a:pPr indent="0" lvl="1" marL="206517" rtl="0" algn="l">
              <a:lnSpc>
                <a:spcPct val="150000"/>
              </a:lnSpc>
              <a:spcBef>
                <a:spcPts val="413"/>
              </a:spcBef>
              <a:spcAft>
                <a:spcPts val="0"/>
              </a:spcAft>
              <a:buClr>
                <a:srgbClr val="1E2879"/>
              </a:buClr>
              <a:buSzPts val="1100"/>
              <a:buNone/>
            </a:pPr>
            <a:r>
              <a:rPr lang="en-GB" sz="1100">
                <a:solidFill>
                  <a:srgbClr val="1E2879"/>
                </a:solidFill>
                <a:latin typeface="Calibri"/>
                <a:ea typeface="Calibri"/>
                <a:cs typeface="Calibri"/>
                <a:sym typeface="Calibri"/>
              </a:rPr>
              <a:t>Kurzfristige Ziele sind Trittsteine auf dem Weg zu langfristigem finanziellem und persönlichem Wachstum. Indem Sie größere Vorhaben in überschaubare, erreichbare Schritte zerlegen, können Sie Fortschritte verfolgen, motiviert bleiben und dauerhafte Gewohnheiten aufbauen, die Ihren künftigen Erfolg unterstützen. </a:t>
            </a:r>
            <a:endParaRPr/>
          </a:p>
          <a:p>
            <a:pPr indent="0" lvl="1" marL="206517" rtl="0" algn="l">
              <a:lnSpc>
                <a:spcPct val="150000"/>
              </a:lnSpc>
              <a:spcBef>
                <a:spcPts val="413"/>
              </a:spcBef>
              <a:spcAft>
                <a:spcPts val="0"/>
              </a:spcAft>
              <a:buClr>
                <a:srgbClr val="011E3B"/>
              </a:buClr>
              <a:buSzPts val="1100"/>
              <a:buNone/>
            </a:pPr>
            <a:r>
              <a:t/>
            </a:r>
            <a:endParaRPr sz="1100">
              <a:latin typeface="Calibri"/>
              <a:ea typeface="Calibri"/>
              <a:cs typeface="Calibri"/>
              <a:sym typeface="Calibri"/>
            </a:endParaRPr>
          </a:p>
          <a:p>
            <a:pPr indent="0" lvl="0" marL="0" rtl="0" algn="l">
              <a:lnSpc>
                <a:spcPct val="150000"/>
              </a:lnSpc>
              <a:spcBef>
                <a:spcPts val="0"/>
              </a:spcBef>
              <a:spcAft>
                <a:spcPts val="0"/>
              </a:spcAft>
              <a:buSzPts val="1100"/>
              <a:buNone/>
            </a:pPr>
            <a:r>
              <a:rPr b="1" lang="en-GB"/>
              <a:t>Übung: Erfolg planen mit SMART-Zielen</a:t>
            </a:r>
            <a:endParaRPr/>
          </a:p>
          <a:p>
            <a:pPr indent="0" lvl="0" marL="0" rtl="0" algn="l">
              <a:lnSpc>
                <a:spcPct val="150000"/>
              </a:lnSpc>
              <a:spcBef>
                <a:spcPts val="0"/>
              </a:spcBef>
              <a:spcAft>
                <a:spcPts val="0"/>
              </a:spcAft>
              <a:buSzPts val="1100"/>
              <a:buNone/>
            </a:pPr>
            <a:r>
              <a:rPr lang="en-GB"/>
              <a:t>Ziel:</a:t>
            </a:r>
            <a:endParaRPr/>
          </a:p>
          <a:p>
            <a:pPr indent="0" lvl="0" marL="0" rtl="0" algn="l">
              <a:lnSpc>
                <a:spcPct val="150000"/>
              </a:lnSpc>
              <a:spcBef>
                <a:spcPts val="0"/>
              </a:spcBef>
              <a:spcAft>
                <a:spcPts val="0"/>
              </a:spcAft>
              <a:buSzPts val="1100"/>
              <a:buNone/>
            </a:pPr>
            <a:r>
              <a:rPr lang="en-GB"/>
              <a:t>Lernen, mit dem SMART-Rahmen umsetzbare Ziele zu setzen, und verstehen, wie kurzfristige Ziele langfristiges persönliches und finanzielles Wachstum unterstützen.</a:t>
            </a:r>
            <a:endParaRPr/>
          </a:p>
          <a:p>
            <a:pPr indent="-101600" lvl="0" marL="17145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lang="en-GB"/>
              <a:t>Schritt 1: Den SMART-Rahmen vorstellen</a:t>
            </a:r>
            <a:endParaRPr/>
          </a:p>
          <a:p>
            <a:pPr indent="0" lvl="0" marL="0" rtl="0" algn="l">
              <a:lnSpc>
                <a:spcPct val="150000"/>
              </a:lnSpc>
              <a:spcBef>
                <a:spcPts val="0"/>
              </a:spcBef>
              <a:spcAft>
                <a:spcPts val="0"/>
              </a:spcAft>
              <a:buSzPts val="1100"/>
              <a:buNone/>
            </a:pPr>
            <a:r>
              <a:rPr lang="en-GB"/>
              <a:t>Erklären Sie jede Komponente mit Beispielen:</a:t>
            </a:r>
            <a:endParaRPr/>
          </a:p>
          <a:p>
            <a:pPr indent="-171450" lvl="0" marL="171450" rtl="0" algn="l">
              <a:lnSpc>
                <a:spcPct val="150000"/>
              </a:lnSpc>
              <a:spcBef>
                <a:spcPts val="0"/>
              </a:spcBef>
              <a:spcAft>
                <a:spcPts val="0"/>
              </a:spcAft>
              <a:buSzPts val="1100"/>
              <a:buChar char="•"/>
            </a:pPr>
            <a:r>
              <a:rPr b="1" lang="en-GB"/>
              <a:t>Spezifisch</a:t>
            </a:r>
            <a:r>
              <a:rPr lang="en-GB"/>
              <a:t>: Legen Sie genau fest, was Sie erreichen wollen.</a:t>
            </a:r>
            <a:endParaRPr/>
          </a:p>
          <a:p>
            <a:pPr indent="0" lvl="0" marL="0" rtl="0" algn="l">
              <a:lnSpc>
                <a:spcPct val="150000"/>
              </a:lnSpc>
              <a:spcBef>
                <a:spcPts val="0"/>
              </a:spcBef>
              <a:spcAft>
                <a:spcPts val="0"/>
              </a:spcAft>
              <a:buSzPts val="1100"/>
              <a:buNone/>
            </a:pPr>
            <a:r>
              <a:rPr i="1" lang="en-GB"/>
              <a:t>     Beispiel:</a:t>
            </a:r>
            <a:r>
              <a:rPr lang="en-GB"/>
              <a:t> „500 € für einen Notfallfonds sparen“ statt „Geld sparen“.</a:t>
            </a:r>
            <a:endParaRPr/>
          </a:p>
          <a:p>
            <a:pPr indent="-171450" lvl="0" marL="171450" rtl="0" algn="l">
              <a:lnSpc>
                <a:spcPct val="150000"/>
              </a:lnSpc>
              <a:spcBef>
                <a:spcPts val="0"/>
              </a:spcBef>
              <a:spcAft>
                <a:spcPts val="0"/>
              </a:spcAft>
              <a:buSzPts val="1100"/>
              <a:buChar char="•"/>
            </a:pPr>
            <a:r>
              <a:rPr b="1" lang="en-GB"/>
              <a:t>Messbar</a:t>
            </a:r>
            <a:r>
              <a:rPr lang="en-GB"/>
              <a:t>: Verfolgen Sie den Fortschritt mit klaren Kennzahlen.</a:t>
            </a:r>
            <a:endParaRPr/>
          </a:p>
          <a:p>
            <a:pPr indent="0" lvl="0" marL="0" rtl="0" algn="l">
              <a:lnSpc>
                <a:spcPct val="150000"/>
              </a:lnSpc>
              <a:spcBef>
                <a:spcPts val="0"/>
              </a:spcBef>
              <a:spcAft>
                <a:spcPts val="0"/>
              </a:spcAft>
              <a:buSzPts val="1100"/>
              <a:buNone/>
            </a:pPr>
            <a:r>
              <a:rPr i="1" lang="en-GB"/>
              <a:t>     Beispiel:</a:t>
            </a:r>
            <a:r>
              <a:rPr lang="en-GB"/>
              <a:t> „Jede Woche 50 € einzahlen“ ist messbar.</a:t>
            </a:r>
            <a:endParaRPr/>
          </a:p>
          <a:p>
            <a:pPr indent="-171450" lvl="0" marL="171450" rtl="0" algn="l">
              <a:lnSpc>
                <a:spcPct val="150000"/>
              </a:lnSpc>
              <a:spcBef>
                <a:spcPts val="0"/>
              </a:spcBef>
              <a:spcAft>
                <a:spcPts val="0"/>
              </a:spcAft>
              <a:buSzPts val="1100"/>
              <a:buChar char="•"/>
            </a:pPr>
            <a:r>
              <a:rPr b="1" lang="en-GB"/>
              <a:t>Erreichbar</a:t>
            </a:r>
            <a:r>
              <a:rPr lang="en-GB"/>
              <a:t>: Stellen Sie sicher, dass das Ziel realistisch ist.</a:t>
            </a:r>
            <a:endParaRPr/>
          </a:p>
          <a:p>
            <a:pPr indent="0" lvl="0" marL="0" rtl="0" algn="l">
              <a:lnSpc>
                <a:spcPct val="150000"/>
              </a:lnSpc>
              <a:spcBef>
                <a:spcPts val="0"/>
              </a:spcBef>
              <a:spcAft>
                <a:spcPts val="0"/>
              </a:spcAft>
              <a:buSzPts val="1100"/>
              <a:buNone/>
            </a:pPr>
            <a:r>
              <a:rPr i="1" lang="en-GB"/>
              <a:t>     Beispiel:</a:t>
            </a:r>
            <a:r>
              <a:rPr lang="en-GB"/>
              <a:t> „500 € in 10 Wochen sparen“ ist erreichbar, wenn 50 € pro Woche machbar sind.</a:t>
            </a:r>
            <a:endParaRPr/>
          </a:p>
          <a:p>
            <a:pPr indent="-171450" lvl="0" marL="171450" rtl="0" algn="l">
              <a:lnSpc>
                <a:spcPct val="150000"/>
              </a:lnSpc>
              <a:spcBef>
                <a:spcPts val="0"/>
              </a:spcBef>
              <a:spcAft>
                <a:spcPts val="0"/>
              </a:spcAft>
              <a:buSzPts val="1100"/>
              <a:buChar char="•"/>
            </a:pPr>
            <a:r>
              <a:rPr b="1" lang="en-GB"/>
              <a:t>Relevant</a:t>
            </a:r>
            <a:r>
              <a:rPr lang="en-GB"/>
              <a:t>: Stellen Sie sicher, dass das Ziel zu Ihren übergeordneten Zielen passt.</a:t>
            </a:r>
            <a:endParaRPr/>
          </a:p>
          <a:p>
            <a:pPr indent="0" lvl="0" marL="0" rtl="0" algn="l">
              <a:lnSpc>
                <a:spcPct val="150000"/>
              </a:lnSpc>
              <a:spcBef>
                <a:spcPts val="0"/>
              </a:spcBef>
              <a:spcAft>
                <a:spcPts val="0"/>
              </a:spcAft>
              <a:buSzPts val="1100"/>
              <a:buNone/>
            </a:pPr>
            <a:r>
              <a:rPr i="1" lang="en-GB"/>
              <a:t>     Beispiel:</a:t>
            </a:r>
            <a:r>
              <a:rPr lang="en-GB"/>
              <a:t> Sparen unterstützt die finanzielle Sicherheit.</a:t>
            </a:r>
            <a:endParaRPr/>
          </a:p>
          <a:p>
            <a:pPr indent="-171450" lvl="0" marL="171450" rtl="0" algn="l">
              <a:lnSpc>
                <a:spcPct val="150000"/>
              </a:lnSpc>
              <a:spcBef>
                <a:spcPts val="0"/>
              </a:spcBef>
              <a:spcAft>
                <a:spcPts val="0"/>
              </a:spcAft>
              <a:buSzPts val="1100"/>
              <a:buChar char="•"/>
            </a:pPr>
            <a:r>
              <a:rPr b="1" lang="en-GB"/>
              <a:t>Terminiert</a:t>
            </a:r>
            <a:r>
              <a:rPr lang="en-GB"/>
              <a:t>: Setzen Sie eine klare Frist.</a:t>
            </a:r>
            <a:endParaRPr/>
          </a:p>
          <a:p>
            <a:pPr indent="0" lvl="0" marL="0" rtl="0" algn="l">
              <a:lnSpc>
                <a:spcPct val="150000"/>
              </a:lnSpc>
              <a:spcBef>
                <a:spcPts val="0"/>
              </a:spcBef>
              <a:spcAft>
                <a:spcPts val="0"/>
              </a:spcAft>
              <a:buSzPts val="1100"/>
              <a:buNone/>
            </a:pPr>
            <a:r>
              <a:rPr i="1" lang="en-GB"/>
              <a:t>     Beispiel:</a:t>
            </a:r>
            <a:r>
              <a:rPr lang="en-GB"/>
              <a:t> „500 € bis zum 1. Juni</a:t>
            </a:r>
            <a:r>
              <a:rPr baseline="30000" lang="en-GB"/>
              <a:t> erreichen</a:t>
            </a:r>
            <a:r>
              <a:rPr lang="en-GB"/>
              <a:t>“</a:t>
            </a:r>
            <a:endParaRPr/>
          </a:p>
          <a:p>
            <a:pPr indent="0" lvl="1" marL="206517" rtl="0" algn="l">
              <a:lnSpc>
                <a:spcPct val="150000"/>
              </a:lnSpc>
              <a:spcBef>
                <a:spcPts val="413"/>
              </a:spcBef>
              <a:spcAft>
                <a:spcPts val="0"/>
              </a:spcAft>
              <a:buClr>
                <a:srgbClr val="011E3B"/>
              </a:buClr>
              <a:buSzPts val="1100"/>
              <a:buNone/>
            </a:pPr>
            <a:r>
              <a:t/>
            </a:r>
            <a:endParaRPr sz="1100">
              <a:latin typeface="Calibri"/>
              <a:ea typeface="Calibri"/>
              <a:cs typeface="Calibri"/>
              <a:sym typeface="Calibri"/>
            </a:endParaRPr>
          </a:p>
        </p:txBody>
      </p:sp>
      <p:grpSp>
        <p:nvGrpSpPr>
          <p:cNvPr id="653" name="Google Shape;653;p11"/>
          <p:cNvGrpSpPr/>
          <p:nvPr/>
        </p:nvGrpSpPr>
        <p:grpSpPr>
          <a:xfrm>
            <a:off x="895022" y="862601"/>
            <a:ext cx="677287" cy="579539"/>
            <a:chOff x="7236754" y="940858"/>
            <a:chExt cx="1133079" cy="969549"/>
          </a:xfrm>
        </p:grpSpPr>
        <p:grpSp>
          <p:nvGrpSpPr>
            <p:cNvPr id="654" name="Google Shape;654;p11"/>
            <p:cNvGrpSpPr/>
            <p:nvPr/>
          </p:nvGrpSpPr>
          <p:grpSpPr>
            <a:xfrm>
              <a:off x="7884516" y="1486640"/>
              <a:ext cx="203733" cy="61119"/>
              <a:chOff x="7884516" y="1486640"/>
              <a:chExt cx="203733" cy="61119"/>
            </a:xfrm>
          </p:grpSpPr>
          <p:sp>
            <p:nvSpPr>
              <p:cNvPr id="655" name="Google Shape;655;p11"/>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56" name="Google Shape;656;p11"/>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657" name="Google Shape;657;p11"/>
            <p:cNvGrpSpPr/>
            <p:nvPr/>
          </p:nvGrpSpPr>
          <p:grpSpPr>
            <a:xfrm>
              <a:off x="7236754" y="940858"/>
              <a:ext cx="1133079" cy="969549"/>
              <a:chOff x="7236754" y="940858"/>
              <a:chExt cx="1133079" cy="969549"/>
            </a:xfrm>
          </p:grpSpPr>
          <p:sp>
            <p:nvSpPr>
              <p:cNvPr id="658" name="Google Shape;658;p11"/>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59" name="Google Shape;659;p11"/>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60" name="Google Shape;660;p11"/>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61" name="Google Shape;661;p11"/>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62" name="Google Shape;662;p11"/>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63" name="Google Shape;663;p11"/>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64" name="Google Shape;664;p11"/>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65" name="Google Shape;665;p11"/>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66" name="Google Shape;666;p11"/>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67" name="Google Shape;667;p11"/>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68" name="Google Shape;668;p11"/>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669" name="Google Shape;669;p11"/>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12"/>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675" name="Google Shape;675;p12"/>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676" name="Google Shape;676;p12"/>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sp>
        <p:nvSpPr>
          <p:cNvPr id="677" name="Google Shape;677;p12"/>
          <p:cNvSpPr txBox="1"/>
          <p:nvPr>
            <p:ph idx="4" type="body"/>
          </p:nvPr>
        </p:nvSpPr>
        <p:spPr>
          <a:xfrm>
            <a:off x="1704812" y="1507212"/>
            <a:ext cx="5238000" cy="6354148"/>
          </a:xfrm>
          <a:prstGeom prst="rect">
            <a:avLst/>
          </a:prstGeom>
          <a:noFill/>
          <a:ln>
            <a:noFill/>
          </a:ln>
        </p:spPr>
        <p:txBody>
          <a:bodyPr anchorCtr="0" anchor="t" bIns="45700" lIns="91425" spcFirstLastPara="1" rIns="91425" wrap="square" tIns="45700">
            <a:noAutofit/>
          </a:bodyPr>
          <a:lstStyle/>
          <a:p>
            <a:pPr indent="-171450" lvl="0" marL="171450" rtl="0" algn="just">
              <a:lnSpc>
                <a:spcPct val="150000"/>
              </a:lnSpc>
              <a:spcBef>
                <a:spcPts val="0"/>
              </a:spcBef>
              <a:spcAft>
                <a:spcPts val="0"/>
              </a:spcAft>
              <a:buSzPts val="1100"/>
              <a:buChar char="•"/>
            </a:pPr>
            <a:r>
              <a:rPr b="1" lang="en-GB" sz="950">
                <a:latin typeface="Calibri"/>
                <a:ea typeface="Calibri"/>
                <a:cs typeface="Calibri"/>
                <a:sym typeface="Calibri"/>
              </a:rPr>
              <a:t>Schritt 2: Kurzfristige und langfristige Ziele verbinden</a:t>
            </a:r>
            <a:endParaRPr>
              <a:latin typeface="Calibri"/>
              <a:ea typeface="Calibri"/>
              <a:cs typeface="Calibri"/>
              <a:sym typeface="Calibri"/>
            </a:endParaRPr>
          </a:p>
          <a:p>
            <a:pPr indent="0" lvl="0" marL="0" rtl="0" algn="just">
              <a:lnSpc>
                <a:spcPct val="150000"/>
              </a:lnSpc>
              <a:spcBef>
                <a:spcPts val="0"/>
              </a:spcBef>
              <a:spcAft>
                <a:spcPts val="0"/>
              </a:spcAft>
              <a:buSzPts val="1100"/>
              <a:buNone/>
            </a:pPr>
            <a:r>
              <a:rPr lang="en-GB" sz="950">
                <a:latin typeface="Calibri"/>
                <a:ea typeface="Calibri"/>
                <a:cs typeface="Calibri"/>
                <a:sym typeface="Calibri"/>
              </a:rPr>
              <a:t>     Besprechen Sie, wie kleine, erreichbare Ziele Schwung für größere Vorhaben aufbauen.</a:t>
            </a:r>
            <a:br>
              <a:rPr lang="en-GB">
                <a:latin typeface="Calibri"/>
                <a:ea typeface="Calibri"/>
                <a:cs typeface="Calibri"/>
                <a:sym typeface="Calibri"/>
              </a:rPr>
            </a:br>
            <a:r>
              <a:rPr lang="en-GB" sz="950">
                <a:latin typeface="Calibri"/>
                <a:ea typeface="Calibri"/>
                <a:cs typeface="Calibri"/>
                <a:sym typeface="Calibri"/>
              </a:rPr>
              <a:t>      </a:t>
            </a:r>
            <a:r>
              <a:rPr i="1" lang="en-GB" sz="950">
                <a:latin typeface="Calibri"/>
                <a:ea typeface="Calibri"/>
                <a:cs typeface="Calibri"/>
                <a:sym typeface="Calibri"/>
              </a:rPr>
              <a:t>Beispiel:</a:t>
            </a:r>
            <a:endParaRPr>
              <a:latin typeface="Calibri"/>
              <a:ea typeface="Calibri"/>
              <a:cs typeface="Calibri"/>
              <a:sym typeface="Calibri"/>
            </a:endParaRPr>
          </a:p>
          <a:p>
            <a:pPr indent="-171450" lvl="1" marL="549417" rtl="0" algn="just">
              <a:lnSpc>
                <a:spcPct val="150000"/>
              </a:lnSpc>
              <a:spcBef>
                <a:spcPts val="413"/>
              </a:spcBef>
              <a:spcAft>
                <a:spcPts val="0"/>
              </a:spcAft>
              <a:buClr>
                <a:srgbClr val="1E2879"/>
              </a:buClr>
              <a:buSzPts val="1100"/>
              <a:buFont typeface="Arial"/>
              <a:buChar char="•"/>
            </a:pPr>
            <a:r>
              <a:rPr b="1" lang="en-GB" sz="950">
                <a:solidFill>
                  <a:srgbClr val="1E2879"/>
                </a:solidFill>
                <a:latin typeface="Calibri"/>
                <a:ea typeface="Calibri"/>
                <a:cs typeface="Calibri"/>
                <a:sym typeface="Calibri"/>
              </a:rPr>
              <a:t>Langfristiges Ziel:</a:t>
            </a:r>
            <a:r>
              <a:rPr lang="en-GB" sz="950">
                <a:solidFill>
                  <a:srgbClr val="1E2879"/>
                </a:solidFill>
                <a:latin typeface="Calibri"/>
                <a:ea typeface="Calibri"/>
                <a:cs typeface="Calibri"/>
                <a:sym typeface="Calibri"/>
              </a:rPr>
              <a:t> In 5 Jahren ein Eigenheim besitzen.</a:t>
            </a:r>
            <a:endParaRPr/>
          </a:p>
          <a:p>
            <a:pPr indent="-171450" lvl="1" marL="549417" rtl="0" algn="just">
              <a:lnSpc>
                <a:spcPct val="150000"/>
              </a:lnSpc>
              <a:spcBef>
                <a:spcPts val="413"/>
              </a:spcBef>
              <a:spcAft>
                <a:spcPts val="0"/>
              </a:spcAft>
              <a:buClr>
                <a:srgbClr val="1E2879"/>
              </a:buClr>
              <a:buSzPts val="1100"/>
              <a:buFont typeface="Arial"/>
              <a:buChar char="•"/>
            </a:pPr>
            <a:r>
              <a:rPr b="1" lang="en-GB" sz="950">
                <a:solidFill>
                  <a:srgbClr val="1E2879"/>
                </a:solidFill>
                <a:latin typeface="Calibri"/>
                <a:ea typeface="Calibri"/>
                <a:cs typeface="Calibri"/>
                <a:sym typeface="Calibri"/>
              </a:rPr>
              <a:t>Kurzfristiges Ziel:</a:t>
            </a:r>
            <a:r>
              <a:rPr lang="en-GB" sz="950">
                <a:solidFill>
                  <a:srgbClr val="1E2879"/>
                </a:solidFill>
                <a:latin typeface="Calibri"/>
                <a:ea typeface="Calibri"/>
                <a:cs typeface="Calibri"/>
                <a:sym typeface="Calibri"/>
              </a:rPr>
              <a:t> Monatlich 100 € für das Eigenkapital sparen.</a:t>
            </a:r>
            <a:endParaRPr/>
          </a:p>
          <a:p>
            <a:pPr indent="0" lvl="0" marL="0" rtl="0" algn="just">
              <a:lnSpc>
                <a:spcPct val="150000"/>
              </a:lnSpc>
              <a:spcBef>
                <a:spcPts val="0"/>
              </a:spcBef>
              <a:spcAft>
                <a:spcPts val="0"/>
              </a:spcAft>
              <a:buSzPts val="1100"/>
              <a:buNone/>
            </a:pPr>
            <a:r>
              <a:rPr lang="en-GB" sz="950">
                <a:latin typeface="Calibri"/>
                <a:ea typeface="Calibri"/>
                <a:cs typeface="Calibri"/>
                <a:sym typeface="Calibri"/>
              </a:rPr>
              <a:t>     Betonen Sie, dass beständige kleine Erfolge Gewohnheiten schaffen, die zu dauerhaftem Erfolg führen.</a:t>
            </a:r>
            <a:endParaRPr/>
          </a:p>
          <a:p>
            <a:pPr indent="-101600" lvl="0" marL="171450" rtl="0" algn="just">
              <a:lnSpc>
                <a:spcPct val="150000"/>
              </a:lnSpc>
              <a:spcBef>
                <a:spcPts val="0"/>
              </a:spcBef>
              <a:spcAft>
                <a:spcPts val="0"/>
              </a:spcAft>
              <a:buSzPts val="1100"/>
              <a:buNone/>
            </a:pPr>
            <a:r>
              <a:rPr sz="950"/>
              <a:t/>
            </a:r>
            <a:endParaRPr>
              <a:solidFill>
                <a:schemeClr val="dk1"/>
              </a:solidFill>
              <a:latin typeface="Calibri"/>
              <a:ea typeface="Calibri"/>
              <a:cs typeface="Calibri"/>
              <a:sym typeface="Calibri"/>
            </a:endParaRPr>
          </a:p>
          <a:p>
            <a:pPr indent="-171450" lvl="0" marL="171450" rtl="0" algn="just">
              <a:lnSpc>
                <a:spcPct val="150000"/>
              </a:lnSpc>
              <a:spcBef>
                <a:spcPts val="0"/>
              </a:spcBef>
              <a:spcAft>
                <a:spcPts val="0"/>
              </a:spcAft>
              <a:buSzPts val="1100"/>
              <a:buChar char="•"/>
            </a:pPr>
            <a:r>
              <a:rPr b="1" lang="en-GB" sz="950">
                <a:latin typeface="Calibri"/>
                <a:ea typeface="Calibri"/>
                <a:cs typeface="Calibri"/>
                <a:sym typeface="Calibri"/>
              </a:rPr>
              <a:t>Schritt 3: Interaktive Übung</a:t>
            </a:r>
            <a:endParaRPr>
              <a:latin typeface="Calibri"/>
              <a:ea typeface="Calibri"/>
              <a:cs typeface="Calibri"/>
              <a:sym typeface="Calibri"/>
            </a:endParaRPr>
          </a:p>
          <a:p>
            <a:pPr indent="-228600" lvl="1" marL="435117" rtl="0" algn="just">
              <a:lnSpc>
                <a:spcPct val="150000"/>
              </a:lnSpc>
              <a:spcBef>
                <a:spcPts val="413"/>
              </a:spcBef>
              <a:spcAft>
                <a:spcPts val="0"/>
              </a:spcAft>
              <a:buClr>
                <a:srgbClr val="1E2879"/>
              </a:buClr>
              <a:buSzPts val="1100"/>
              <a:buFont typeface="Calibri"/>
              <a:buAutoNum type="arabicPeriod"/>
            </a:pPr>
            <a:r>
              <a:rPr b="1" lang="en-GB" sz="950">
                <a:solidFill>
                  <a:srgbClr val="1E2879"/>
                </a:solidFill>
                <a:latin typeface="Calibri"/>
                <a:ea typeface="Calibri"/>
                <a:cs typeface="Calibri"/>
                <a:sym typeface="Calibri"/>
              </a:rPr>
              <a:t>Einzelarbeit:</a:t>
            </a:r>
            <a:r>
              <a:rPr lang="en-GB" sz="950">
                <a:solidFill>
                  <a:srgbClr val="1E2879"/>
                </a:solidFill>
                <a:latin typeface="Calibri"/>
                <a:ea typeface="Calibri"/>
                <a:cs typeface="Calibri"/>
                <a:sym typeface="Calibri"/>
              </a:rPr>
              <a:t> Jede Teilnehmerin wählt ein langfristiges finanzielles oder persönliches Ziel.</a:t>
            </a:r>
            <a:endParaRPr/>
          </a:p>
          <a:p>
            <a:pPr indent="-228600" lvl="1" marL="435117" rtl="0" algn="just">
              <a:lnSpc>
                <a:spcPct val="150000"/>
              </a:lnSpc>
              <a:spcBef>
                <a:spcPts val="413"/>
              </a:spcBef>
              <a:spcAft>
                <a:spcPts val="0"/>
              </a:spcAft>
              <a:buClr>
                <a:srgbClr val="1E2879"/>
              </a:buClr>
              <a:buSzPts val="1100"/>
              <a:buFont typeface="Calibri"/>
              <a:buAutoNum type="arabicPeriod"/>
            </a:pPr>
            <a:r>
              <a:rPr b="1" lang="en-GB" sz="950">
                <a:solidFill>
                  <a:srgbClr val="1E2879"/>
                </a:solidFill>
                <a:latin typeface="Calibri"/>
                <a:ea typeface="Calibri"/>
                <a:cs typeface="Calibri"/>
                <a:sym typeface="Calibri"/>
              </a:rPr>
              <a:t>Herunterbrechen:</a:t>
            </a:r>
            <a:r>
              <a:rPr lang="en-GB" sz="950">
                <a:solidFill>
                  <a:srgbClr val="1E2879"/>
                </a:solidFill>
                <a:latin typeface="Calibri"/>
                <a:ea typeface="Calibri"/>
                <a:cs typeface="Calibri"/>
                <a:sym typeface="Calibri"/>
              </a:rPr>
              <a:t> Bitten Sie sie, 2–3 kurzfristige SMART-Ziele zu formulieren, die zum langfristigen Ziel beitragen.</a:t>
            </a:r>
            <a:endParaRPr/>
          </a:p>
          <a:p>
            <a:pPr indent="-228600" lvl="1" marL="435117" rtl="0" algn="just">
              <a:lnSpc>
                <a:spcPct val="150000"/>
              </a:lnSpc>
              <a:spcBef>
                <a:spcPts val="413"/>
              </a:spcBef>
              <a:spcAft>
                <a:spcPts val="0"/>
              </a:spcAft>
              <a:buClr>
                <a:srgbClr val="1E2879"/>
              </a:buClr>
              <a:buSzPts val="1100"/>
              <a:buFont typeface="Calibri"/>
              <a:buAutoNum type="arabicPeriod"/>
            </a:pPr>
            <a:r>
              <a:rPr b="1" lang="en-GB" sz="950">
                <a:solidFill>
                  <a:srgbClr val="1E2879"/>
                </a:solidFill>
                <a:latin typeface="Calibri"/>
                <a:ea typeface="Calibri"/>
                <a:cs typeface="Calibri"/>
                <a:sym typeface="Calibri"/>
              </a:rPr>
              <a:t>Teilen &amp; besprechen:</a:t>
            </a:r>
            <a:r>
              <a:rPr lang="en-GB" sz="950">
                <a:solidFill>
                  <a:srgbClr val="1E2879"/>
                </a:solidFill>
                <a:latin typeface="Calibri"/>
                <a:ea typeface="Calibri"/>
                <a:cs typeface="Calibri"/>
                <a:sym typeface="Calibri"/>
              </a:rPr>
              <a:t> Die Teilnehmerinnen stellen einer Partnerin oder einer Kleingruppe ein kurzfristiges Ziel vor. Ermutigen Sie zu Rückmeldungen, ob die Ziele wirklich SMART sind.</a:t>
            </a:r>
            <a:endParaRPr/>
          </a:p>
          <a:p>
            <a:pPr indent="0" lvl="0" marL="0" rtl="0" algn="just">
              <a:lnSpc>
                <a:spcPct val="150000"/>
              </a:lnSpc>
              <a:spcBef>
                <a:spcPts val="0"/>
              </a:spcBef>
              <a:spcAft>
                <a:spcPts val="0"/>
              </a:spcAft>
              <a:buSzPts val="1100"/>
              <a:buNone/>
            </a:pPr>
            <a:r>
              <a:rPr sz="950"/>
              <a:t/>
            </a:r>
            <a:endParaRPr>
              <a:latin typeface="Calibri"/>
              <a:ea typeface="Calibri"/>
              <a:cs typeface="Calibri"/>
              <a:sym typeface="Calibri"/>
            </a:endParaRPr>
          </a:p>
          <a:p>
            <a:pPr indent="-171450" lvl="0" marL="171450" rtl="0" algn="just">
              <a:lnSpc>
                <a:spcPct val="150000"/>
              </a:lnSpc>
              <a:spcBef>
                <a:spcPts val="0"/>
              </a:spcBef>
              <a:spcAft>
                <a:spcPts val="0"/>
              </a:spcAft>
              <a:buSzPts val="1100"/>
              <a:buChar char="•"/>
            </a:pPr>
            <a:r>
              <a:rPr b="1" lang="en-GB" sz="950">
                <a:latin typeface="Calibri"/>
                <a:ea typeface="Calibri"/>
                <a:cs typeface="Calibri"/>
                <a:sym typeface="Calibri"/>
              </a:rPr>
              <a:t>Schritt 4: Reflexion</a:t>
            </a:r>
            <a:endParaRPr>
              <a:latin typeface="Calibri"/>
              <a:ea typeface="Calibri"/>
              <a:cs typeface="Calibri"/>
              <a:sym typeface="Calibri"/>
            </a:endParaRPr>
          </a:p>
          <a:p>
            <a:pPr indent="0" lvl="0" marL="0" rtl="0" algn="just">
              <a:lnSpc>
                <a:spcPct val="150000"/>
              </a:lnSpc>
              <a:spcBef>
                <a:spcPts val="0"/>
              </a:spcBef>
              <a:spcAft>
                <a:spcPts val="0"/>
              </a:spcAft>
              <a:buSzPts val="1100"/>
              <a:buNone/>
            </a:pPr>
            <a:r>
              <a:rPr lang="en-GB" sz="950">
                <a:latin typeface="Calibri"/>
                <a:ea typeface="Calibri"/>
                <a:cs typeface="Calibri"/>
                <a:sym typeface="Calibri"/>
              </a:rPr>
              <a:t>      Bitten Sie die Teilnehmerinnen zu reflektieren:</a:t>
            </a:r>
            <a:endParaRPr/>
          </a:p>
          <a:p>
            <a:pPr indent="-171450" lvl="1" marL="549417" rtl="0" algn="just">
              <a:lnSpc>
                <a:spcPct val="150000"/>
              </a:lnSpc>
              <a:spcBef>
                <a:spcPts val="413"/>
              </a:spcBef>
              <a:spcAft>
                <a:spcPts val="0"/>
              </a:spcAft>
              <a:buClr>
                <a:srgbClr val="1E2879"/>
              </a:buClr>
              <a:buSzPts val="1100"/>
              <a:buFont typeface="Arial"/>
              <a:buChar char="•"/>
            </a:pPr>
            <a:r>
              <a:rPr lang="en-GB" sz="950">
                <a:solidFill>
                  <a:srgbClr val="1E2879"/>
                </a:solidFill>
                <a:latin typeface="Calibri"/>
                <a:ea typeface="Calibri"/>
                <a:cs typeface="Calibri"/>
                <a:sym typeface="Calibri"/>
              </a:rPr>
              <a:t>Welcher Teil des SMART-Rahmens war am leichtesten zu definieren?</a:t>
            </a:r>
            <a:endParaRPr/>
          </a:p>
          <a:p>
            <a:pPr indent="-171450" lvl="1" marL="549417" rtl="0" algn="just">
              <a:lnSpc>
                <a:spcPct val="150000"/>
              </a:lnSpc>
              <a:spcBef>
                <a:spcPts val="413"/>
              </a:spcBef>
              <a:spcAft>
                <a:spcPts val="0"/>
              </a:spcAft>
              <a:buClr>
                <a:srgbClr val="1E2879"/>
              </a:buClr>
              <a:buSzPts val="1100"/>
              <a:buFont typeface="Arial"/>
              <a:buChar char="•"/>
            </a:pPr>
            <a:r>
              <a:rPr lang="en-GB" sz="950">
                <a:solidFill>
                  <a:srgbClr val="1E2879"/>
                </a:solidFill>
                <a:latin typeface="Calibri"/>
                <a:ea typeface="Calibri"/>
                <a:cs typeface="Calibri"/>
                <a:sym typeface="Calibri"/>
              </a:rPr>
              <a:t>Welcher Teil war am schwierigsten?</a:t>
            </a:r>
            <a:endParaRPr/>
          </a:p>
          <a:p>
            <a:pPr indent="-171450" lvl="1" marL="549417" rtl="0" algn="just">
              <a:lnSpc>
                <a:spcPct val="150000"/>
              </a:lnSpc>
              <a:spcBef>
                <a:spcPts val="413"/>
              </a:spcBef>
              <a:spcAft>
                <a:spcPts val="0"/>
              </a:spcAft>
              <a:buClr>
                <a:srgbClr val="1E2879"/>
              </a:buClr>
              <a:buSzPts val="1100"/>
              <a:buFont typeface="Arial"/>
              <a:buChar char="•"/>
            </a:pPr>
            <a:r>
              <a:rPr lang="en-GB" sz="950">
                <a:solidFill>
                  <a:srgbClr val="1E2879"/>
                </a:solidFill>
                <a:latin typeface="Calibri"/>
                <a:ea typeface="Calibri"/>
                <a:cs typeface="Calibri"/>
                <a:sym typeface="Calibri"/>
              </a:rPr>
              <a:t>Wie wird sich das Erreichen kurzfristiger Ziele auf Ihre langfristigen Ziele auswirken?</a:t>
            </a:r>
            <a:endParaRPr/>
          </a:p>
          <a:p>
            <a:pPr indent="-101600" lvl="0" marL="171450" rtl="0" algn="l">
              <a:lnSpc>
                <a:spcPct val="110909"/>
              </a:lnSpc>
              <a:spcBef>
                <a:spcPts val="0"/>
              </a:spcBef>
              <a:spcAft>
                <a:spcPts val="0"/>
              </a:spcAft>
              <a:buClr>
                <a:srgbClr val="4763AE"/>
              </a:buClr>
              <a:buSzPts val="1100"/>
              <a:buFont typeface="Arial"/>
              <a:buNone/>
            </a:pPr>
            <a:r>
              <a:rPr sz="950"/>
              <a:t/>
            </a:r>
            <a:endParaRPr/>
          </a:p>
          <a:p>
            <a:pPr indent="0" lvl="0" marL="0" rtl="0" algn="l">
              <a:lnSpc>
                <a:spcPct val="150000"/>
              </a:lnSpc>
              <a:spcBef>
                <a:spcPts val="0"/>
              </a:spcBef>
              <a:spcAft>
                <a:spcPts val="0"/>
              </a:spcAft>
              <a:buSzPts val="1100"/>
              <a:buNone/>
            </a:pPr>
            <a:r>
              <a:rPr b="1" lang="en-GB" sz="950"/>
              <a:t>Optionale Erweiterung</a:t>
            </a:r>
            <a:endParaRPr/>
          </a:p>
          <a:p>
            <a:pPr indent="-171450" lvl="0" marL="171450" rtl="0" algn="l">
              <a:lnSpc>
                <a:spcPct val="150000"/>
              </a:lnSpc>
              <a:spcBef>
                <a:spcPts val="0"/>
              </a:spcBef>
              <a:spcAft>
                <a:spcPts val="0"/>
              </a:spcAft>
              <a:buSzPts val="1100"/>
              <a:buChar char="•"/>
            </a:pPr>
            <a:r>
              <a:rPr lang="en-GB" sz="950"/>
              <a:t>Lassen Sie die Teilnehmerinnen eine </a:t>
            </a:r>
            <a:r>
              <a:rPr b="1" lang="en-GB" sz="950"/>
              <a:t>Zielverfolgungstabelle</a:t>
            </a:r>
            <a:r>
              <a:rPr lang="en-GB" sz="950"/>
              <a:t> für den nächsten Monat anlegen, um Fortschritte zu beobachten. Das stärkt Messbarkeit und Verbindlichkeit.</a:t>
            </a:r>
            <a:endParaRPr/>
          </a:p>
          <a:p>
            <a:pPr indent="0" lvl="0" marL="0" rtl="0" algn="l">
              <a:lnSpc>
                <a:spcPct val="150000"/>
              </a:lnSpc>
              <a:spcBef>
                <a:spcPts val="0"/>
              </a:spcBef>
              <a:spcAft>
                <a:spcPts val="0"/>
              </a:spcAft>
              <a:buSzPts val="1100"/>
              <a:buNone/>
            </a:pPr>
            <a:r>
              <a:rPr sz="950"/>
              <a:t/>
            </a:r>
            <a:endParaRPr sz="1100">
              <a:latin typeface="Calibri"/>
              <a:ea typeface="Calibri"/>
              <a:cs typeface="Calibri"/>
              <a:sym typeface="Calibri"/>
            </a:endParaRPr>
          </a:p>
        </p:txBody>
      </p:sp>
      <p:grpSp>
        <p:nvGrpSpPr>
          <p:cNvPr id="678" name="Google Shape;678;p12"/>
          <p:cNvGrpSpPr/>
          <p:nvPr/>
        </p:nvGrpSpPr>
        <p:grpSpPr>
          <a:xfrm>
            <a:off x="895022" y="862601"/>
            <a:ext cx="677287" cy="579539"/>
            <a:chOff x="7236754" y="940858"/>
            <a:chExt cx="1133079" cy="969549"/>
          </a:xfrm>
        </p:grpSpPr>
        <p:grpSp>
          <p:nvGrpSpPr>
            <p:cNvPr id="679" name="Google Shape;679;p12"/>
            <p:cNvGrpSpPr/>
            <p:nvPr/>
          </p:nvGrpSpPr>
          <p:grpSpPr>
            <a:xfrm>
              <a:off x="7884516" y="1486640"/>
              <a:ext cx="203733" cy="61119"/>
              <a:chOff x="7884516" y="1486640"/>
              <a:chExt cx="203733" cy="61119"/>
            </a:xfrm>
          </p:grpSpPr>
          <p:sp>
            <p:nvSpPr>
              <p:cNvPr id="680" name="Google Shape;680;p12"/>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81" name="Google Shape;681;p12"/>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682" name="Google Shape;682;p12"/>
            <p:cNvGrpSpPr/>
            <p:nvPr/>
          </p:nvGrpSpPr>
          <p:grpSpPr>
            <a:xfrm>
              <a:off x="7236754" y="940858"/>
              <a:ext cx="1133079" cy="969549"/>
              <a:chOff x="7236754" y="940858"/>
              <a:chExt cx="1133079" cy="969549"/>
            </a:xfrm>
          </p:grpSpPr>
          <p:sp>
            <p:nvSpPr>
              <p:cNvPr id="683" name="Google Shape;683;p12"/>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84" name="Google Shape;684;p12"/>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85" name="Google Shape;685;p12"/>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86" name="Google Shape;686;p12"/>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87" name="Google Shape;687;p12"/>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88" name="Google Shape;688;p12"/>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89" name="Google Shape;689;p12"/>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90" name="Google Shape;690;p12"/>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91" name="Google Shape;691;p12"/>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92" name="Google Shape;692;p12"/>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693" name="Google Shape;693;p12"/>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694" name="Google Shape;694;p12"/>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
        <p:nvSpPr>
          <p:cNvPr id="695" name="Google Shape;695;p12"/>
          <p:cNvSpPr/>
          <p:nvPr/>
        </p:nvSpPr>
        <p:spPr>
          <a:xfrm>
            <a:off x="1789814" y="8020494"/>
            <a:ext cx="5231219" cy="1637414"/>
          </a:xfrm>
          <a:prstGeom prst="roundRect">
            <a:avLst>
              <a:gd fmla="val 4330" name="adj"/>
            </a:avLst>
          </a:prstGeom>
          <a:solidFill>
            <a:srgbClr val="4763AE">
              <a:alpha val="7843"/>
            </a:srgbClr>
          </a:solidFill>
          <a:ln cap="flat" cmpd="sng" w="19050">
            <a:solidFill>
              <a:srgbClr val="4763A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6" name="Google Shape;696;p12"/>
          <p:cNvSpPr txBox="1"/>
          <p:nvPr/>
        </p:nvSpPr>
        <p:spPr>
          <a:xfrm>
            <a:off x="2000341" y="8403462"/>
            <a:ext cx="4821878" cy="1126855"/>
          </a:xfrm>
          <a:prstGeom prst="rect">
            <a:avLst/>
          </a:prstGeom>
          <a:noFill/>
          <a:ln>
            <a:noFill/>
          </a:ln>
        </p:spPr>
        <p:txBody>
          <a:bodyPr anchorCtr="0" anchor="t" bIns="45700" lIns="91425" spcFirstLastPara="1" rIns="91425" wrap="square" tIns="45700">
            <a:noAutofit/>
          </a:bodyPr>
          <a:lstStyle/>
          <a:p>
            <a:pPr indent="-171450" lvl="1" marL="377967" marR="0" rtl="0" algn="l">
              <a:lnSpc>
                <a:spcPct val="150000"/>
              </a:lnSpc>
              <a:spcBef>
                <a:spcPts val="0"/>
              </a:spcBef>
              <a:spcAft>
                <a:spcPts val="0"/>
              </a:spcAft>
              <a:buClr>
                <a:srgbClr val="011E3B"/>
              </a:buClr>
              <a:buSzPts val="1100"/>
              <a:buFont typeface="Arial"/>
              <a:buChar char="•"/>
            </a:pPr>
            <a:r>
              <a:rPr b="0" i="0" lang="en-GB" sz="900" u="none" cap="none" strike="noStrike">
                <a:solidFill>
                  <a:srgbClr val="011E3B"/>
                </a:solidFill>
                <a:latin typeface="Calibri"/>
                <a:ea typeface="Calibri"/>
                <a:cs typeface="Calibri"/>
                <a:sym typeface="Calibri"/>
              </a:rPr>
              <a:t>Finanzielle Ziele können sein, einen bestimmten Betrag zu sparen – etwa 500 € in drei Monaten – oder eine kleine Schuld zu tilgen. </a:t>
            </a:r>
            <a:endParaRPr/>
          </a:p>
          <a:p>
            <a:pPr indent="-171450" lvl="1" marL="377967" marR="0" rtl="0" algn="l">
              <a:lnSpc>
                <a:spcPct val="150000"/>
              </a:lnSpc>
              <a:spcBef>
                <a:spcPts val="413"/>
              </a:spcBef>
              <a:spcAft>
                <a:spcPts val="0"/>
              </a:spcAft>
              <a:buClr>
                <a:srgbClr val="011E3B"/>
              </a:buClr>
              <a:buSzPts val="1100"/>
              <a:buFont typeface="Arial"/>
              <a:buChar char="•"/>
            </a:pPr>
            <a:r>
              <a:rPr b="0" i="0" lang="en-GB" sz="900" u="none" cap="none" strike="noStrike">
                <a:solidFill>
                  <a:srgbClr val="011E3B"/>
                </a:solidFill>
                <a:latin typeface="Calibri"/>
                <a:ea typeface="Calibri"/>
                <a:cs typeface="Calibri"/>
                <a:sym typeface="Calibri"/>
              </a:rPr>
              <a:t>Ziele der persönlichen Entwicklung könnten sein, einen Budgetkurs abzuschließen, den Umgang mit Geld zu verbessern oder einen Finanzworkshop zu besuchen.</a:t>
            </a:r>
            <a:endParaRPr/>
          </a:p>
        </p:txBody>
      </p:sp>
      <p:grpSp>
        <p:nvGrpSpPr>
          <p:cNvPr id="697" name="Google Shape;697;p12"/>
          <p:cNvGrpSpPr/>
          <p:nvPr/>
        </p:nvGrpSpPr>
        <p:grpSpPr>
          <a:xfrm>
            <a:off x="1997756" y="7917180"/>
            <a:ext cx="1387128" cy="406400"/>
            <a:chOff x="1997756" y="3611831"/>
            <a:chExt cx="1387128" cy="406400"/>
          </a:xfrm>
        </p:grpSpPr>
        <p:grpSp>
          <p:nvGrpSpPr>
            <p:cNvPr id="698" name="Google Shape;698;p12"/>
            <p:cNvGrpSpPr/>
            <p:nvPr/>
          </p:nvGrpSpPr>
          <p:grpSpPr>
            <a:xfrm>
              <a:off x="1997756" y="3611831"/>
              <a:ext cx="1387128" cy="406400"/>
              <a:chOff x="1590175" y="6032510"/>
              <a:chExt cx="1387128" cy="406400"/>
            </a:xfrm>
          </p:grpSpPr>
          <p:sp>
            <p:nvSpPr>
              <p:cNvPr id="699" name="Google Shape;699;p12"/>
              <p:cNvSpPr/>
              <p:nvPr/>
            </p:nvSpPr>
            <p:spPr>
              <a:xfrm>
                <a:off x="1941158" y="6087928"/>
                <a:ext cx="674452"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0" name="Google Shape;700;p12"/>
              <p:cNvSpPr/>
              <p:nvPr/>
            </p:nvSpPr>
            <p:spPr>
              <a:xfrm>
                <a:off x="1784139" y="6092546"/>
                <a:ext cx="810205" cy="286328"/>
              </a:xfrm>
              <a:prstGeom prst="rect">
                <a:avLst/>
              </a:prstGeom>
              <a:solidFill>
                <a:srgbClr val="4763AE">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1" name="Google Shape;701;p12"/>
              <p:cNvSpPr txBox="1"/>
              <p:nvPr/>
            </p:nvSpPr>
            <p:spPr>
              <a:xfrm>
                <a:off x="1981385" y="6096239"/>
                <a:ext cx="995918"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Hinweise</a:t>
                </a:r>
                <a:endParaRPr/>
              </a:p>
            </p:txBody>
          </p:sp>
          <p:sp>
            <p:nvSpPr>
              <p:cNvPr id="702" name="Google Shape;702;p12"/>
              <p:cNvSpPr/>
              <p:nvPr/>
            </p:nvSpPr>
            <p:spPr>
              <a:xfrm>
                <a:off x="1590175" y="6032510"/>
                <a:ext cx="406400" cy="406400"/>
              </a:xfrm>
              <a:prstGeom prst="ellipse">
                <a:avLst/>
              </a:prstGeom>
              <a:solidFill>
                <a:srgbClr val="4763AE"/>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3" name="Google Shape;703;p12"/>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04" name="Google Shape;704;p12"/>
            <p:cNvGrpSpPr/>
            <p:nvPr/>
          </p:nvGrpSpPr>
          <p:grpSpPr>
            <a:xfrm>
              <a:off x="2047113" y="3661022"/>
              <a:ext cx="320730" cy="314353"/>
              <a:chOff x="8515834" y="1384129"/>
              <a:chExt cx="1538157" cy="1507572"/>
            </a:xfrm>
          </p:grpSpPr>
          <p:grpSp>
            <p:nvGrpSpPr>
              <p:cNvPr id="705" name="Google Shape;705;p12"/>
              <p:cNvGrpSpPr/>
              <p:nvPr/>
            </p:nvGrpSpPr>
            <p:grpSpPr>
              <a:xfrm>
                <a:off x="9122006" y="1798742"/>
                <a:ext cx="652378" cy="709850"/>
                <a:chOff x="4172018" y="1336363"/>
                <a:chExt cx="742283" cy="807675"/>
              </a:xfrm>
            </p:grpSpPr>
            <p:sp>
              <p:nvSpPr>
                <p:cNvPr id="706" name="Google Shape;706;p12"/>
                <p:cNvSpPr/>
                <p:nvPr/>
              </p:nvSpPr>
              <p:spPr>
                <a:xfrm>
                  <a:off x="4172018" y="1603142"/>
                  <a:ext cx="326273" cy="540896"/>
                </a:xfrm>
                <a:custGeom>
                  <a:rect b="b" l="l" r="r" t="t"/>
                  <a:pathLst>
                    <a:path extrusionOk="0" h="540896" w="326273">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7" name="Google Shape;707;p12"/>
                <p:cNvSpPr/>
                <p:nvPr/>
              </p:nvSpPr>
              <p:spPr>
                <a:xfrm>
                  <a:off x="4229167" y="1336363"/>
                  <a:ext cx="210937" cy="214976"/>
                </a:xfrm>
                <a:custGeom>
                  <a:rect b="b" l="l" r="r" t="t"/>
                  <a:pathLst>
                    <a:path extrusionOk="0" h="214976" w="210937">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8" name="Google Shape;708;p12"/>
                <p:cNvSpPr/>
                <p:nvPr/>
              </p:nvSpPr>
              <p:spPr>
                <a:xfrm>
                  <a:off x="4809596" y="1481626"/>
                  <a:ext cx="104705" cy="404660"/>
                </a:xfrm>
                <a:custGeom>
                  <a:rect b="b" l="l" r="r" t="t"/>
                  <a:pathLst>
                    <a:path extrusionOk="0" h="404660" w="104705">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9" name="Google Shape;709;p12"/>
                <p:cNvSpPr/>
                <p:nvPr/>
              </p:nvSpPr>
              <p:spPr>
                <a:xfrm>
                  <a:off x="4756500" y="1389805"/>
                  <a:ext cx="50819" cy="51633"/>
                </a:xfrm>
                <a:custGeom>
                  <a:rect b="b" l="l" r="r" t="t"/>
                  <a:pathLst>
                    <a:path extrusionOk="0" h="51633" w="50819">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710" name="Google Shape;710;p12"/>
              <p:cNvSpPr/>
              <p:nvPr/>
            </p:nvSpPr>
            <p:spPr>
              <a:xfrm rot="1336282">
                <a:off x="8687174" y="1568164"/>
                <a:ext cx="1195477" cy="1139501"/>
              </a:xfrm>
              <a:prstGeom prst="wedgeEllipseCallout">
                <a:avLst>
                  <a:gd fmla="val -24644" name="adj1"/>
                  <a:gd fmla="val 67550" name="adj2"/>
                </a:avLst>
              </a:pr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13"/>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716" name="Google Shape;716;p13"/>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717" name="Google Shape;717;p13"/>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grpSp>
        <p:nvGrpSpPr>
          <p:cNvPr id="718" name="Google Shape;718;p13"/>
          <p:cNvGrpSpPr/>
          <p:nvPr/>
        </p:nvGrpSpPr>
        <p:grpSpPr>
          <a:xfrm>
            <a:off x="895022" y="862601"/>
            <a:ext cx="677287" cy="579539"/>
            <a:chOff x="7236754" y="940858"/>
            <a:chExt cx="1133079" cy="969549"/>
          </a:xfrm>
        </p:grpSpPr>
        <p:grpSp>
          <p:nvGrpSpPr>
            <p:cNvPr id="719" name="Google Shape;719;p13"/>
            <p:cNvGrpSpPr/>
            <p:nvPr/>
          </p:nvGrpSpPr>
          <p:grpSpPr>
            <a:xfrm>
              <a:off x="7884516" y="1486640"/>
              <a:ext cx="203733" cy="61119"/>
              <a:chOff x="7884516" y="1486640"/>
              <a:chExt cx="203733" cy="61119"/>
            </a:xfrm>
          </p:grpSpPr>
          <p:sp>
            <p:nvSpPr>
              <p:cNvPr id="720" name="Google Shape;720;p13"/>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21" name="Google Shape;721;p13"/>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722" name="Google Shape;722;p13"/>
            <p:cNvGrpSpPr/>
            <p:nvPr/>
          </p:nvGrpSpPr>
          <p:grpSpPr>
            <a:xfrm>
              <a:off x="7236754" y="940858"/>
              <a:ext cx="1133079" cy="969549"/>
              <a:chOff x="7236754" y="940858"/>
              <a:chExt cx="1133079" cy="969549"/>
            </a:xfrm>
          </p:grpSpPr>
          <p:sp>
            <p:nvSpPr>
              <p:cNvPr id="723" name="Google Shape;723;p13"/>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24" name="Google Shape;724;p13"/>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25" name="Google Shape;725;p13"/>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26" name="Google Shape;726;p13"/>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27" name="Google Shape;727;p13"/>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28" name="Google Shape;728;p13"/>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29" name="Google Shape;729;p13"/>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30" name="Google Shape;730;p13"/>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31" name="Google Shape;731;p13"/>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32" name="Google Shape;732;p13"/>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33" name="Google Shape;733;p13"/>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734" name="Google Shape;734;p13"/>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pic>
        <p:nvPicPr>
          <p:cNvPr id="735" name="Google Shape;735;p13"/>
          <p:cNvPicPr preferRelativeResize="0"/>
          <p:nvPr/>
        </p:nvPicPr>
        <p:blipFill rotWithShape="1">
          <a:blip r:embed="rId3">
            <a:alphaModFix/>
          </a:blip>
          <a:srcRect b="0" l="0" r="0" t="0"/>
          <a:stretch/>
        </p:blipFill>
        <p:spPr>
          <a:xfrm>
            <a:off x="1486806" y="1597962"/>
            <a:ext cx="5476575" cy="821486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14"/>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741" name="Google Shape;741;p14"/>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742" name="Google Shape;742;p14"/>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sp>
        <p:nvSpPr>
          <p:cNvPr id="743" name="Google Shape;743;p14"/>
          <p:cNvSpPr txBox="1"/>
          <p:nvPr>
            <p:ph idx="4" type="body"/>
          </p:nvPr>
        </p:nvSpPr>
        <p:spPr>
          <a:xfrm>
            <a:off x="1704812" y="1576866"/>
            <a:ext cx="5238428" cy="8059894"/>
          </a:xfrm>
          <a:prstGeom prst="rect">
            <a:avLst/>
          </a:prstGeom>
          <a:noFill/>
          <a:ln>
            <a:noFill/>
          </a:ln>
        </p:spPr>
        <p:txBody>
          <a:bodyPr anchorCtr="0" anchor="t" bIns="45700" lIns="91425" spcFirstLastPara="1" rIns="91425" wrap="square" tIns="45700">
            <a:noAutofit/>
          </a:bodyPr>
          <a:lstStyle/>
          <a:p>
            <a:pPr indent="0" lvl="0" marL="0" rtl="0" algn="l">
              <a:lnSpc>
                <a:spcPct val="110909"/>
              </a:lnSpc>
              <a:spcBef>
                <a:spcPts val="0"/>
              </a:spcBef>
              <a:spcAft>
                <a:spcPts val="0"/>
              </a:spcAft>
              <a:buSzPts val="1100"/>
              <a:buNone/>
            </a:pPr>
            <a:r>
              <a:rPr b="1" lang="en-GB"/>
              <a:t>Gesunde Routinen und finanzielle Grenzen aufbauen</a:t>
            </a:r>
            <a:endParaRPr/>
          </a:p>
          <a:p>
            <a:pPr indent="-171450" lvl="0" marL="171450" rtl="0" algn="l">
              <a:lnSpc>
                <a:spcPct val="150000"/>
              </a:lnSpc>
              <a:spcBef>
                <a:spcPts val="0"/>
              </a:spcBef>
              <a:spcAft>
                <a:spcPts val="0"/>
              </a:spcAft>
              <a:buSzPts val="1100"/>
              <a:buChar char="•"/>
            </a:pPr>
            <a:r>
              <a:rPr lang="en-GB">
                <a:latin typeface="Calibri"/>
                <a:ea typeface="Calibri"/>
                <a:cs typeface="Calibri"/>
                <a:sym typeface="Calibri"/>
              </a:rPr>
              <a:t>Besprechen Sie die Bedeutung regelmäßiger Finanz-Checks, fester Budgetroutinen und Spargewohnheiten.</a:t>
            </a:r>
            <a:endParaRPr/>
          </a:p>
          <a:p>
            <a:pPr indent="0" lvl="1" marL="206517" rtl="0" algn="l">
              <a:lnSpc>
                <a:spcPct val="150000"/>
              </a:lnSpc>
              <a:spcBef>
                <a:spcPts val="413"/>
              </a:spcBef>
              <a:spcAft>
                <a:spcPts val="0"/>
              </a:spcAft>
              <a:buClr>
                <a:srgbClr val="1E2879"/>
              </a:buClr>
              <a:buSzPts val="1100"/>
              <a:buNone/>
            </a:pPr>
            <a:r>
              <a:rPr lang="en-GB" sz="1100">
                <a:solidFill>
                  <a:srgbClr val="1E2879"/>
                </a:solidFill>
                <a:latin typeface="Calibri"/>
                <a:ea typeface="Calibri"/>
                <a:cs typeface="Calibri"/>
                <a:sym typeface="Calibri"/>
              </a:rPr>
              <a:t>Regelmäßige Finanz-Checks, feste Budgetroutinen und disziplinierte Spargewohnheiten sind wesentlich für den Aufbau von Stabilität. Diese Praktiken helfen, Fortschritte zu verfolgen, Überausgaben zu vermeiden und langfristige finanzielle Ziele zu unterstützen.</a:t>
            </a:r>
            <a:endParaRPr/>
          </a:p>
          <a:p>
            <a:pPr indent="0" lvl="0" marL="0" rtl="0" algn="l">
              <a:lnSpc>
                <a:spcPct val="150000"/>
              </a:lnSpc>
              <a:spcBef>
                <a:spcPts val="0"/>
              </a:spcBef>
              <a:spcAft>
                <a:spcPts val="0"/>
              </a:spcAft>
              <a:buSzPts val="1100"/>
              <a:buNone/>
            </a:pPr>
            <a:r>
              <a:t/>
            </a:r>
            <a:endParaRPr>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lang="en-GB">
                <a:latin typeface="Calibri"/>
                <a:ea typeface="Calibri"/>
                <a:cs typeface="Calibri"/>
                <a:sym typeface="Calibri"/>
              </a:rPr>
              <a:t>Führen Sie das Konzept der finanziellen Grenzen ein – etwa Nein zu sagen zu Überausgaben oder zum Verleihen über die eigene Komfortzone hinaus.</a:t>
            </a:r>
            <a:endParaRPr/>
          </a:p>
          <a:p>
            <a:pPr indent="0" lvl="1" marL="206517" rtl="0" algn="l">
              <a:lnSpc>
                <a:spcPct val="150000"/>
              </a:lnSpc>
              <a:spcBef>
                <a:spcPts val="413"/>
              </a:spcBef>
              <a:spcAft>
                <a:spcPts val="0"/>
              </a:spcAft>
              <a:buClr>
                <a:srgbClr val="1E2879"/>
              </a:buClr>
              <a:buSzPts val="1100"/>
              <a:buNone/>
            </a:pPr>
            <a:r>
              <a:rPr lang="en-GB" sz="1100">
                <a:solidFill>
                  <a:srgbClr val="1E2879"/>
                </a:solidFill>
                <a:latin typeface="Calibri"/>
                <a:ea typeface="Calibri"/>
                <a:cs typeface="Calibri"/>
                <a:sym typeface="Calibri"/>
              </a:rPr>
              <a:t>Finanzielle Grenzen zu setzen bedeutet, die eigenen Grenzen zu kennen – ob es darum geht, Nein zu Überausgaben zu sagen, unnötige Schulden zu vermeiden oder nur innerhalb der eigenen Komfortzone Geld zu verleihen. Grenzen schützen Ihre finanzielle Stabilität und unterstützen langfristige Ziele.</a:t>
            </a:r>
            <a:endParaRPr/>
          </a:p>
          <a:p>
            <a:pPr indent="0" lvl="1" marL="206517" rtl="0" algn="l">
              <a:lnSpc>
                <a:spcPct val="150000"/>
              </a:lnSpc>
              <a:spcBef>
                <a:spcPts val="413"/>
              </a:spcBef>
              <a:spcAft>
                <a:spcPts val="0"/>
              </a:spcAft>
              <a:buClr>
                <a:srgbClr val="011E3B"/>
              </a:buClr>
              <a:buSzPts val="1100"/>
              <a:buNone/>
            </a:pPr>
            <a:r>
              <a:t/>
            </a:r>
            <a:endParaRPr sz="1100">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lang="en-GB">
                <a:latin typeface="Calibri"/>
                <a:ea typeface="Calibri"/>
                <a:cs typeface="Calibri"/>
                <a:sym typeface="Calibri"/>
              </a:rPr>
              <a:t>Verdeutlichen Sie, wie Beständigkeit in Routinen finanzielle Unabhängigkeit fördert und Stress reduziert.</a:t>
            </a:r>
            <a:endParaRPr/>
          </a:p>
          <a:p>
            <a:pPr indent="0" lvl="1" marL="206517" rtl="0" algn="l">
              <a:lnSpc>
                <a:spcPct val="150000"/>
              </a:lnSpc>
              <a:spcBef>
                <a:spcPts val="413"/>
              </a:spcBef>
              <a:spcAft>
                <a:spcPts val="0"/>
              </a:spcAft>
              <a:buClr>
                <a:srgbClr val="1E2879"/>
              </a:buClr>
              <a:buSzPts val="1100"/>
              <a:buNone/>
            </a:pPr>
            <a:r>
              <a:rPr lang="en-GB" sz="1100">
                <a:solidFill>
                  <a:srgbClr val="1E2879"/>
                </a:solidFill>
                <a:latin typeface="Calibri"/>
                <a:ea typeface="Calibri"/>
                <a:cs typeface="Calibri"/>
                <a:sym typeface="Calibri"/>
              </a:rPr>
              <a:t>Beständige Finanzroutinen wie regelmäßige Budgetplanung, Sparen und das Überprüfen der Ausgaben fördern Unabhängigkeit, verstärken positive Gewohnheiten und reduzieren Stress, weil sie Kontrolle und Klarheit über Ihre Finanzen schaffen.</a:t>
            </a:r>
            <a:endParaRPr/>
          </a:p>
        </p:txBody>
      </p:sp>
      <p:grpSp>
        <p:nvGrpSpPr>
          <p:cNvPr id="744" name="Google Shape;744;p14"/>
          <p:cNvGrpSpPr/>
          <p:nvPr/>
        </p:nvGrpSpPr>
        <p:grpSpPr>
          <a:xfrm>
            <a:off x="895022" y="862601"/>
            <a:ext cx="677287" cy="579539"/>
            <a:chOff x="7236754" y="940858"/>
            <a:chExt cx="1133079" cy="969549"/>
          </a:xfrm>
        </p:grpSpPr>
        <p:grpSp>
          <p:nvGrpSpPr>
            <p:cNvPr id="745" name="Google Shape;745;p14"/>
            <p:cNvGrpSpPr/>
            <p:nvPr/>
          </p:nvGrpSpPr>
          <p:grpSpPr>
            <a:xfrm>
              <a:off x="7884516" y="1486640"/>
              <a:ext cx="203733" cy="61119"/>
              <a:chOff x="7884516" y="1486640"/>
              <a:chExt cx="203733" cy="61119"/>
            </a:xfrm>
          </p:grpSpPr>
          <p:sp>
            <p:nvSpPr>
              <p:cNvPr id="746" name="Google Shape;746;p14"/>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47" name="Google Shape;747;p14"/>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748" name="Google Shape;748;p14"/>
            <p:cNvGrpSpPr/>
            <p:nvPr/>
          </p:nvGrpSpPr>
          <p:grpSpPr>
            <a:xfrm>
              <a:off x="7236754" y="940858"/>
              <a:ext cx="1133079" cy="969549"/>
              <a:chOff x="7236754" y="940858"/>
              <a:chExt cx="1133079" cy="969549"/>
            </a:xfrm>
          </p:grpSpPr>
          <p:sp>
            <p:nvSpPr>
              <p:cNvPr id="749" name="Google Shape;749;p14"/>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50" name="Google Shape;750;p14"/>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51" name="Google Shape;751;p14"/>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52" name="Google Shape;752;p14"/>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53" name="Google Shape;753;p14"/>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54" name="Google Shape;754;p14"/>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55" name="Google Shape;755;p14"/>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56" name="Google Shape;756;p14"/>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57" name="Google Shape;757;p14"/>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58" name="Google Shape;758;p14"/>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59" name="Google Shape;759;p14"/>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760" name="Google Shape;760;p14"/>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15"/>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766" name="Google Shape;766;p15"/>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767" name="Google Shape;767;p15"/>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sp>
        <p:nvSpPr>
          <p:cNvPr id="768" name="Google Shape;768;p15"/>
          <p:cNvSpPr txBox="1"/>
          <p:nvPr>
            <p:ph idx="4" type="body"/>
          </p:nvPr>
        </p:nvSpPr>
        <p:spPr>
          <a:xfrm>
            <a:off x="1704812" y="1487072"/>
            <a:ext cx="5238000" cy="365642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sz="1000">
                <a:latin typeface="Calibri"/>
                <a:ea typeface="Calibri"/>
                <a:cs typeface="Calibri"/>
                <a:sym typeface="Calibri"/>
              </a:rPr>
              <a:t>Selbstsichere Kommunikation: Nach Gehaltserhöhungen fragen, über Schulden sprechen</a:t>
            </a:r>
            <a:endParaRPr>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lang="en-GB" sz="1000">
                <a:latin typeface="Calibri"/>
                <a:ea typeface="Calibri"/>
                <a:cs typeface="Calibri"/>
                <a:sym typeface="Calibri"/>
              </a:rPr>
              <a:t>Erklären Sie die Bedeutung klarer und selbstsicherer Kommunikation in Finanzgesprächen.</a:t>
            </a:r>
            <a:endParaRPr/>
          </a:p>
          <a:p>
            <a:pPr indent="0" lvl="1" marL="206517" rtl="0" algn="l">
              <a:lnSpc>
                <a:spcPct val="150000"/>
              </a:lnSpc>
              <a:spcBef>
                <a:spcPts val="413"/>
              </a:spcBef>
              <a:spcAft>
                <a:spcPts val="0"/>
              </a:spcAft>
              <a:buClr>
                <a:srgbClr val="1E2879"/>
              </a:buClr>
              <a:buSzPts val="1100"/>
              <a:buNone/>
            </a:pPr>
            <a:r>
              <a:rPr lang="en-GB" sz="1000">
                <a:solidFill>
                  <a:srgbClr val="1E2879"/>
                </a:solidFill>
                <a:latin typeface="Calibri"/>
                <a:ea typeface="Calibri"/>
                <a:cs typeface="Calibri"/>
                <a:sym typeface="Calibri"/>
              </a:rPr>
              <a:t>Klare und selbstsichere Kommunikation ist in Finanzgesprächen wesentlich. Sie hilft, Bedürfnisse auszudrücken, Grenzen zu setzen, wirksam zu verhandeln und Missverständnisse zu vermeiden – und unterstützt so gesündere finanzielle Beziehungen und Entscheidungen.</a:t>
            </a:r>
            <a:endParaRPr/>
          </a:p>
          <a:p>
            <a:pPr indent="0" lvl="0" marL="0" rtl="0" algn="l">
              <a:lnSpc>
                <a:spcPct val="150000"/>
              </a:lnSpc>
              <a:spcBef>
                <a:spcPts val="0"/>
              </a:spcBef>
              <a:spcAft>
                <a:spcPts val="0"/>
              </a:spcAft>
              <a:buSzPts val="1100"/>
              <a:buNone/>
            </a:pPr>
            <a:r>
              <a:rPr sz="1000"/>
              <a:t/>
            </a:r>
            <a:endParaRPr>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lang="en-GB" sz="1000">
                <a:latin typeface="Calibri"/>
                <a:ea typeface="Calibri"/>
                <a:cs typeface="Calibri"/>
                <a:sym typeface="Calibri"/>
              </a:rPr>
              <a:t>Vermitteln Sie Strategien für Gehaltsverhandlungen, Gespräche über gemeinsame Ausgaben oder Schuldengespräche.</a:t>
            </a:r>
            <a:endParaRPr/>
          </a:p>
          <a:p>
            <a:pPr indent="0" lvl="1" marL="206517" rtl="0" algn="l">
              <a:lnSpc>
                <a:spcPct val="150000"/>
              </a:lnSpc>
              <a:spcBef>
                <a:spcPts val="413"/>
              </a:spcBef>
              <a:spcAft>
                <a:spcPts val="0"/>
              </a:spcAft>
              <a:buClr>
                <a:srgbClr val="1E2879"/>
              </a:buClr>
              <a:buSzPts val="1100"/>
              <a:buNone/>
            </a:pPr>
            <a:r>
              <a:rPr lang="en-GB" sz="1000">
                <a:solidFill>
                  <a:srgbClr val="1E2879"/>
                </a:solidFill>
                <a:latin typeface="Calibri"/>
                <a:ea typeface="Calibri"/>
                <a:cs typeface="Calibri"/>
                <a:sym typeface="Calibri"/>
              </a:rPr>
              <a:t>Wirksame Strategien sind, die wichtigsten Punkte im Voraus vorzubereiten, klare und respektvolle Sprache zu verwenden, sich auf Fakten statt Emotionen zu konzentrieren und aktiv zuzuhören. Diese Ansätze helfen, Gehälter zu verhandeln, gemeinsame Ausgaben zu besprechen und Schuldengespräche selbstbewusst zu führen. </a:t>
            </a:r>
            <a:endParaRPr sz="1100">
              <a:solidFill>
                <a:srgbClr val="1E2879"/>
              </a:solidFill>
              <a:latin typeface="Calibri"/>
              <a:ea typeface="Calibri"/>
              <a:cs typeface="Calibri"/>
              <a:sym typeface="Calibri"/>
            </a:endParaRPr>
          </a:p>
        </p:txBody>
      </p:sp>
      <p:grpSp>
        <p:nvGrpSpPr>
          <p:cNvPr id="769" name="Google Shape;769;p15"/>
          <p:cNvGrpSpPr/>
          <p:nvPr/>
        </p:nvGrpSpPr>
        <p:grpSpPr>
          <a:xfrm>
            <a:off x="895022" y="862601"/>
            <a:ext cx="677287" cy="579539"/>
            <a:chOff x="7236754" y="940858"/>
            <a:chExt cx="1133079" cy="969549"/>
          </a:xfrm>
        </p:grpSpPr>
        <p:grpSp>
          <p:nvGrpSpPr>
            <p:cNvPr id="770" name="Google Shape;770;p15"/>
            <p:cNvGrpSpPr/>
            <p:nvPr/>
          </p:nvGrpSpPr>
          <p:grpSpPr>
            <a:xfrm>
              <a:off x="7884516" y="1486640"/>
              <a:ext cx="203733" cy="61119"/>
              <a:chOff x="7884516" y="1486640"/>
              <a:chExt cx="203733" cy="61119"/>
            </a:xfrm>
          </p:grpSpPr>
          <p:sp>
            <p:nvSpPr>
              <p:cNvPr id="771" name="Google Shape;771;p15"/>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72" name="Google Shape;772;p15"/>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773" name="Google Shape;773;p15"/>
            <p:cNvGrpSpPr/>
            <p:nvPr/>
          </p:nvGrpSpPr>
          <p:grpSpPr>
            <a:xfrm>
              <a:off x="7236754" y="940858"/>
              <a:ext cx="1133079" cy="969549"/>
              <a:chOff x="7236754" y="940858"/>
              <a:chExt cx="1133079" cy="969549"/>
            </a:xfrm>
          </p:grpSpPr>
          <p:sp>
            <p:nvSpPr>
              <p:cNvPr id="774" name="Google Shape;774;p15"/>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75" name="Google Shape;775;p15"/>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76" name="Google Shape;776;p15"/>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77" name="Google Shape;777;p15"/>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78" name="Google Shape;778;p15"/>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79" name="Google Shape;779;p15"/>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80" name="Google Shape;780;p15"/>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81" name="Google Shape;781;p15"/>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82" name="Google Shape;782;p15"/>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83" name="Google Shape;783;p15"/>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784" name="Google Shape;784;p15"/>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785" name="Google Shape;785;p15"/>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
        <p:nvSpPr>
          <p:cNvPr id="786" name="Google Shape;786;p15"/>
          <p:cNvSpPr/>
          <p:nvPr/>
        </p:nvSpPr>
        <p:spPr>
          <a:xfrm>
            <a:off x="1789814" y="8020494"/>
            <a:ext cx="5231219" cy="1637414"/>
          </a:xfrm>
          <a:prstGeom prst="roundRect">
            <a:avLst>
              <a:gd fmla="val 4330" name="adj"/>
            </a:avLst>
          </a:prstGeom>
          <a:solidFill>
            <a:srgbClr val="4763AE">
              <a:alpha val="7843"/>
            </a:srgbClr>
          </a:solidFill>
          <a:ln cap="flat" cmpd="sng" w="19050">
            <a:solidFill>
              <a:srgbClr val="4763A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7" name="Google Shape;787;p15"/>
          <p:cNvSpPr txBox="1"/>
          <p:nvPr/>
        </p:nvSpPr>
        <p:spPr>
          <a:xfrm>
            <a:off x="2000341" y="8403462"/>
            <a:ext cx="4821878" cy="1126855"/>
          </a:xfrm>
          <a:prstGeom prst="rect">
            <a:avLst/>
          </a:prstGeom>
          <a:noFill/>
          <a:ln>
            <a:noFill/>
          </a:ln>
        </p:spPr>
        <p:txBody>
          <a:bodyPr anchorCtr="0" anchor="t" bIns="45700" lIns="91425" spcFirstLastPara="1" rIns="91425" wrap="square" tIns="45700">
            <a:noAutofit/>
          </a:bodyPr>
          <a:lstStyle/>
          <a:p>
            <a:pPr indent="-171450" lvl="0" marL="171450" marR="0" rtl="0" algn="l">
              <a:lnSpc>
                <a:spcPct val="150000"/>
              </a:lnSpc>
              <a:spcBef>
                <a:spcPts val="0"/>
              </a:spcBef>
              <a:spcAft>
                <a:spcPts val="0"/>
              </a:spcAft>
              <a:buClr>
                <a:srgbClr val="4763AE"/>
              </a:buClr>
              <a:buSzPts val="1100"/>
              <a:buFont typeface="Arial"/>
              <a:buChar char="•"/>
            </a:pPr>
            <a:r>
              <a:rPr b="0" i="0" lang="en-GB" sz="900">
                <a:solidFill>
                  <a:srgbClr val="1E2879"/>
                </a:solidFill>
                <a:latin typeface="Calibri"/>
                <a:ea typeface="Calibri"/>
                <a:cs typeface="Calibri"/>
                <a:sym typeface="Calibri"/>
              </a:rPr>
              <a:t>Üben Sie Formulierungen, die selbstbewusst und zugleich respektvoll sind.</a:t>
            </a:r>
            <a:endParaRPr/>
          </a:p>
          <a:p>
            <a:pPr indent="0" lvl="1" marL="206517" marR="0" rtl="0" algn="l">
              <a:lnSpc>
                <a:spcPct val="150000"/>
              </a:lnSpc>
              <a:spcBef>
                <a:spcPts val="413"/>
              </a:spcBef>
              <a:spcAft>
                <a:spcPts val="0"/>
              </a:spcAft>
              <a:buClr>
                <a:srgbClr val="011E3B"/>
              </a:buClr>
              <a:buSzPts val="1100"/>
              <a:buFont typeface="Arial"/>
              <a:buNone/>
            </a:pPr>
            <a:r>
              <a:rPr b="0" i="0" lang="en-GB" sz="900" u="none" cap="none" strike="noStrike">
                <a:solidFill>
                  <a:srgbClr val="011E3B"/>
                </a:solidFill>
                <a:latin typeface="Calibri"/>
                <a:ea typeface="Calibri"/>
                <a:cs typeface="Calibri"/>
                <a:sym typeface="Calibri"/>
              </a:rPr>
              <a:t>Wer in Finanzgesprächen selbstbewusst und zugleich respektvoll formuliert, stellt sicher, dass die Botschaft klar ankommt, ohne Konflikte auszulösen. „Ich“-Botschaften, Ruhe und der Fokus auf Fakten helfen, Bedürfnisse wirksam zu vertreten.</a:t>
            </a:r>
            <a:endParaRPr b="0" i="0" sz="1100" u="none" cap="none" strike="noStrike">
              <a:solidFill>
                <a:srgbClr val="011E3B"/>
              </a:solidFill>
              <a:latin typeface="Calibri"/>
              <a:ea typeface="Calibri"/>
              <a:cs typeface="Calibri"/>
              <a:sym typeface="Calibri"/>
            </a:endParaRPr>
          </a:p>
          <a:p>
            <a:pPr indent="0" lvl="0" marL="0" marR="0" rtl="0" algn="l">
              <a:lnSpc>
                <a:spcPct val="110909"/>
              </a:lnSpc>
              <a:spcBef>
                <a:spcPts val="0"/>
              </a:spcBef>
              <a:spcAft>
                <a:spcPts val="0"/>
              </a:spcAft>
              <a:buClr>
                <a:srgbClr val="4763AE"/>
              </a:buClr>
              <a:buSzPts val="1100"/>
              <a:buFont typeface="Arial"/>
              <a:buNone/>
            </a:pPr>
            <a:r>
              <a:rPr sz="1100"/>
              <a:t/>
            </a:r>
            <a:endParaRPr b="0" i="0" sz="1100">
              <a:solidFill>
                <a:srgbClr val="1E2879"/>
              </a:solidFill>
              <a:latin typeface="Calibri"/>
              <a:ea typeface="Calibri"/>
              <a:cs typeface="Calibri"/>
              <a:sym typeface="Calibri"/>
            </a:endParaRPr>
          </a:p>
        </p:txBody>
      </p:sp>
      <p:grpSp>
        <p:nvGrpSpPr>
          <p:cNvPr id="788" name="Google Shape;788;p15"/>
          <p:cNvGrpSpPr/>
          <p:nvPr/>
        </p:nvGrpSpPr>
        <p:grpSpPr>
          <a:xfrm>
            <a:off x="1997756" y="7917180"/>
            <a:ext cx="1387128" cy="406400"/>
            <a:chOff x="1997756" y="3611831"/>
            <a:chExt cx="1387128" cy="406400"/>
          </a:xfrm>
        </p:grpSpPr>
        <p:grpSp>
          <p:nvGrpSpPr>
            <p:cNvPr id="789" name="Google Shape;789;p15"/>
            <p:cNvGrpSpPr/>
            <p:nvPr/>
          </p:nvGrpSpPr>
          <p:grpSpPr>
            <a:xfrm>
              <a:off x="1997756" y="3611831"/>
              <a:ext cx="1387128" cy="406400"/>
              <a:chOff x="1590175" y="6032510"/>
              <a:chExt cx="1387128" cy="406400"/>
            </a:xfrm>
          </p:grpSpPr>
          <p:sp>
            <p:nvSpPr>
              <p:cNvPr id="790" name="Google Shape;790;p15"/>
              <p:cNvSpPr/>
              <p:nvPr/>
            </p:nvSpPr>
            <p:spPr>
              <a:xfrm>
                <a:off x="1941158" y="6087928"/>
                <a:ext cx="674452"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1" name="Google Shape;791;p15"/>
              <p:cNvSpPr/>
              <p:nvPr/>
            </p:nvSpPr>
            <p:spPr>
              <a:xfrm>
                <a:off x="1784139" y="6092546"/>
                <a:ext cx="810205" cy="286328"/>
              </a:xfrm>
              <a:prstGeom prst="rect">
                <a:avLst/>
              </a:prstGeom>
              <a:solidFill>
                <a:srgbClr val="4763AE">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2" name="Google Shape;792;p15"/>
              <p:cNvSpPr txBox="1"/>
              <p:nvPr/>
            </p:nvSpPr>
            <p:spPr>
              <a:xfrm>
                <a:off x="1981385" y="6096239"/>
                <a:ext cx="995918"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Hinweise</a:t>
                </a:r>
                <a:endParaRPr/>
              </a:p>
            </p:txBody>
          </p:sp>
          <p:sp>
            <p:nvSpPr>
              <p:cNvPr id="793" name="Google Shape;793;p15"/>
              <p:cNvSpPr/>
              <p:nvPr/>
            </p:nvSpPr>
            <p:spPr>
              <a:xfrm>
                <a:off x="1590175" y="6032510"/>
                <a:ext cx="406400" cy="406400"/>
              </a:xfrm>
              <a:prstGeom prst="ellipse">
                <a:avLst/>
              </a:prstGeom>
              <a:solidFill>
                <a:srgbClr val="4763AE"/>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4" name="Google Shape;794;p15"/>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95" name="Google Shape;795;p15"/>
            <p:cNvGrpSpPr/>
            <p:nvPr/>
          </p:nvGrpSpPr>
          <p:grpSpPr>
            <a:xfrm>
              <a:off x="2047113" y="3661022"/>
              <a:ext cx="320730" cy="314353"/>
              <a:chOff x="8515834" y="1384129"/>
              <a:chExt cx="1538157" cy="1507572"/>
            </a:xfrm>
          </p:grpSpPr>
          <p:grpSp>
            <p:nvGrpSpPr>
              <p:cNvPr id="796" name="Google Shape;796;p15"/>
              <p:cNvGrpSpPr/>
              <p:nvPr/>
            </p:nvGrpSpPr>
            <p:grpSpPr>
              <a:xfrm>
                <a:off x="9122006" y="1798742"/>
                <a:ext cx="652378" cy="709850"/>
                <a:chOff x="4172018" y="1336363"/>
                <a:chExt cx="742283" cy="807675"/>
              </a:xfrm>
            </p:grpSpPr>
            <p:sp>
              <p:nvSpPr>
                <p:cNvPr id="797" name="Google Shape;797;p15"/>
                <p:cNvSpPr/>
                <p:nvPr/>
              </p:nvSpPr>
              <p:spPr>
                <a:xfrm>
                  <a:off x="4172018" y="1603142"/>
                  <a:ext cx="326273" cy="540896"/>
                </a:xfrm>
                <a:custGeom>
                  <a:rect b="b" l="l" r="r" t="t"/>
                  <a:pathLst>
                    <a:path extrusionOk="0" h="540896" w="326273">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8" name="Google Shape;798;p15"/>
                <p:cNvSpPr/>
                <p:nvPr/>
              </p:nvSpPr>
              <p:spPr>
                <a:xfrm>
                  <a:off x="4229167" y="1336363"/>
                  <a:ext cx="210937" cy="214976"/>
                </a:xfrm>
                <a:custGeom>
                  <a:rect b="b" l="l" r="r" t="t"/>
                  <a:pathLst>
                    <a:path extrusionOk="0" h="214976" w="210937">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9" name="Google Shape;799;p15"/>
                <p:cNvSpPr/>
                <p:nvPr/>
              </p:nvSpPr>
              <p:spPr>
                <a:xfrm>
                  <a:off x="4809596" y="1481626"/>
                  <a:ext cx="104705" cy="404660"/>
                </a:xfrm>
                <a:custGeom>
                  <a:rect b="b" l="l" r="r" t="t"/>
                  <a:pathLst>
                    <a:path extrusionOk="0" h="404660" w="104705">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0" name="Google Shape;800;p15"/>
                <p:cNvSpPr/>
                <p:nvPr/>
              </p:nvSpPr>
              <p:spPr>
                <a:xfrm>
                  <a:off x="4756500" y="1389805"/>
                  <a:ext cx="50819" cy="51633"/>
                </a:xfrm>
                <a:custGeom>
                  <a:rect b="b" l="l" r="r" t="t"/>
                  <a:pathLst>
                    <a:path extrusionOk="0" h="51633" w="50819">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01" name="Google Shape;801;p15"/>
              <p:cNvSpPr/>
              <p:nvPr/>
            </p:nvSpPr>
            <p:spPr>
              <a:xfrm rot="1336282">
                <a:off x="8687174" y="1568164"/>
                <a:ext cx="1195477" cy="1139501"/>
              </a:xfrm>
              <a:prstGeom prst="wedgeEllipseCallout">
                <a:avLst>
                  <a:gd fmla="val -24644" name="adj1"/>
                  <a:gd fmla="val 67550" name="adj2"/>
                </a:avLst>
              </a:pr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p16"/>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807" name="Google Shape;807;p16"/>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808" name="Google Shape;808;p16"/>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grpSp>
        <p:nvGrpSpPr>
          <p:cNvPr id="809" name="Google Shape;809;p16"/>
          <p:cNvGrpSpPr/>
          <p:nvPr/>
        </p:nvGrpSpPr>
        <p:grpSpPr>
          <a:xfrm>
            <a:off x="895022" y="862601"/>
            <a:ext cx="677287" cy="579539"/>
            <a:chOff x="7236754" y="940858"/>
            <a:chExt cx="1133079" cy="969549"/>
          </a:xfrm>
        </p:grpSpPr>
        <p:grpSp>
          <p:nvGrpSpPr>
            <p:cNvPr id="810" name="Google Shape;810;p16"/>
            <p:cNvGrpSpPr/>
            <p:nvPr/>
          </p:nvGrpSpPr>
          <p:grpSpPr>
            <a:xfrm>
              <a:off x="7884516" y="1486640"/>
              <a:ext cx="203733" cy="61119"/>
              <a:chOff x="7884516" y="1486640"/>
              <a:chExt cx="203733" cy="61119"/>
            </a:xfrm>
          </p:grpSpPr>
          <p:sp>
            <p:nvSpPr>
              <p:cNvPr id="811" name="Google Shape;811;p16"/>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12" name="Google Shape;812;p16"/>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813" name="Google Shape;813;p16"/>
            <p:cNvGrpSpPr/>
            <p:nvPr/>
          </p:nvGrpSpPr>
          <p:grpSpPr>
            <a:xfrm>
              <a:off x="7236754" y="940858"/>
              <a:ext cx="1133079" cy="969549"/>
              <a:chOff x="7236754" y="940858"/>
              <a:chExt cx="1133079" cy="969549"/>
            </a:xfrm>
          </p:grpSpPr>
          <p:sp>
            <p:nvSpPr>
              <p:cNvPr id="814" name="Google Shape;814;p16"/>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15" name="Google Shape;815;p16"/>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16" name="Google Shape;816;p16"/>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17" name="Google Shape;817;p16"/>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18" name="Google Shape;818;p16"/>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19" name="Google Shape;819;p16"/>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20" name="Google Shape;820;p16"/>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21" name="Google Shape;821;p16"/>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22" name="Google Shape;822;p16"/>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23" name="Google Shape;823;p16"/>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24" name="Google Shape;824;p16"/>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825" name="Google Shape;825;p16"/>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
        <p:nvSpPr>
          <p:cNvPr id="826" name="Google Shape;826;p16"/>
          <p:cNvSpPr txBox="1"/>
          <p:nvPr/>
        </p:nvSpPr>
        <p:spPr>
          <a:xfrm>
            <a:off x="2000341" y="8403462"/>
            <a:ext cx="4821878" cy="1126855"/>
          </a:xfrm>
          <a:prstGeom prst="rect">
            <a:avLst/>
          </a:prstGeom>
          <a:noFill/>
          <a:ln>
            <a:noFill/>
          </a:ln>
        </p:spPr>
        <p:txBody>
          <a:bodyPr anchorCtr="0" anchor="t" bIns="45700" lIns="91425" spcFirstLastPara="1" rIns="91425" wrap="square" tIns="45700">
            <a:noAutofit/>
          </a:bodyPr>
          <a:lstStyle/>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pic>
        <p:nvPicPr>
          <p:cNvPr id="827" name="Google Shape;827;p16"/>
          <p:cNvPicPr preferRelativeResize="0"/>
          <p:nvPr/>
        </p:nvPicPr>
        <p:blipFill rotWithShape="1">
          <a:blip r:embed="rId3">
            <a:alphaModFix/>
          </a:blip>
          <a:srcRect b="0" l="0" r="0" t="0"/>
          <a:stretch/>
        </p:blipFill>
        <p:spPr>
          <a:xfrm>
            <a:off x="1455088" y="1442141"/>
            <a:ext cx="5591381" cy="838707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17"/>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833" name="Google Shape;833;p17"/>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834" name="Google Shape;834;p17"/>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sp>
        <p:nvSpPr>
          <p:cNvPr id="835" name="Google Shape;835;p17"/>
          <p:cNvSpPr txBox="1"/>
          <p:nvPr>
            <p:ph idx="4" type="body"/>
          </p:nvPr>
        </p:nvSpPr>
        <p:spPr>
          <a:xfrm>
            <a:off x="1704812" y="1487072"/>
            <a:ext cx="5238000" cy="530182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sz="900">
                <a:latin typeface="Calibri"/>
                <a:ea typeface="Calibri"/>
                <a:cs typeface="Calibri"/>
                <a:sym typeface="Calibri"/>
              </a:rPr>
              <a:t>Übung – </a:t>
            </a:r>
            <a:r>
              <a:rPr b="1" lang="en-GB" sz="900"/>
              <a:t>Journaling-Impulse zum Aufbau von Selbstvertrauen</a:t>
            </a:r>
            <a:endParaRPr>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lang="en-GB" sz="900"/>
              <a:t>Diese Übung regt zur Selbstreflexion an, um das Selbstvertrauen im Umgang mit Finanzen zu stärken. Anhand geleiteter Impulse erkunden die Teilnehmerinnen frühere Erfolge, erkennen Stärken und hinterfragen einschränkende Überzeugungen – und entwickeln so eine wachstumsorientierte Haltung für finanzielle Entscheidungen.</a:t>
            </a:r>
            <a:endParaRPr/>
          </a:p>
          <a:p>
            <a:pPr indent="0" lvl="0" marL="0" rtl="0" algn="l">
              <a:lnSpc>
                <a:spcPct val="150000"/>
              </a:lnSpc>
              <a:spcBef>
                <a:spcPts val="0"/>
              </a:spcBef>
              <a:spcAft>
                <a:spcPts val="0"/>
              </a:spcAft>
              <a:buSzPts val="1100"/>
              <a:buNone/>
            </a:pPr>
            <a:r>
              <a:rPr sz="900"/>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900">
                <a:latin typeface="Calibri"/>
                <a:ea typeface="Calibri"/>
                <a:cs typeface="Calibri"/>
                <a:sym typeface="Calibri"/>
              </a:rPr>
              <a:t>Anleitung</a:t>
            </a:r>
            <a:endParaRPr>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b="1" lang="en-GB" sz="900">
                <a:latin typeface="Calibri"/>
                <a:ea typeface="Calibri"/>
                <a:cs typeface="Calibri"/>
                <a:sym typeface="Calibri"/>
              </a:rPr>
              <a:t>Material vorbereiten:</a:t>
            </a:r>
            <a:r>
              <a:rPr lang="en-GB" sz="900">
                <a:latin typeface="Calibri"/>
                <a:ea typeface="Calibri"/>
                <a:cs typeface="Calibri"/>
                <a:sym typeface="Calibri"/>
              </a:rPr>
              <a:t> Stellen Sie Notizbücher, Stifte oder digitale Journaling-Werkzeuge bereit.</a:t>
            </a:r>
            <a:endParaRPr/>
          </a:p>
          <a:p>
            <a:pPr indent="-171450" lvl="0" marL="171450" rtl="0" algn="l">
              <a:lnSpc>
                <a:spcPct val="150000"/>
              </a:lnSpc>
              <a:spcBef>
                <a:spcPts val="0"/>
              </a:spcBef>
              <a:spcAft>
                <a:spcPts val="0"/>
              </a:spcAft>
              <a:buSzPts val="1100"/>
              <a:buChar char="•"/>
            </a:pPr>
            <a:r>
              <a:rPr b="1" lang="en-GB" sz="900">
                <a:latin typeface="Calibri"/>
                <a:ea typeface="Calibri"/>
                <a:cs typeface="Calibri"/>
                <a:sym typeface="Calibri"/>
              </a:rPr>
              <a:t>Umgebung gestalten:</a:t>
            </a:r>
            <a:r>
              <a:rPr lang="en-GB" sz="900">
                <a:latin typeface="Calibri"/>
                <a:ea typeface="Calibri"/>
                <a:cs typeface="Calibri"/>
                <a:sym typeface="Calibri"/>
              </a:rPr>
              <a:t> Wählen Sie einen ruhigen Ort, um ohne Ablenkung nachzudenken.</a:t>
            </a:r>
            <a:endParaRPr/>
          </a:p>
          <a:p>
            <a:pPr indent="-171450" lvl="0" marL="171450" rtl="0" algn="l">
              <a:lnSpc>
                <a:spcPct val="150000"/>
              </a:lnSpc>
              <a:spcBef>
                <a:spcPts val="0"/>
              </a:spcBef>
              <a:spcAft>
                <a:spcPts val="0"/>
              </a:spcAft>
              <a:buSzPts val="1100"/>
              <a:buChar char="•"/>
            </a:pPr>
            <a:r>
              <a:rPr b="1" lang="en-GB" sz="900">
                <a:latin typeface="Calibri"/>
                <a:ea typeface="Calibri"/>
                <a:cs typeface="Calibri"/>
                <a:sym typeface="Calibri"/>
              </a:rPr>
              <a:t>Impulse vorstellen:</a:t>
            </a:r>
            <a:r>
              <a:rPr lang="en-GB" sz="900">
                <a:latin typeface="Calibri"/>
                <a:ea typeface="Calibri"/>
                <a:cs typeface="Calibri"/>
                <a:sym typeface="Calibri"/>
              </a:rPr>
              <a:t> Geben Sie den Teilnehmerinnen 3–5 geleitete Impulse, zum Beispiel:</a:t>
            </a:r>
            <a:endParaRPr/>
          </a:p>
          <a:p>
            <a:pPr indent="0" lvl="1" marL="377967" rtl="0" algn="l">
              <a:lnSpc>
                <a:spcPct val="150000"/>
              </a:lnSpc>
              <a:spcBef>
                <a:spcPts val="413"/>
              </a:spcBef>
              <a:spcAft>
                <a:spcPts val="0"/>
              </a:spcAft>
              <a:buClr>
                <a:srgbClr val="011E3B"/>
              </a:buClr>
              <a:buSzPts val="1100"/>
              <a:buNone/>
            </a:pPr>
            <a:r>
              <a:rPr lang="en-GB" sz="900">
                <a:latin typeface="Calibri"/>
                <a:ea typeface="Calibri"/>
                <a:cs typeface="Calibri"/>
                <a:sym typeface="Calibri"/>
              </a:rPr>
              <a:t>„Welche finanzielle Herausforderung habe ich überwunden, und was habe ich daraus gelernt?“</a:t>
            </a:r>
            <a:endParaRPr/>
          </a:p>
          <a:p>
            <a:pPr indent="0" lvl="1" marL="377967" rtl="0" algn="l">
              <a:lnSpc>
                <a:spcPct val="150000"/>
              </a:lnSpc>
              <a:spcBef>
                <a:spcPts val="413"/>
              </a:spcBef>
              <a:spcAft>
                <a:spcPts val="0"/>
              </a:spcAft>
              <a:buClr>
                <a:srgbClr val="011E3B"/>
              </a:buClr>
              <a:buSzPts val="1100"/>
              <a:buNone/>
            </a:pPr>
            <a:r>
              <a:rPr lang="en-GB" sz="900">
                <a:latin typeface="Calibri"/>
                <a:ea typeface="Calibri"/>
                <a:cs typeface="Calibri"/>
                <a:sym typeface="Calibri"/>
              </a:rPr>
              <a:t>„Welche Stärken kann ich nutzen, um meine finanziellen Ziele zu erreichen?“</a:t>
            </a:r>
            <a:endParaRPr/>
          </a:p>
          <a:p>
            <a:pPr indent="0" lvl="1" marL="377967" rtl="0" algn="l">
              <a:lnSpc>
                <a:spcPct val="150000"/>
              </a:lnSpc>
              <a:spcBef>
                <a:spcPts val="413"/>
              </a:spcBef>
              <a:spcAft>
                <a:spcPts val="0"/>
              </a:spcAft>
              <a:buClr>
                <a:srgbClr val="011E3B"/>
              </a:buClr>
              <a:buSzPts val="1100"/>
              <a:buNone/>
            </a:pPr>
            <a:r>
              <a:rPr lang="en-GB" sz="900">
                <a:latin typeface="Calibri"/>
                <a:ea typeface="Calibri"/>
                <a:cs typeface="Calibri"/>
                <a:sym typeface="Calibri"/>
              </a:rPr>
              <a:t>„Welche einschränkende Überzeugung über Geld bin ich bereit zu ändern?“</a:t>
            </a:r>
            <a:endParaRPr/>
          </a:p>
          <a:p>
            <a:pPr indent="-171450" lvl="0" marL="171450" rtl="0" algn="l">
              <a:lnSpc>
                <a:spcPct val="150000"/>
              </a:lnSpc>
              <a:spcBef>
                <a:spcPts val="0"/>
              </a:spcBef>
              <a:spcAft>
                <a:spcPts val="0"/>
              </a:spcAft>
              <a:buSzPts val="1100"/>
              <a:buChar char="•"/>
            </a:pPr>
            <a:r>
              <a:rPr b="1" lang="en-GB" sz="900">
                <a:latin typeface="Calibri"/>
                <a:ea typeface="Calibri"/>
                <a:cs typeface="Calibri"/>
                <a:sym typeface="Calibri"/>
              </a:rPr>
              <a:t>Nachdenken und schreiben:</a:t>
            </a:r>
            <a:r>
              <a:rPr lang="en-GB" sz="900">
                <a:latin typeface="Calibri"/>
                <a:ea typeface="Calibri"/>
                <a:cs typeface="Calibri"/>
                <a:sym typeface="Calibri"/>
              </a:rPr>
              <a:t> Ermutigen Sie die Teilnehmerinnen, sich für jeden Impuls 10–15 Minuten Zeit zu nehmen und ihn durchdacht zu beantworten.</a:t>
            </a:r>
            <a:endParaRPr/>
          </a:p>
          <a:p>
            <a:pPr indent="-171450" lvl="0" marL="171450" rtl="0" algn="l">
              <a:lnSpc>
                <a:spcPct val="150000"/>
              </a:lnSpc>
              <a:spcBef>
                <a:spcPts val="0"/>
              </a:spcBef>
              <a:spcAft>
                <a:spcPts val="0"/>
              </a:spcAft>
              <a:buSzPts val="1100"/>
              <a:buChar char="•"/>
            </a:pPr>
            <a:r>
              <a:rPr b="1" lang="en-GB" sz="900">
                <a:latin typeface="Calibri"/>
                <a:ea typeface="Calibri"/>
                <a:cs typeface="Calibri"/>
                <a:sym typeface="Calibri"/>
              </a:rPr>
              <a:t>Optionales Teilen:</a:t>
            </a:r>
            <a:r>
              <a:rPr lang="en-GB" sz="900">
                <a:latin typeface="Calibri"/>
                <a:ea typeface="Calibri"/>
                <a:cs typeface="Calibri"/>
                <a:sym typeface="Calibri"/>
              </a:rPr>
              <a:t> Die Teilnehmerinnen können ihre Erkenntnisse mit einer Partnerin oder in einer Kleingruppe teilen, um Gespräche anzuregen.</a:t>
            </a:r>
            <a:endParaRPr/>
          </a:p>
          <a:p>
            <a:pPr indent="-171450" lvl="0" marL="171450" rtl="0" algn="l">
              <a:lnSpc>
                <a:spcPct val="150000"/>
              </a:lnSpc>
              <a:spcBef>
                <a:spcPts val="0"/>
              </a:spcBef>
              <a:spcAft>
                <a:spcPts val="0"/>
              </a:spcAft>
              <a:buSzPts val="1100"/>
              <a:buChar char="•"/>
            </a:pPr>
            <a:r>
              <a:rPr b="1" lang="en-GB" sz="900">
                <a:latin typeface="Calibri"/>
                <a:ea typeface="Calibri"/>
                <a:cs typeface="Calibri"/>
                <a:sym typeface="Calibri"/>
              </a:rPr>
              <a:t>Auswerten und Maßnahmen festlegen:</a:t>
            </a:r>
            <a:r>
              <a:rPr lang="en-GB" sz="900">
                <a:latin typeface="Calibri"/>
                <a:ea typeface="Calibri"/>
                <a:cs typeface="Calibri"/>
                <a:sym typeface="Calibri"/>
              </a:rPr>
              <a:t> Bitten Sie die Teilnehmerinnen, eine Maßnahme zu benennen, die sie auf Basis ihrer Überlegungen ergreifen können, um Selbstvertrauen in finanziellen Entscheidungen aufzubauen.</a:t>
            </a:r>
            <a:endParaRPr/>
          </a:p>
          <a:p>
            <a:pPr indent="0" lvl="0" marL="0" rtl="0" algn="l">
              <a:lnSpc>
                <a:spcPct val="110909"/>
              </a:lnSpc>
              <a:spcBef>
                <a:spcPts val="0"/>
              </a:spcBef>
              <a:spcAft>
                <a:spcPts val="0"/>
              </a:spcAft>
              <a:buSzPts val="1100"/>
              <a:buNone/>
            </a:pPr>
            <a:r>
              <a:rPr sz="900"/>
              <a:t/>
            </a:r>
            <a:endParaRPr/>
          </a:p>
        </p:txBody>
      </p:sp>
      <p:grpSp>
        <p:nvGrpSpPr>
          <p:cNvPr id="836" name="Google Shape;836;p17"/>
          <p:cNvGrpSpPr/>
          <p:nvPr/>
        </p:nvGrpSpPr>
        <p:grpSpPr>
          <a:xfrm>
            <a:off x="895022" y="862601"/>
            <a:ext cx="677287" cy="579539"/>
            <a:chOff x="7236754" y="940858"/>
            <a:chExt cx="1133079" cy="969549"/>
          </a:xfrm>
        </p:grpSpPr>
        <p:grpSp>
          <p:nvGrpSpPr>
            <p:cNvPr id="837" name="Google Shape;837;p17"/>
            <p:cNvGrpSpPr/>
            <p:nvPr/>
          </p:nvGrpSpPr>
          <p:grpSpPr>
            <a:xfrm>
              <a:off x="7884516" y="1486640"/>
              <a:ext cx="203733" cy="61119"/>
              <a:chOff x="7884516" y="1486640"/>
              <a:chExt cx="203733" cy="61119"/>
            </a:xfrm>
          </p:grpSpPr>
          <p:sp>
            <p:nvSpPr>
              <p:cNvPr id="838" name="Google Shape;838;p17"/>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39" name="Google Shape;839;p17"/>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840" name="Google Shape;840;p17"/>
            <p:cNvGrpSpPr/>
            <p:nvPr/>
          </p:nvGrpSpPr>
          <p:grpSpPr>
            <a:xfrm>
              <a:off x="7236754" y="940858"/>
              <a:ext cx="1133079" cy="969549"/>
              <a:chOff x="7236754" y="940858"/>
              <a:chExt cx="1133079" cy="969549"/>
            </a:xfrm>
          </p:grpSpPr>
          <p:sp>
            <p:nvSpPr>
              <p:cNvPr id="841" name="Google Shape;841;p17"/>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42" name="Google Shape;842;p17"/>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43" name="Google Shape;843;p17"/>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44" name="Google Shape;844;p17"/>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45" name="Google Shape;845;p17"/>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46" name="Google Shape;846;p17"/>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47" name="Google Shape;847;p17"/>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48" name="Google Shape;848;p17"/>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49" name="Google Shape;849;p17"/>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50" name="Google Shape;850;p17"/>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51" name="Google Shape;851;p17"/>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852" name="Google Shape;852;p17"/>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
        <p:nvSpPr>
          <p:cNvPr id="853" name="Google Shape;853;p17"/>
          <p:cNvSpPr txBox="1"/>
          <p:nvPr/>
        </p:nvSpPr>
        <p:spPr>
          <a:xfrm>
            <a:off x="2000341" y="8403462"/>
            <a:ext cx="4821878" cy="1126855"/>
          </a:xfrm>
          <a:prstGeom prst="rect">
            <a:avLst/>
          </a:prstGeom>
          <a:noFill/>
          <a:ln>
            <a:noFill/>
          </a:ln>
        </p:spPr>
        <p:txBody>
          <a:bodyPr anchorCtr="0" anchor="t" bIns="45700" lIns="91425" spcFirstLastPara="1" rIns="91425" wrap="square" tIns="45700">
            <a:noAutofit/>
          </a:bodyPr>
          <a:lstStyle/>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sp>
        <p:nvSpPr>
          <p:cNvPr id="854" name="Google Shape;854;p17"/>
          <p:cNvSpPr/>
          <p:nvPr/>
        </p:nvSpPr>
        <p:spPr>
          <a:xfrm>
            <a:off x="1698808" y="8363661"/>
            <a:ext cx="5231219" cy="1637414"/>
          </a:xfrm>
          <a:prstGeom prst="roundRect">
            <a:avLst>
              <a:gd fmla="val 4330" name="adj"/>
            </a:avLst>
          </a:prstGeom>
          <a:solidFill>
            <a:srgbClr val="1E2879">
              <a:alpha val="7843"/>
            </a:srgbClr>
          </a:solidFill>
          <a:ln cap="flat" cmpd="sng" w="19050">
            <a:solidFill>
              <a:srgbClr val="1E2879"/>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5" name="Google Shape;855;p17"/>
          <p:cNvSpPr txBox="1"/>
          <p:nvPr/>
        </p:nvSpPr>
        <p:spPr>
          <a:xfrm>
            <a:off x="1937688" y="8755200"/>
            <a:ext cx="4884531" cy="1126855"/>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0" i="0" lang="en-GB" sz="1100">
                <a:solidFill>
                  <a:srgbClr val="1E2879"/>
                </a:solidFill>
                <a:latin typeface="Calibri"/>
                <a:ea typeface="Calibri"/>
                <a:cs typeface="Calibri"/>
                <a:sym typeface="Calibri"/>
              </a:rPr>
              <a:t>Ermutigen Sie die Teilnehmerinnen, Journaling zur regelmäßigen Praxis zu machen. Beständige Reflexion stärkt Selbstwahrnehmung und Selbstvertrauen und schafft ein solides Fundament für finanzielles Wachstum.</a:t>
            </a:r>
            <a:endParaRPr/>
          </a:p>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grpSp>
        <p:nvGrpSpPr>
          <p:cNvPr id="856" name="Google Shape;856;p17"/>
          <p:cNvGrpSpPr/>
          <p:nvPr/>
        </p:nvGrpSpPr>
        <p:grpSpPr>
          <a:xfrm>
            <a:off x="1910294" y="8191783"/>
            <a:ext cx="926198" cy="406400"/>
            <a:chOff x="1997756" y="3611831"/>
            <a:chExt cx="926198" cy="406400"/>
          </a:xfrm>
        </p:grpSpPr>
        <p:grpSp>
          <p:nvGrpSpPr>
            <p:cNvPr id="857" name="Google Shape;857;p17"/>
            <p:cNvGrpSpPr/>
            <p:nvPr/>
          </p:nvGrpSpPr>
          <p:grpSpPr>
            <a:xfrm>
              <a:off x="1997756" y="3611831"/>
              <a:ext cx="926198" cy="406400"/>
              <a:chOff x="1590175" y="6032510"/>
              <a:chExt cx="926198" cy="406400"/>
            </a:xfrm>
          </p:grpSpPr>
          <p:sp>
            <p:nvSpPr>
              <p:cNvPr id="858" name="Google Shape;858;p17"/>
              <p:cNvSpPr/>
              <p:nvPr/>
            </p:nvSpPr>
            <p:spPr>
              <a:xfrm>
                <a:off x="1941158" y="6087928"/>
                <a:ext cx="546861"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9" name="Google Shape;859;p17"/>
              <p:cNvSpPr/>
              <p:nvPr/>
            </p:nvSpPr>
            <p:spPr>
              <a:xfrm>
                <a:off x="1784140" y="6092546"/>
                <a:ext cx="691180" cy="286328"/>
              </a:xfrm>
              <a:prstGeom prst="rect">
                <a:avLst/>
              </a:prstGeom>
              <a:solidFill>
                <a:srgbClr val="1E2879">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0" name="Google Shape;860;p17"/>
              <p:cNvSpPr txBox="1"/>
              <p:nvPr/>
            </p:nvSpPr>
            <p:spPr>
              <a:xfrm>
                <a:off x="1981385" y="6096239"/>
                <a:ext cx="534988"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Tipps</a:t>
                </a:r>
                <a:endParaRPr/>
              </a:p>
            </p:txBody>
          </p:sp>
          <p:sp>
            <p:nvSpPr>
              <p:cNvPr id="861" name="Google Shape;861;p17"/>
              <p:cNvSpPr/>
              <p:nvPr/>
            </p:nvSpPr>
            <p:spPr>
              <a:xfrm>
                <a:off x="1590175" y="6032510"/>
                <a:ext cx="406400" cy="406400"/>
              </a:xfrm>
              <a:prstGeom prst="ellipse">
                <a:avLst/>
              </a:prstGeom>
              <a:solidFill>
                <a:srgbClr val="1E2879"/>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2" name="Google Shape;862;p17"/>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63" name="Google Shape;863;p17"/>
            <p:cNvGrpSpPr/>
            <p:nvPr/>
          </p:nvGrpSpPr>
          <p:grpSpPr>
            <a:xfrm>
              <a:off x="2066238" y="3681850"/>
              <a:ext cx="283418" cy="283423"/>
              <a:chOff x="8736336" y="773976"/>
              <a:chExt cx="925001" cy="925018"/>
            </a:xfrm>
          </p:grpSpPr>
          <p:sp>
            <p:nvSpPr>
              <p:cNvPr id="864" name="Google Shape;864;p17"/>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65" name="Google Shape;865;p17"/>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66" name="Google Shape;866;p17"/>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67" name="Google Shape;867;p17"/>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68" name="Google Shape;868;p17"/>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69" name="Google Shape;869;p17"/>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70" name="Google Shape;870;p17"/>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18"/>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876" name="Google Shape;876;p18"/>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877" name="Google Shape;877;p18"/>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grpSp>
        <p:nvGrpSpPr>
          <p:cNvPr id="878" name="Google Shape;878;p18"/>
          <p:cNvGrpSpPr/>
          <p:nvPr/>
        </p:nvGrpSpPr>
        <p:grpSpPr>
          <a:xfrm>
            <a:off x="895022" y="862601"/>
            <a:ext cx="677287" cy="579539"/>
            <a:chOff x="7236754" y="940858"/>
            <a:chExt cx="1133079" cy="969549"/>
          </a:xfrm>
        </p:grpSpPr>
        <p:grpSp>
          <p:nvGrpSpPr>
            <p:cNvPr id="879" name="Google Shape;879;p18"/>
            <p:cNvGrpSpPr/>
            <p:nvPr/>
          </p:nvGrpSpPr>
          <p:grpSpPr>
            <a:xfrm>
              <a:off x="7884516" y="1486640"/>
              <a:ext cx="203733" cy="61119"/>
              <a:chOff x="7884516" y="1486640"/>
              <a:chExt cx="203733" cy="61119"/>
            </a:xfrm>
          </p:grpSpPr>
          <p:sp>
            <p:nvSpPr>
              <p:cNvPr id="880" name="Google Shape;880;p18"/>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81" name="Google Shape;881;p18"/>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882" name="Google Shape;882;p18"/>
            <p:cNvGrpSpPr/>
            <p:nvPr/>
          </p:nvGrpSpPr>
          <p:grpSpPr>
            <a:xfrm>
              <a:off x="7236754" y="940858"/>
              <a:ext cx="1133079" cy="969549"/>
              <a:chOff x="7236754" y="940858"/>
              <a:chExt cx="1133079" cy="969549"/>
            </a:xfrm>
          </p:grpSpPr>
          <p:sp>
            <p:nvSpPr>
              <p:cNvPr id="883" name="Google Shape;883;p18"/>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84" name="Google Shape;884;p18"/>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85" name="Google Shape;885;p18"/>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86" name="Google Shape;886;p18"/>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87" name="Google Shape;887;p18"/>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88" name="Google Shape;888;p18"/>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89" name="Google Shape;889;p18"/>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90" name="Google Shape;890;p18"/>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91" name="Google Shape;891;p18"/>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92" name="Google Shape;892;p18"/>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893" name="Google Shape;893;p18"/>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894" name="Google Shape;894;p18"/>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
        <p:nvSpPr>
          <p:cNvPr id="895" name="Google Shape;895;p18"/>
          <p:cNvSpPr txBox="1"/>
          <p:nvPr/>
        </p:nvSpPr>
        <p:spPr>
          <a:xfrm>
            <a:off x="2000341" y="8403462"/>
            <a:ext cx="4821878" cy="1126855"/>
          </a:xfrm>
          <a:prstGeom prst="rect">
            <a:avLst/>
          </a:prstGeom>
          <a:noFill/>
          <a:ln>
            <a:noFill/>
          </a:ln>
        </p:spPr>
        <p:txBody>
          <a:bodyPr anchorCtr="0" anchor="t" bIns="45700" lIns="91425" spcFirstLastPara="1" rIns="91425" wrap="square" tIns="45700">
            <a:noAutofit/>
          </a:bodyPr>
          <a:lstStyle/>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pic>
        <p:nvPicPr>
          <p:cNvPr id="896" name="Google Shape;896;p18"/>
          <p:cNvPicPr preferRelativeResize="0"/>
          <p:nvPr/>
        </p:nvPicPr>
        <p:blipFill rotWithShape="1">
          <a:blip r:embed="rId3">
            <a:alphaModFix/>
          </a:blip>
          <a:srcRect b="0" l="0" r="0" t="0"/>
          <a:stretch/>
        </p:blipFill>
        <p:spPr>
          <a:xfrm>
            <a:off x="1333433" y="1539566"/>
            <a:ext cx="5726930" cy="859039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19"/>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902" name="Google Shape;902;p19"/>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903" name="Google Shape;903;p19"/>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sp>
        <p:nvSpPr>
          <p:cNvPr id="904" name="Google Shape;904;p19"/>
          <p:cNvSpPr txBox="1"/>
          <p:nvPr>
            <p:ph idx="4" type="body"/>
          </p:nvPr>
        </p:nvSpPr>
        <p:spPr>
          <a:xfrm>
            <a:off x="1704812" y="1447316"/>
            <a:ext cx="5238000" cy="633381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latin typeface="Calibri"/>
                <a:ea typeface="Calibri"/>
                <a:cs typeface="Calibri"/>
                <a:sym typeface="Calibri"/>
              </a:rPr>
              <a:t>Übung – </a:t>
            </a:r>
            <a:r>
              <a:rPr b="1" lang="en-GB"/>
              <a:t>Partner-Rollenspiel: Über finanzielle Grenzen sprechen</a:t>
            </a:r>
            <a:endParaRPr>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lang="en-GB"/>
              <a:t>Diese Übung hilft den Teilnehmerinnen, klare und selbstsichere Kommunikation rund ums Geld zu üben. Durch Rollenspiele realer Situationen – etwa das Aushandeln gemeinsamer Ausgaben oder das Setzen von Grenzen – gewinnen die Teilnehmerinnen Sicherheit darin, ihre finanziellen Grenzen wirksam auszudrücken.</a:t>
            </a:r>
            <a:endParaRPr/>
          </a:p>
          <a:p>
            <a:pPr indent="-101600" lvl="0" marL="171450" rtl="0" algn="l">
              <a:lnSpc>
                <a:spcPct val="150000"/>
              </a:lnSpc>
              <a:spcBef>
                <a:spcPts val="0"/>
              </a:spcBef>
              <a:spcAft>
                <a:spcPts val="0"/>
              </a:spcAft>
              <a:buSzPts val="1100"/>
              <a:buNone/>
            </a:pPr>
            <a:r>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a:t>Anleitung: Partner-Rollenspiel – Finanzielle Grenzen</a:t>
            </a:r>
            <a:endParaRPr/>
          </a:p>
          <a:p>
            <a:pPr indent="-171450" lvl="0" marL="171450" rtl="0" algn="l">
              <a:lnSpc>
                <a:spcPct val="150000"/>
              </a:lnSpc>
              <a:spcBef>
                <a:spcPts val="0"/>
              </a:spcBef>
              <a:spcAft>
                <a:spcPts val="0"/>
              </a:spcAft>
              <a:buSzPts val="1100"/>
              <a:buChar char="•"/>
            </a:pPr>
            <a:r>
              <a:rPr b="1" lang="en-GB">
                <a:latin typeface="Calibri"/>
                <a:ea typeface="Calibri"/>
                <a:cs typeface="Calibri"/>
                <a:sym typeface="Calibri"/>
              </a:rPr>
              <a:t>Paare bilden:</a:t>
            </a:r>
            <a:r>
              <a:rPr lang="en-GB">
                <a:latin typeface="Calibri"/>
                <a:ea typeface="Calibri"/>
                <a:cs typeface="Calibri"/>
                <a:sym typeface="Calibri"/>
              </a:rPr>
              <a:t> Teilen Sie die Teilnehmerinnen für die Übung in Zweiergruppen ein.</a:t>
            </a:r>
            <a:endParaRPr/>
          </a:p>
          <a:p>
            <a:pPr indent="-171450" lvl="0" marL="171450" rtl="0" algn="l">
              <a:lnSpc>
                <a:spcPct val="150000"/>
              </a:lnSpc>
              <a:spcBef>
                <a:spcPts val="0"/>
              </a:spcBef>
              <a:spcAft>
                <a:spcPts val="0"/>
              </a:spcAft>
              <a:buSzPts val="1100"/>
              <a:buChar char="•"/>
            </a:pPr>
            <a:r>
              <a:rPr b="1" lang="en-GB">
                <a:latin typeface="Calibri"/>
                <a:ea typeface="Calibri"/>
                <a:cs typeface="Calibri"/>
                <a:sym typeface="Calibri"/>
              </a:rPr>
              <a:t>Szenarien vorstellen:</a:t>
            </a:r>
            <a:r>
              <a:rPr lang="en-GB">
                <a:latin typeface="Calibri"/>
                <a:ea typeface="Calibri"/>
                <a:cs typeface="Calibri"/>
                <a:sym typeface="Calibri"/>
              </a:rPr>
              <a:t> Geben Sie reale Szenarien vor, zum Beispiel:</a:t>
            </a:r>
            <a:endParaRPr/>
          </a:p>
          <a:p>
            <a:pPr indent="0" lvl="1" marL="377967" rtl="0" algn="l">
              <a:lnSpc>
                <a:spcPct val="150000"/>
              </a:lnSpc>
              <a:spcBef>
                <a:spcPts val="413"/>
              </a:spcBef>
              <a:spcAft>
                <a:spcPts val="0"/>
              </a:spcAft>
              <a:buClr>
                <a:srgbClr val="1E2879"/>
              </a:buClr>
              <a:buSzPts val="1100"/>
              <a:buNone/>
            </a:pPr>
            <a:r>
              <a:rPr lang="en-GB" sz="1100">
                <a:solidFill>
                  <a:srgbClr val="1E2879"/>
                </a:solidFill>
                <a:latin typeface="Calibri"/>
                <a:ea typeface="Calibri"/>
                <a:cs typeface="Calibri"/>
                <a:sym typeface="Calibri"/>
              </a:rPr>
              <a:t>Eine Freundin oder ein Familienmitglied bitten, sich kein Geld mehr zu leihen</a:t>
            </a:r>
            <a:endParaRPr/>
          </a:p>
          <a:p>
            <a:pPr indent="0" lvl="1" marL="377967" rtl="0" algn="l">
              <a:lnSpc>
                <a:spcPct val="150000"/>
              </a:lnSpc>
              <a:spcBef>
                <a:spcPts val="413"/>
              </a:spcBef>
              <a:spcAft>
                <a:spcPts val="0"/>
              </a:spcAft>
              <a:buClr>
                <a:srgbClr val="1E2879"/>
              </a:buClr>
              <a:buSzPts val="1100"/>
              <a:buNone/>
            </a:pPr>
            <a:r>
              <a:rPr lang="en-GB" sz="1100">
                <a:solidFill>
                  <a:srgbClr val="1E2879"/>
                </a:solidFill>
                <a:latin typeface="Calibri"/>
                <a:ea typeface="Calibri"/>
                <a:cs typeface="Calibri"/>
                <a:sym typeface="Calibri"/>
              </a:rPr>
              <a:t>Gemeinsame Haushaltskosten aushandeln</a:t>
            </a:r>
            <a:endParaRPr/>
          </a:p>
          <a:p>
            <a:pPr indent="0" lvl="1" marL="377967" rtl="0" algn="l">
              <a:lnSpc>
                <a:spcPct val="150000"/>
              </a:lnSpc>
              <a:spcBef>
                <a:spcPts val="413"/>
              </a:spcBef>
              <a:spcAft>
                <a:spcPts val="0"/>
              </a:spcAft>
              <a:buClr>
                <a:srgbClr val="1E2879"/>
              </a:buClr>
              <a:buSzPts val="1100"/>
              <a:buNone/>
            </a:pPr>
            <a:r>
              <a:rPr lang="en-GB" sz="1100">
                <a:solidFill>
                  <a:srgbClr val="1E2879"/>
                </a:solidFill>
                <a:latin typeface="Calibri"/>
                <a:ea typeface="Calibri"/>
                <a:cs typeface="Calibri"/>
                <a:sym typeface="Calibri"/>
              </a:rPr>
              <a:t>Am Arbeitsplatz um eine Gehaltserhöhung bitten</a:t>
            </a:r>
            <a:endParaRPr/>
          </a:p>
          <a:p>
            <a:pPr indent="-171450" lvl="0" marL="171450" rtl="0" algn="l">
              <a:lnSpc>
                <a:spcPct val="150000"/>
              </a:lnSpc>
              <a:spcBef>
                <a:spcPts val="0"/>
              </a:spcBef>
              <a:spcAft>
                <a:spcPts val="0"/>
              </a:spcAft>
              <a:buSzPts val="1100"/>
              <a:buChar char="•"/>
            </a:pPr>
            <a:r>
              <a:rPr b="1" lang="en-GB">
                <a:latin typeface="Calibri"/>
                <a:ea typeface="Calibri"/>
                <a:cs typeface="Calibri"/>
                <a:sym typeface="Calibri"/>
              </a:rPr>
              <a:t>Rollen verteilen:</a:t>
            </a:r>
            <a:r>
              <a:rPr lang="en-GB">
                <a:latin typeface="Calibri"/>
                <a:ea typeface="Calibri"/>
                <a:cs typeface="Calibri"/>
                <a:sym typeface="Calibri"/>
              </a:rPr>
              <a:t> Eine Teilnehmerin spielt sich selbst, die andere die Gegenseite im Szenario.</a:t>
            </a:r>
            <a:endParaRPr/>
          </a:p>
          <a:p>
            <a:pPr indent="-171450" lvl="0" marL="171450" rtl="0" algn="l">
              <a:lnSpc>
                <a:spcPct val="150000"/>
              </a:lnSpc>
              <a:spcBef>
                <a:spcPts val="0"/>
              </a:spcBef>
              <a:spcAft>
                <a:spcPts val="0"/>
              </a:spcAft>
              <a:buSzPts val="1100"/>
              <a:buChar char="•"/>
            </a:pPr>
            <a:r>
              <a:rPr b="1" lang="en-GB">
                <a:latin typeface="Calibri"/>
                <a:ea typeface="Calibri"/>
                <a:cs typeface="Calibri"/>
                <a:sym typeface="Calibri"/>
              </a:rPr>
              <a:t>Rollenspiel:</a:t>
            </a:r>
            <a:r>
              <a:rPr lang="en-GB">
                <a:latin typeface="Calibri"/>
                <a:ea typeface="Calibri"/>
                <a:cs typeface="Calibri"/>
                <a:sym typeface="Calibri"/>
              </a:rPr>
              <a:t> Jedes Paar übt das Gespräch 3–5 Minuten lang und konzentriert sich auf klare, respektvolle und selbstsichere Kommunikation.</a:t>
            </a:r>
            <a:endParaRPr/>
          </a:p>
          <a:p>
            <a:pPr indent="-171450" lvl="0" marL="171450" rtl="0" algn="l">
              <a:lnSpc>
                <a:spcPct val="150000"/>
              </a:lnSpc>
              <a:spcBef>
                <a:spcPts val="0"/>
              </a:spcBef>
              <a:spcAft>
                <a:spcPts val="0"/>
              </a:spcAft>
              <a:buSzPts val="1100"/>
              <a:buChar char="•"/>
            </a:pPr>
            <a:r>
              <a:rPr b="1" lang="en-GB">
                <a:latin typeface="Calibri"/>
                <a:ea typeface="Calibri"/>
                <a:cs typeface="Calibri"/>
                <a:sym typeface="Calibri"/>
              </a:rPr>
              <a:t>Rollen tauschen:</a:t>
            </a:r>
            <a:r>
              <a:rPr lang="en-GB">
                <a:latin typeface="Calibri"/>
                <a:ea typeface="Calibri"/>
                <a:cs typeface="Calibri"/>
                <a:sym typeface="Calibri"/>
              </a:rPr>
              <a:t> Die Teilnehmerinnen tauschen die Rollen und wiederholen die Übung.</a:t>
            </a:r>
            <a:endParaRPr/>
          </a:p>
          <a:p>
            <a:pPr indent="-171450" lvl="0" marL="171450" rtl="0" algn="l">
              <a:lnSpc>
                <a:spcPct val="150000"/>
              </a:lnSpc>
              <a:spcBef>
                <a:spcPts val="0"/>
              </a:spcBef>
              <a:spcAft>
                <a:spcPts val="0"/>
              </a:spcAft>
              <a:buSzPts val="1100"/>
              <a:buChar char="•"/>
            </a:pPr>
            <a:r>
              <a:rPr b="1" lang="en-GB">
                <a:latin typeface="Calibri"/>
                <a:ea typeface="Calibri"/>
                <a:cs typeface="Calibri"/>
                <a:sym typeface="Calibri"/>
              </a:rPr>
              <a:t>Auswertung:</a:t>
            </a:r>
            <a:r>
              <a:rPr lang="en-GB">
                <a:latin typeface="Calibri"/>
                <a:ea typeface="Calibri"/>
                <a:cs typeface="Calibri"/>
                <a:sym typeface="Calibri"/>
              </a:rPr>
              <a:t> Besprechen Sie in der Gruppe:</a:t>
            </a:r>
            <a:endParaRPr/>
          </a:p>
          <a:p>
            <a:pPr indent="0" lvl="1" marL="377967" rtl="0" algn="l">
              <a:lnSpc>
                <a:spcPct val="150000"/>
              </a:lnSpc>
              <a:spcBef>
                <a:spcPts val="413"/>
              </a:spcBef>
              <a:spcAft>
                <a:spcPts val="0"/>
              </a:spcAft>
              <a:buClr>
                <a:srgbClr val="1E2879"/>
              </a:buClr>
              <a:buSzPts val="1100"/>
              <a:buNone/>
            </a:pPr>
            <a:r>
              <a:rPr lang="en-GB" sz="1100">
                <a:solidFill>
                  <a:srgbClr val="1E2879"/>
                </a:solidFill>
                <a:latin typeface="Calibri"/>
                <a:ea typeface="Calibri"/>
                <a:cs typeface="Calibri"/>
                <a:sym typeface="Calibri"/>
              </a:rPr>
              <a:t>Welche Strategien haben gut funktioniert?</a:t>
            </a:r>
            <a:endParaRPr/>
          </a:p>
          <a:p>
            <a:pPr indent="0" lvl="1" marL="377967" rtl="0" algn="l">
              <a:lnSpc>
                <a:spcPct val="150000"/>
              </a:lnSpc>
              <a:spcBef>
                <a:spcPts val="413"/>
              </a:spcBef>
              <a:spcAft>
                <a:spcPts val="0"/>
              </a:spcAft>
              <a:buClr>
                <a:srgbClr val="1E2879"/>
              </a:buClr>
              <a:buSzPts val="1100"/>
              <a:buNone/>
            </a:pPr>
            <a:r>
              <a:rPr lang="en-GB" sz="1100">
                <a:solidFill>
                  <a:srgbClr val="1E2879"/>
                </a:solidFill>
                <a:latin typeface="Calibri"/>
                <a:ea typeface="Calibri"/>
                <a:cs typeface="Calibri"/>
                <a:sym typeface="Calibri"/>
              </a:rPr>
              <a:t>Welche Schwierigkeiten gab es?</a:t>
            </a:r>
            <a:endParaRPr/>
          </a:p>
          <a:p>
            <a:pPr indent="0" lvl="1" marL="377967" rtl="0" algn="l">
              <a:lnSpc>
                <a:spcPct val="150000"/>
              </a:lnSpc>
              <a:spcBef>
                <a:spcPts val="413"/>
              </a:spcBef>
              <a:spcAft>
                <a:spcPts val="0"/>
              </a:spcAft>
              <a:buClr>
                <a:srgbClr val="1E2879"/>
              </a:buClr>
              <a:buSzPts val="1100"/>
              <a:buNone/>
            </a:pPr>
            <a:r>
              <a:rPr lang="en-GB" sz="1100">
                <a:solidFill>
                  <a:srgbClr val="1E2879"/>
                </a:solidFill>
                <a:latin typeface="Calibri"/>
                <a:ea typeface="Calibri"/>
                <a:cs typeface="Calibri"/>
                <a:sym typeface="Calibri"/>
              </a:rPr>
              <a:t>Wie hat es sich angefühlt, Grenzen zu setzen?</a:t>
            </a:r>
            <a:endParaRPr/>
          </a:p>
          <a:p>
            <a:pPr indent="-171450" lvl="0" marL="171450" rtl="0" algn="l">
              <a:lnSpc>
                <a:spcPct val="150000"/>
              </a:lnSpc>
              <a:spcBef>
                <a:spcPts val="0"/>
              </a:spcBef>
              <a:spcAft>
                <a:spcPts val="0"/>
              </a:spcAft>
              <a:buSzPts val="1100"/>
              <a:buChar char="•"/>
            </a:pPr>
            <a:r>
              <a:rPr b="1" lang="en-GB">
                <a:latin typeface="Calibri"/>
                <a:ea typeface="Calibri"/>
                <a:cs typeface="Calibri"/>
                <a:sym typeface="Calibri"/>
              </a:rPr>
              <a:t>Reflexion:</a:t>
            </a:r>
            <a:r>
              <a:rPr lang="en-GB">
                <a:latin typeface="Calibri"/>
                <a:ea typeface="Calibri"/>
                <a:cs typeface="Calibri"/>
                <a:sym typeface="Calibri"/>
              </a:rPr>
              <a:t> Ermutigen Sie die Teilnehmerinnen, Erkenntnisse oder Anpassungen für künftige reale Gespräche zu notieren.</a:t>
            </a:r>
            <a:endParaRPr/>
          </a:p>
          <a:p>
            <a:pPr indent="0" lvl="0" marL="0" rtl="0" algn="l">
              <a:lnSpc>
                <a:spcPct val="110909"/>
              </a:lnSpc>
              <a:spcBef>
                <a:spcPts val="0"/>
              </a:spcBef>
              <a:spcAft>
                <a:spcPts val="0"/>
              </a:spcAft>
              <a:buSzPts val="1100"/>
              <a:buNone/>
            </a:pPr>
            <a:r>
              <a:t/>
            </a:r>
            <a:endParaRPr/>
          </a:p>
        </p:txBody>
      </p:sp>
      <p:grpSp>
        <p:nvGrpSpPr>
          <p:cNvPr id="905" name="Google Shape;905;p19"/>
          <p:cNvGrpSpPr/>
          <p:nvPr/>
        </p:nvGrpSpPr>
        <p:grpSpPr>
          <a:xfrm>
            <a:off x="895022" y="862601"/>
            <a:ext cx="677287" cy="579539"/>
            <a:chOff x="7236754" y="940858"/>
            <a:chExt cx="1133079" cy="969549"/>
          </a:xfrm>
        </p:grpSpPr>
        <p:grpSp>
          <p:nvGrpSpPr>
            <p:cNvPr id="906" name="Google Shape;906;p19"/>
            <p:cNvGrpSpPr/>
            <p:nvPr/>
          </p:nvGrpSpPr>
          <p:grpSpPr>
            <a:xfrm>
              <a:off x="7884516" y="1486640"/>
              <a:ext cx="203733" cy="61119"/>
              <a:chOff x="7884516" y="1486640"/>
              <a:chExt cx="203733" cy="61119"/>
            </a:xfrm>
          </p:grpSpPr>
          <p:sp>
            <p:nvSpPr>
              <p:cNvPr id="907" name="Google Shape;907;p19"/>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08" name="Google Shape;908;p19"/>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909" name="Google Shape;909;p19"/>
            <p:cNvGrpSpPr/>
            <p:nvPr/>
          </p:nvGrpSpPr>
          <p:grpSpPr>
            <a:xfrm>
              <a:off x="7236754" y="940858"/>
              <a:ext cx="1133079" cy="969549"/>
              <a:chOff x="7236754" y="940858"/>
              <a:chExt cx="1133079" cy="969549"/>
            </a:xfrm>
          </p:grpSpPr>
          <p:sp>
            <p:nvSpPr>
              <p:cNvPr id="910" name="Google Shape;910;p19"/>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11" name="Google Shape;911;p19"/>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12" name="Google Shape;912;p19"/>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13" name="Google Shape;913;p19"/>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14" name="Google Shape;914;p19"/>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15" name="Google Shape;915;p19"/>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16" name="Google Shape;916;p19"/>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17" name="Google Shape;917;p19"/>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18" name="Google Shape;918;p19"/>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19" name="Google Shape;919;p19"/>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20" name="Google Shape;920;p19"/>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921" name="Google Shape;921;p19"/>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
        <p:nvSpPr>
          <p:cNvPr id="922" name="Google Shape;922;p19"/>
          <p:cNvSpPr txBox="1"/>
          <p:nvPr/>
        </p:nvSpPr>
        <p:spPr>
          <a:xfrm>
            <a:off x="2000341" y="8403462"/>
            <a:ext cx="4821878" cy="1126855"/>
          </a:xfrm>
          <a:prstGeom prst="rect">
            <a:avLst/>
          </a:prstGeom>
          <a:noFill/>
          <a:ln>
            <a:noFill/>
          </a:ln>
        </p:spPr>
        <p:txBody>
          <a:bodyPr anchorCtr="0" anchor="t" bIns="45700" lIns="91425" spcFirstLastPara="1" rIns="91425" wrap="square" tIns="45700">
            <a:noAutofit/>
          </a:bodyPr>
          <a:lstStyle/>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20"/>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928" name="Google Shape;928;p20"/>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929" name="Google Shape;929;p20"/>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grpSp>
        <p:nvGrpSpPr>
          <p:cNvPr id="930" name="Google Shape;930;p20"/>
          <p:cNvGrpSpPr/>
          <p:nvPr/>
        </p:nvGrpSpPr>
        <p:grpSpPr>
          <a:xfrm>
            <a:off x="895022" y="862601"/>
            <a:ext cx="677287" cy="579539"/>
            <a:chOff x="7236754" y="940858"/>
            <a:chExt cx="1133079" cy="969549"/>
          </a:xfrm>
        </p:grpSpPr>
        <p:grpSp>
          <p:nvGrpSpPr>
            <p:cNvPr id="931" name="Google Shape;931;p20"/>
            <p:cNvGrpSpPr/>
            <p:nvPr/>
          </p:nvGrpSpPr>
          <p:grpSpPr>
            <a:xfrm>
              <a:off x="7884516" y="1486640"/>
              <a:ext cx="203733" cy="61119"/>
              <a:chOff x="7884516" y="1486640"/>
              <a:chExt cx="203733" cy="61119"/>
            </a:xfrm>
          </p:grpSpPr>
          <p:sp>
            <p:nvSpPr>
              <p:cNvPr id="932" name="Google Shape;932;p20"/>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33" name="Google Shape;933;p20"/>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934" name="Google Shape;934;p20"/>
            <p:cNvGrpSpPr/>
            <p:nvPr/>
          </p:nvGrpSpPr>
          <p:grpSpPr>
            <a:xfrm>
              <a:off x="7236754" y="940858"/>
              <a:ext cx="1133079" cy="969549"/>
              <a:chOff x="7236754" y="940858"/>
              <a:chExt cx="1133079" cy="969549"/>
            </a:xfrm>
          </p:grpSpPr>
          <p:sp>
            <p:nvSpPr>
              <p:cNvPr id="935" name="Google Shape;935;p20"/>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36" name="Google Shape;936;p20"/>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37" name="Google Shape;937;p20"/>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38" name="Google Shape;938;p20"/>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39" name="Google Shape;939;p20"/>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40" name="Google Shape;940;p20"/>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41" name="Google Shape;941;p20"/>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42" name="Google Shape;942;p20"/>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43" name="Google Shape;943;p20"/>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44" name="Google Shape;944;p20"/>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45" name="Google Shape;945;p20"/>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946" name="Google Shape;946;p20"/>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
        <p:nvSpPr>
          <p:cNvPr id="947" name="Google Shape;947;p20"/>
          <p:cNvSpPr txBox="1"/>
          <p:nvPr/>
        </p:nvSpPr>
        <p:spPr>
          <a:xfrm>
            <a:off x="2000341" y="8403462"/>
            <a:ext cx="4821878" cy="1126855"/>
          </a:xfrm>
          <a:prstGeom prst="rect">
            <a:avLst/>
          </a:prstGeom>
          <a:noFill/>
          <a:ln>
            <a:noFill/>
          </a:ln>
        </p:spPr>
        <p:txBody>
          <a:bodyPr anchorCtr="0" anchor="t" bIns="45700" lIns="91425" spcFirstLastPara="1" rIns="91425" wrap="square" tIns="45700">
            <a:noAutofit/>
          </a:bodyPr>
          <a:lstStyle/>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pic>
        <p:nvPicPr>
          <p:cNvPr id="948" name="Google Shape;948;p20"/>
          <p:cNvPicPr preferRelativeResize="0"/>
          <p:nvPr/>
        </p:nvPicPr>
        <p:blipFill rotWithShape="1">
          <a:blip r:embed="rId3">
            <a:alphaModFix/>
          </a:blip>
          <a:srcRect b="0" l="0" r="0" t="0"/>
          <a:stretch/>
        </p:blipFill>
        <p:spPr>
          <a:xfrm>
            <a:off x="1377662" y="1539566"/>
            <a:ext cx="5589108" cy="838366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2" name="Shape 952"/>
        <p:cNvGrpSpPr/>
        <p:nvPr/>
      </p:nvGrpSpPr>
      <p:grpSpPr>
        <a:xfrm>
          <a:off x="0" y="0"/>
          <a:ext cx="0" cy="0"/>
          <a:chOff x="0" y="0"/>
          <a:chExt cx="0" cy="0"/>
        </a:xfrm>
      </p:grpSpPr>
      <p:sp>
        <p:nvSpPr>
          <p:cNvPr id="953" name="Google Shape;953;p21"/>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954" name="Google Shape;954;p21"/>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955" name="Google Shape;955;p21"/>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sp>
        <p:nvSpPr>
          <p:cNvPr id="956" name="Google Shape;956;p21"/>
          <p:cNvSpPr txBox="1"/>
          <p:nvPr>
            <p:ph idx="4" type="body"/>
          </p:nvPr>
        </p:nvSpPr>
        <p:spPr>
          <a:xfrm>
            <a:off x="1704812" y="1465806"/>
            <a:ext cx="5238000" cy="8819421"/>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200"/>
              <a:buNone/>
            </a:pPr>
            <a:r>
              <a:rPr b="1" lang="en-GB" sz="1150"/>
              <a:t>Formative Lernkontrolle</a:t>
            </a:r>
            <a:endParaRPr sz="1200">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Reflexion: „Welche eine Überzeugung über Geld möchte ich ändern?“</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Ziel:</a:t>
            </a:r>
            <a:r>
              <a:rPr lang="en-GB" sz="1050">
                <a:latin typeface="Calibri"/>
                <a:ea typeface="Calibri"/>
                <a:cs typeface="Calibri"/>
                <a:sym typeface="Calibri"/>
              </a:rPr>
              <a:t> Das Bewusstsein für die eigene Geldhaltung fördern.</a:t>
            </a:r>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Anleitung:</a:t>
            </a:r>
            <a:endParaRPr>
              <a:latin typeface="Calibri"/>
              <a:ea typeface="Calibri"/>
              <a:cs typeface="Calibri"/>
              <a:sym typeface="Calibri"/>
            </a:endParaRPr>
          </a:p>
          <a:p>
            <a:pPr indent="-171450" lvl="1" marL="549417" rtl="0" algn="l">
              <a:lnSpc>
                <a:spcPct val="150000"/>
              </a:lnSpc>
              <a:spcBef>
                <a:spcPts val="413"/>
              </a:spcBef>
              <a:spcAft>
                <a:spcPts val="0"/>
              </a:spcAft>
              <a:buClr>
                <a:srgbClr val="1E2879"/>
              </a:buClr>
              <a:buSzPts val="1100"/>
              <a:buFont typeface="Arial"/>
              <a:buChar char="•"/>
            </a:pPr>
            <a:r>
              <a:rPr lang="en-GB" sz="1050">
                <a:solidFill>
                  <a:srgbClr val="1E2879"/>
                </a:solidFill>
                <a:latin typeface="Calibri"/>
                <a:ea typeface="Calibri"/>
                <a:cs typeface="Calibri"/>
                <a:sym typeface="Calibri"/>
              </a:rPr>
              <a:t>Nehmen Sie sich einige ruhige Minuten, um über Ihre aktuellen Überzeugungen und Einstellungen zu Geld nachzudenken.</a:t>
            </a:r>
            <a:endParaRPr/>
          </a:p>
          <a:p>
            <a:pPr indent="-171450" lvl="1" marL="549417" rtl="0" algn="l">
              <a:lnSpc>
                <a:spcPct val="150000"/>
              </a:lnSpc>
              <a:spcBef>
                <a:spcPts val="413"/>
              </a:spcBef>
              <a:spcAft>
                <a:spcPts val="0"/>
              </a:spcAft>
              <a:buClr>
                <a:srgbClr val="1E2879"/>
              </a:buClr>
              <a:buSzPts val="1100"/>
              <a:buFont typeface="Arial"/>
              <a:buChar char="•"/>
            </a:pPr>
            <a:r>
              <a:rPr lang="en-GB" sz="1050">
                <a:solidFill>
                  <a:srgbClr val="1E2879"/>
                </a:solidFill>
                <a:latin typeface="Calibri"/>
                <a:ea typeface="Calibri"/>
                <a:cs typeface="Calibri"/>
                <a:sym typeface="Calibri"/>
              </a:rPr>
              <a:t>Erkennen Sie einschränkende, wenig hilfreiche oder automatische Gedanken, die Ihre finanziellen Entscheidungen beeinflussen könnten.</a:t>
            </a:r>
            <a:endParaRPr/>
          </a:p>
          <a:p>
            <a:pPr indent="-171450" lvl="1" marL="549417" rtl="0" algn="l">
              <a:lnSpc>
                <a:spcPct val="150000"/>
              </a:lnSpc>
              <a:spcBef>
                <a:spcPts val="413"/>
              </a:spcBef>
              <a:spcAft>
                <a:spcPts val="0"/>
              </a:spcAft>
              <a:buClr>
                <a:srgbClr val="1E2879"/>
              </a:buClr>
              <a:buSzPts val="1100"/>
              <a:buFont typeface="Arial"/>
              <a:buChar char="•"/>
            </a:pPr>
            <a:r>
              <a:rPr lang="en-GB" sz="1050">
                <a:solidFill>
                  <a:srgbClr val="1E2879"/>
                </a:solidFill>
                <a:latin typeface="Calibri"/>
                <a:ea typeface="Calibri"/>
                <a:cs typeface="Calibri"/>
                <a:sym typeface="Calibri"/>
              </a:rPr>
              <a:t>Schreiben Sie einen kurzen Tagebucheintrag zu der Frage: </a:t>
            </a:r>
            <a:r>
              <a:rPr i="1" lang="en-GB" sz="1050">
                <a:solidFill>
                  <a:srgbClr val="1E2879"/>
                </a:solidFill>
                <a:latin typeface="Calibri"/>
                <a:ea typeface="Calibri"/>
                <a:cs typeface="Calibri"/>
                <a:sym typeface="Calibri"/>
              </a:rPr>
              <a:t>„Welche eine Überzeugung über Geld möchte ich ändern?“</a:t>
            </a:r>
            <a:endParaRPr sz="1100">
              <a:solidFill>
                <a:srgbClr val="1E2879"/>
              </a:solidFill>
              <a:latin typeface="Calibri"/>
              <a:ea typeface="Calibri"/>
              <a:cs typeface="Calibri"/>
              <a:sym typeface="Calibri"/>
            </a:endParaRPr>
          </a:p>
          <a:p>
            <a:pPr indent="-171450" lvl="1" marL="549417" rtl="0" algn="l">
              <a:lnSpc>
                <a:spcPct val="150000"/>
              </a:lnSpc>
              <a:spcBef>
                <a:spcPts val="413"/>
              </a:spcBef>
              <a:spcAft>
                <a:spcPts val="0"/>
              </a:spcAft>
              <a:buClr>
                <a:srgbClr val="1E2879"/>
              </a:buClr>
              <a:buSzPts val="1100"/>
              <a:buFont typeface="Arial"/>
              <a:buChar char="•"/>
            </a:pPr>
            <a:r>
              <a:rPr lang="en-GB" sz="1050">
                <a:solidFill>
                  <a:srgbClr val="1E2879"/>
                </a:solidFill>
                <a:latin typeface="Calibri"/>
                <a:ea typeface="Calibri"/>
                <a:cs typeface="Calibri"/>
                <a:sym typeface="Calibri"/>
              </a:rPr>
              <a:t>Optional: Teilen Sie Ihre Überlegungen in Kleingruppen, um den Austausch zu fördern und neue Perspektiven zu gewinnen.</a:t>
            </a:r>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Zweck:</a:t>
            </a:r>
            <a:br>
              <a:rPr lang="en-GB">
                <a:latin typeface="Calibri"/>
                <a:ea typeface="Calibri"/>
                <a:cs typeface="Calibri"/>
                <a:sym typeface="Calibri"/>
              </a:rPr>
            </a:br>
            <a:r>
              <a:rPr lang="en-GB" sz="1050">
                <a:latin typeface="Calibri"/>
                <a:ea typeface="Calibri"/>
                <a:cs typeface="Calibri"/>
                <a:sym typeface="Calibri"/>
              </a:rPr>
              <a:t>    Diese Übung fördert kritisches Nachdenken über die eigene Geldhaltung und  </a:t>
            </a:r>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     unterstützt die Entwicklung einer wachstumsorientierten finanziellen Perspektive.</a:t>
            </a:r>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 </a:t>
            </a:r>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Ziel-Check: Ausrichtung und SMART-Kriterien prüfen</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Ziel:</a:t>
            </a:r>
            <a:r>
              <a:rPr lang="en-GB" sz="1050">
                <a:latin typeface="Calibri"/>
                <a:ea typeface="Calibri"/>
                <a:cs typeface="Calibri"/>
                <a:sym typeface="Calibri"/>
              </a:rPr>
              <a:t> Sicherstellen, dass persönliche und finanzielle Ziele realistisch, messbar und an </a:t>
            </a:r>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    den Kernwerten ausgerichtet sind.</a:t>
            </a:r>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Anleitung:</a:t>
            </a:r>
            <a:endParaRPr>
              <a:latin typeface="Calibri"/>
              <a:ea typeface="Calibri"/>
              <a:cs typeface="Calibri"/>
              <a:sym typeface="Calibri"/>
            </a:endParaRPr>
          </a:p>
          <a:p>
            <a:pPr indent="-171450" lvl="1" marL="549417" rtl="0" algn="l">
              <a:lnSpc>
                <a:spcPct val="150000"/>
              </a:lnSpc>
              <a:spcBef>
                <a:spcPts val="413"/>
              </a:spcBef>
              <a:spcAft>
                <a:spcPts val="0"/>
              </a:spcAft>
              <a:buClr>
                <a:srgbClr val="011E3B"/>
              </a:buClr>
              <a:buSzPts val="1100"/>
              <a:buFont typeface="Arial"/>
              <a:buChar char="•"/>
            </a:pPr>
            <a:r>
              <a:rPr lang="en-GB" sz="1050">
                <a:latin typeface="Calibri"/>
                <a:ea typeface="Calibri"/>
                <a:cs typeface="Calibri"/>
                <a:sym typeface="Calibri"/>
              </a:rPr>
              <a:t>Überprüfen Sie Ihre aktuellen finanziellen und persönlichen Ziele.</a:t>
            </a:r>
            <a:endParaRPr/>
          </a:p>
          <a:p>
            <a:pPr indent="-171450" lvl="1" marL="549417" rtl="0" algn="l">
              <a:lnSpc>
                <a:spcPct val="150000"/>
              </a:lnSpc>
              <a:spcBef>
                <a:spcPts val="413"/>
              </a:spcBef>
              <a:spcAft>
                <a:spcPts val="0"/>
              </a:spcAft>
              <a:buClr>
                <a:srgbClr val="011E3B"/>
              </a:buClr>
              <a:buSzPts val="1100"/>
              <a:buFont typeface="Arial"/>
              <a:buChar char="•"/>
            </a:pPr>
            <a:r>
              <a:rPr lang="en-GB" sz="1050">
                <a:latin typeface="Calibri"/>
                <a:ea typeface="Calibri"/>
                <a:cs typeface="Calibri"/>
                <a:sym typeface="Calibri"/>
              </a:rPr>
              <a:t>Bewerten Sie jedes Ziel anhand des SMART-Rahmens:</a:t>
            </a:r>
            <a:endParaRPr/>
          </a:p>
          <a:p>
            <a:pPr indent="-171450" lvl="2" marL="927384" rtl="0" algn="l">
              <a:lnSpc>
                <a:spcPct val="150000"/>
              </a:lnSpc>
              <a:spcBef>
                <a:spcPts val="413"/>
              </a:spcBef>
              <a:spcAft>
                <a:spcPts val="0"/>
              </a:spcAft>
              <a:buClr>
                <a:srgbClr val="011E3B"/>
              </a:buClr>
              <a:buSzPts val="1100"/>
              <a:buFont typeface="Arial"/>
              <a:buChar char="•"/>
            </a:pPr>
            <a:r>
              <a:rPr b="1" lang="en-GB" sz="1050">
                <a:latin typeface="Calibri"/>
                <a:ea typeface="Calibri"/>
                <a:cs typeface="Calibri"/>
                <a:sym typeface="Calibri"/>
              </a:rPr>
              <a:t>Spezifisch:</a:t>
            </a:r>
            <a:r>
              <a:rPr lang="en-GB" sz="1050">
                <a:latin typeface="Calibri"/>
                <a:ea typeface="Calibri"/>
                <a:cs typeface="Calibri"/>
                <a:sym typeface="Calibri"/>
              </a:rPr>
              <a:t> Ist das Ziel klar und eindeutig definiert?</a:t>
            </a:r>
            <a:endParaRPr/>
          </a:p>
          <a:p>
            <a:pPr indent="-171450" lvl="2" marL="927384" rtl="0" algn="l">
              <a:lnSpc>
                <a:spcPct val="150000"/>
              </a:lnSpc>
              <a:spcBef>
                <a:spcPts val="413"/>
              </a:spcBef>
              <a:spcAft>
                <a:spcPts val="0"/>
              </a:spcAft>
              <a:buClr>
                <a:srgbClr val="011E3B"/>
              </a:buClr>
              <a:buSzPts val="1100"/>
              <a:buFont typeface="Arial"/>
              <a:buChar char="•"/>
            </a:pPr>
            <a:r>
              <a:rPr b="1" lang="en-GB" sz="1050">
                <a:latin typeface="Calibri"/>
                <a:ea typeface="Calibri"/>
                <a:cs typeface="Calibri"/>
                <a:sym typeface="Calibri"/>
              </a:rPr>
              <a:t>Messbar:</a:t>
            </a:r>
            <a:r>
              <a:rPr lang="en-GB" sz="1050">
                <a:latin typeface="Calibri"/>
                <a:ea typeface="Calibri"/>
                <a:cs typeface="Calibri"/>
                <a:sym typeface="Calibri"/>
              </a:rPr>
              <a:t> Lässt sich der Fortschritt verfolgen?</a:t>
            </a:r>
            <a:endParaRPr/>
          </a:p>
          <a:p>
            <a:pPr indent="-171450" lvl="2" marL="927384" rtl="0" algn="l">
              <a:lnSpc>
                <a:spcPct val="150000"/>
              </a:lnSpc>
              <a:spcBef>
                <a:spcPts val="413"/>
              </a:spcBef>
              <a:spcAft>
                <a:spcPts val="0"/>
              </a:spcAft>
              <a:buClr>
                <a:srgbClr val="011E3B"/>
              </a:buClr>
              <a:buSzPts val="1100"/>
              <a:buFont typeface="Arial"/>
              <a:buChar char="•"/>
            </a:pPr>
            <a:r>
              <a:rPr b="1" lang="en-GB" sz="1050">
                <a:latin typeface="Calibri"/>
                <a:ea typeface="Calibri"/>
                <a:cs typeface="Calibri"/>
                <a:sym typeface="Calibri"/>
              </a:rPr>
              <a:t>Erreichbar:</a:t>
            </a:r>
            <a:r>
              <a:rPr lang="en-GB" sz="1050">
                <a:latin typeface="Calibri"/>
                <a:ea typeface="Calibri"/>
                <a:cs typeface="Calibri"/>
                <a:sym typeface="Calibri"/>
              </a:rPr>
              <a:t> Ist es angesichts Ihrer aktuellen Mittel und Einschränkungen realistisch?</a:t>
            </a:r>
            <a:endParaRPr/>
          </a:p>
          <a:p>
            <a:pPr indent="-171450" lvl="2" marL="927384" rtl="0" algn="l">
              <a:lnSpc>
                <a:spcPct val="150000"/>
              </a:lnSpc>
              <a:spcBef>
                <a:spcPts val="413"/>
              </a:spcBef>
              <a:spcAft>
                <a:spcPts val="0"/>
              </a:spcAft>
              <a:buClr>
                <a:srgbClr val="011E3B"/>
              </a:buClr>
              <a:buSzPts val="1100"/>
              <a:buFont typeface="Arial"/>
              <a:buChar char="•"/>
            </a:pPr>
            <a:r>
              <a:rPr b="1" lang="en-GB" sz="1050">
                <a:latin typeface="Calibri"/>
                <a:ea typeface="Calibri"/>
                <a:cs typeface="Calibri"/>
                <a:sym typeface="Calibri"/>
              </a:rPr>
              <a:t>Relevant:</a:t>
            </a:r>
            <a:r>
              <a:rPr lang="en-GB" sz="1050">
                <a:latin typeface="Calibri"/>
                <a:ea typeface="Calibri"/>
                <a:cs typeface="Calibri"/>
                <a:sym typeface="Calibri"/>
              </a:rPr>
              <a:t> Passt es zu Ihren Werten und langfristigen Prioritäten?</a:t>
            </a:r>
            <a:endParaRPr/>
          </a:p>
          <a:p>
            <a:pPr indent="-171450" lvl="2" marL="927384" rtl="0" algn="l">
              <a:lnSpc>
                <a:spcPct val="150000"/>
              </a:lnSpc>
              <a:spcBef>
                <a:spcPts val="413"/>
              </a:spcBef>
              <a:spcAft>
                <a:spcPts val="0"/>
              </a:spcAft>
              <a:buClr>
                <a:srgbClr val="011E3B"/>
              </a:buClr>
              <a:buSzPts val="1100"/>
              <a:buFont typeface="Arial"/>
              <a:buChar char="•"/>
            </a:pPr>
            <a:r>
              <a:rPr b="1" lang="en-GB" sz="1050">
                <a:latin typeface="Calibri"/>
                <a:ea typeface="Calibri"/>
                <a:cs typeface="Calibri"/>
                <a:sym typeface="Calibri"/>
              </a:rPr>
              <a:t>Terminiert:</a:t>
            </a:r>
            <a:r>
              <a:rPr lang="en-GB" sz="1050">
                <a:latin typeface="Calibri"/>
                <a:ea typeface="Calibri"/>
                <a:cs typeface="Calibri"/>
                <a:sym typeface="Calibri"/>
              </a:rPr>
              <a:t> Gibt es eine klare Frist oder einen Zeitrahmen?</a:t>
            </a:r>
            <a:endParaRPr/>
          </a:p>
          <a:p>
            <a:pPr indent="-171450" lvl="1" marL="549417" rtl="0" algn="l">
              <a:lnSpc>
                <a:spcPct val="150000"/>
              </a:lnSpc>
              <a:spcBef>
                <a:spcPts val="413"/>
              </a:spcBef>
              <a:spcAft>
                <a:spcPts val="0"/>
              </a:spcAft>
              <a:buClr>
                <a:srgbClr val="011E3B"/>
              </a:buClr>
              <a:buSzPts val="1100"/>
              <a:buFont typeface="Arial"/>
              <a:buChar char="•"/>
            </a:pPr>
            <a:r>
              <a:rPr lang="en-GB" sz="1050">
                <a:latin typeface="Calibri"/>
                <a:ea typeface="Calibri"/>
                <a:cs typeface="Calibri"/>
                <a:sym typeface="Calibri"/>
              </a:rPr>
              <a:t>Überlegen Sie, ob Ihre Ziele wirklich zu Ihren persönlichen Werten passen.</a:t>
            </a:r>
            <a:endParaRPr/>
          </a:p>
          <a:p>
            <a:pPr indent="-171450" lvl="1" marL="549417" rtl="0" algn="l">
              <a:lnSpc>
                <a:spcPct val="150000"/>
              </a:lnSpc>
              <a:spcBef>
                <a:spcPts val="413"/>
              </a:spcBef>
              <a:spcAft>
                <a:spcPts val="0"/>
              </a:spcAft>
              <a:buClr>
                <a:srgbClr val="011E3B"/>
              </a:buClr>
              <a:buSzPts val="1100"/>
              <a:buFont typeface="Arial"/>
              <a:buChar char="•"/>
            </a:pPr>
            <a:r>
              <a:rPr lang="en-GB" sz="1050">
                <a:latin typeface="Calibri"/>
                <a:ea typeface="Calibri"/>
                <a:cs typeface="Calibri"/>
                <a:sym typeface="Calibri"/>
              </a:rPr>
              <a:t>Passen Sie die Ziele bei Bedarf an und skizzieren Sie umsetzbare Schritte, um sie zu erreichen.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Zweck:</a:t>
            </a:r>
            <a:br>
              <a:rPr lang="en-GB">
                <a:latin typeface="Calibri"/>
                <a:ea typeface="Calibri"/>
                <a:cs typeface="Calibri"/>
                <a:sym typeface="Calibri"/>
              </a:rPr>
            </a:br>
            <a:r>
              <a:rPr lang="en-GB" sz="1050">
                <a:latin typeface="Calibri"/>
                <a:ea typeface="Calibri"/>
                <a:cs typeface="Calibri"/>
                <a:sym typeface="Calibri"/>
              </a:rPr>
              <a:t>   Dieser Check stärkt bewusstes Planen, Verbindlichkeit und die Verbindung </a:t>
            </a:r>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   zwischen persönlicher Entwicklung und finanzieller Selbstbestimmung.</a:t>
            </a:r>
            <a:endParaRPr/>
          </a:p>
          <a:p>
            <a:pPr indent="0" lvl="0" marL="0" rtl="0" algn="l">
              <a:lnSpc>
                <a:spcPct val="150000"/>
              </a:lnSpc>
              <a:spcBef>
                <a:spcPts val="0"/>
              </a:spcBef>
              <a:spcAft>
                <a:spcPts val="0"/>
              </a:spcAft>
              <a:buSzPts val="1100"/>
              <a:buNone/>
            </a:pPr>
            <a:r>
              <a:rPr sz="1050"/>
              <a:t/>
            </a:r>
            <a:endParaRPr/>
          </a:p>
        </p:txBody>
      </p:sp>
      <p:grpSp>
        <p:nvGrpSpPr>
          <p:cNvPr id="957" name="Google Shape;957;p21"/>
          <p:cNvGrpSpPr/>
          <p:nvPr/>
        </p:nvGrpSpPr>
        <p:grpSpPr>
          <a:xfrm>
            <a:off x="895022" y="862601"/>
            <a:ext cx="677287" cy="579539"/>
            <a:chOff x="7236754" y="940858"/>
            <a:chExt cx="1133079" cy="969549"/>
          </a:xfrm>
        </p:grpSpPr>
        <p:grpSp>
          <p:nvGrpSpPr>
            <p:cNvPr id="958" name="Google Shape;958;p21"/>
            <p:cNvGrpSpPr/>
            <p:nvPr/>
          </p:nvGrpSpPr>
          <p:grpSpPr>
            <a:xfrm>
              <a:off x="7884516" y="1486640"/>
              <a:ext cx="203733" cy="61119"/>
              <a:chOff x="7884516" y="1486640"/>
              <a:chExt cx="203733" cy="61119"/>
            </a:xfrm>
          </p:grpSpPr>
          <p:sp>
            <p:nvSpPr>
              <p:cNvPr id="959" name="Google Shape;959;p21"/>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60" name="Google Shape;960;p21"/>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961" name="Google Shape;961;p21"/>
            <p:cNvGrpSpPr/>
            <p:nvPr/>
          </p:nvGrpSpPr>
          <p:grpSpPr>
            <a:xfrm>
              <a:off x="7236754" y="940858"/>
              <a:ext cx="1133079" cy="969549"/>
              <a:chOff x="7236754" y="940858"/>
              <a:chExt cx="1133079" cy="969549"/>
            </a:xfrm>
          </p:grpSpPr>
          <p:sp>
            <p:nvSpPr>
              <p:cNvPr id="962" name="Google Shape;962;p21"/>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63" name="Google Shape;963;p21"/>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64" name="Google Shape;964;p21"/>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65" name="Google Shape;965;p21"/>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66" name="Google Shape;966;p21"/>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67" name="Google Shape;967;p21"/>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68" name="Google Shape;968;p21"/>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69" name="Google Shape;969;p21"/>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70" name="Google Shape;970;p21"/>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71" name="Google Shape;971;p21"/>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72" name="Google Shape;972;p21"/>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973" name="Google Shape;973;p21"/>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
        <p:nvSpPr>
          <p:cNvPr id="974" name="Google Shape;974;p21"/>
          <p:cNvSpPr txBox="1"/>
          <p:nvPr/>
        </p:nvSpPr>
        <p:spPr>
          <a:xfrm>
            <a:off x="2000341" y="8403462"/>
            <a:ext cx="4821878" cy="1126855"/>
          </a:xfrm>
          <a:prstGeom prst="rect">
            <a:avLst/>
          </a:prstGeom>
          <a:noFill/>
          <a:ln>
            <a:noFill/>
          </a:ln>
        </p:spPr>
        <p:txBody>
          <a:bodyPr anchorCtr="0" anchor="t" bIns="45700" lIns="91425" spcFirstLastPara="1" rIns="91425" wrap="square" tIns="45700">
            <a:noAutofit/>
          </a:bodyPr>
          <a:lstStyle/>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22"/>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980" name="Google Shape;980;p22"/>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981" name="Google Shape;981;p22"/>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grpSp>
        <p:nvGrpSpPr>
          <p:cNvPr id="982" name="Google Shape;982;p22"/>
          <p:cNvGrpSpPr/>
          <p:nvPr/>
        </p:nvGrpSpPr>
        <p:grpSpPr>
          <a:xfrm>
            <a:off x="895022" y="862601"/>
            <a:ext cx="677287" cy="579539"/>
            <a:chOff x="7236754" y="940858"/>
            <a:chExt cx="1133079" cy="969549"/>
          </a:xfrm>
        </p:grpSpPr>
        <p:grpSp>
          <p:nvGrpSpPr>
            <p:cNvPr id="983" name="Google Shape;983;p22"/>
            <p:cNvGrpSpPr/>
            <p:nvPr/>
          </p:nvGrpSpPr>
          <p:grpSpPr>
            <a:xfrm>
              <a:off x="7884516" y="1486640"/>
              <a:ext cx="203733" cy="61119"/>
              <a:chOff x="7884516" y="1486640"/>
              <a:chExt cx="203733" cy="61119"/>
            </a:xfrm>
          </p:grpSpPr>
          <p:sp>
            <p:nvSpPr>
              <p:cNvPr id="984" name="Google Shape;984;p22"/>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85" name="Google Shape;985;p22"/>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986" name="Google Shape;986;p22"/>
            <p:cNvGrpSpPr/>
            <p:nvPr/>
          </p:nvGrpSpPr>
          <p:grpSpPr>
            <a:xfrm>
              <a:off x="7236754" y="940858"/>
              <a:ext cx="1133079" cy="969549"/>
              <a:chOff x="7236754" y="940858"/>
              <a:chExt cx="1133079" cy="969549"/>
            </a:xfrm>
          </p:grpSpPr>
          <p:sp>
            <p:nvSpPr>
              <p:cNvPr id="987" name="Google Shape;987;p22"/>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88" name="Google Shape;988;p22"/>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89" name="Google Shape;989;p22"/>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90" name="Google Shape;990;p22"/>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91" name="Google Shape;991;p22"/>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92" name="Google Shape;992;p22"/>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93" name="Google Shape;993;p22"/>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94" name="Google Shape;994;p22"/>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95" name="Google Shape;995;p22"/>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96" name="Google Shape;996;p22"/>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997" name="Google Shape;997;p22"/>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998" name="Google Shape;998;p22"/>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
        <p:nvSpPr>
          <p:cNvPr id="999" name="Google Shape;999;p22"/>
          <p:cNvSpPr txBox="1"/>
          <p:nvPr/>
        </p:nvSpPr>
        <p:spPr>
          <a:xfrm>
            <a:off x="2000341" y="8403462"/>
            <a:ext cx="4821878" cy="1126855"/>
          </a:xfrm>
          <a:prstGeom prst="rect">
            <a:avLst/>
          </a:prstGeom>
          <a:noFill/>
          <a:ln>
            <a:noFill/>
          </a:ln>
        </p:spPr>
        <p:txBody>
          <a:bodyPr anchorCtr="0" anchor="t" bIns="45700" lIns="91425" spcFirstLastPara="1" rIns="91425" wrap="square" tIns="45700">
            <a:noAutofit/>
          </a:bodyPr>
          <a:lstStyle/>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pic>
        <p:nvPicPr>
          <p:cNvPr id="1000" name="Google Shape;1000;p22"/>
          <p:cNvPicPr preferRelativeResize="0"/>
          <p:nvPr/>
        </p:nvPicPr>
        <p:blipFill rotWithShape="1">
          <a:blip r:embed="rId3">
            <a:alphaModFix/>
          </a:blip>
          <a:srcRect b="0" l="0" r="0" t="0"/>
          <a:stretch/>
        </p:blipFill>
        <p:spPr>
          <a:xfrm>
            <a:off x="1215575" y="1478675"/>
            <a:ext cx="5726266" cy="85894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4" name="Shape 1004"/>
        <p:cNvGrpSpPr/>
        <p:nvPr/>
      </p:nvGrpSpPr>
      <p:grpSpPr>
        <a:xfrm>
          <a:off x="0" y="0"/>
          <a:ext cx="0" cy="0"/>
          <a:chOff x="0" y="0"/>
          <a:chExt cx="0" cy="0"/>
        </a:xfrm>
      </p:grpSpPr>
      <p:sp>
        <p:nvSpPr>
          <p:cNvPr id="1005" name="Google Shape;1005;p23"/>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006" name="Google Shape;1006;p23"/>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007" name="Google Shape;1007;p23"/>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1E2879"/>
              </a:buClr>
              <a:buSzPts val="3000"/>
              <a:buNone/>
            </a:pPr>
            <a:r>
              <a:rPr lang="en-GB"/>
              <a:t>Ressourcen</a:t>
            </a:r>
            <a:endParaRPr/>
          </a:p>
        </p:txBody>
      </p:sp>
      <p:sp>
        <p:nvSpPr>
          <p:cNvPr id="1008" name="Google Shape;1008;p23"/>
          <p:cNvSpPr txBox="1"/>
          <p:nvPr>
            <p:ph idx="4" type="body"/>
          </p:nvPr>
        </p:nvSpPr>
        <p:spPr>
          <a:xfrm>
            <a:off x="1771075" y="1511268"/>
            <a:ext cx="3105726" cy="8125492"/>
          </a:xfrm>
          <a:prstGeom prst="rect">
            <a:avLst/>
          </a:prstGeom>
          <a:noFill/>
          <a:ln>
            <a:noFill/>
          </a:ln>
        </p:spPr>
        <p:txBody>
          <a:bodyPr anchorCtr="0" anchor="t" bIns="45700" lIns="91425" spcFirstLastPara="1" rIns="91425" wrap="square" tIns="45700">
            <a:noAutofit/>
          </a:bodyPr>
          <a:lstStyle/>
          <a:p>
            <a:pPr indent="-171450" lvl="0" marL="171450" rtl="0" algn="l">
              <a:lnSpc>
                <a:spcPct val="150000"/>
              </a:lnSpc>
              <a:spcBef>
                <a:spcPts val="0"/>
              </a:spcBef>
              <a:spcAft>
                <a:spcPts val="0"/>
              </a:spcAft>
              <a:buSzPts val="1100"/>
              <a:buChar char="•"/>
            </a:pPr>
            <a:r>
              <a:rPr b="1" lang="en-GB"/>
              <a:t>„Your Money and Your Mind“ – TED-Reihe von Wendy De La Rosa</a:t>
            </a:r>
            <a:endParaRPr/>
          </a:p>
          <a:p>
            <a:pPr indent="0" lvl="1" marL="206517" rtl="0" algn="l">
              <a:lnSpc>
                <a:spcPct val="150000"/>
              </a:lnSpc>
              <a:spcBef>
                <a:spcPts val="413"/>
              </a:spcBef>
              <a:spcAft>
                <a:spcPts val="0"/>
              </a:spcAft>
              <a:buClr>
                <a:srgbClr val="011E3B"/>
              </a:buClr>
              <a:buSzPts val="1100"/>
              <a:buNone/>
            </a:pPr>
            <a:r>
              <a:rPr lang="en-GB" sz="1100">
                <a:latin typeface="Calibri"/>
                <a:ea typeface="Calibri"/>
                <a:cs typeface="Calibri"/>
                <a:sym typeface="Calibri"/>
              </a:rPr>
              <a:t>Themen sind u. a. das Umdeuten von Ausgabengewohnheiten, besseres Sparen und das Verstehen emotionaler Auslöser rund ums Geld (englisch).</a:t>
            </a:r>
            <a:endParaRPr/>
          </a:p>
          <a:p>
            <a:pPr indent="0" lvl="1" marL="206517" rtl="0" algn="l">
              <a:lnSpc>
                <a:spcPct val="150000"/>
              </a:lnSpc>
              <a:spcBef>
                <a:spcPts val="413"/>
              </a:spcBef>
              <a:spcAft>
                <a:spcPts val="0"/>
              </a:spcAft>
              <a:buClr>
                <a:srgbClr val="011E3B"/>
              </a:buClr>
              <a:buSzPts val="1100"/>
              <a:buNone/>
            </a:pPr>
            <a:r>
              <a:t/>
            </a:r>
            <a:endParaRPr b="1"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t/>
            </a:r>
            <a:endParaRPr b="1"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t/>
            </a:r>
            <a:endParaRPr b="1" sz="1100">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b="1" lang="en-GB"/>
              <a:t>Women’s Health East – Ressourcenpaket „Money Talk“</a:t>
            </a:r>
            <a:endParaRPr/>
          </a:p>
          <a:p>
            <a:pPr indent="0" lvl="1" marL="206517" rtl="0" algn="l">
              <a:lnSpc>
                <a:spcPct val="150000"/>
              </a:lnSpc>
              <a:spcBef>
                <a:spcPts val="413"/>
              </a:spcBef>
              <a:spcAft>
                <a:spcPts val="0"/>
              </a:spcAft>
              <a:buClr>
                <a:srgbClr val="011E3B"/>
              </a:buClr>
              <a:buSzPts val="1100"/>
              <a:buNone/>
            </a:pPr>
            <a:r>
              <a:rPr lang="en-GB" sz="1100">
                <a:latin typeface="Calibri"/>
                <a:ea typeface="Calibri"/>
                <a:cs typeface="Calibri"/>
                <a:sym typeface="Calibri"/>
              </a:rPr>
              <a:t>Jeder Mensch hat eine Geschichte dazu, wie er mit Geld umgeht. Unsere „Geldgeschichten“ sind das Ergebnis unserer früheren und heutigen Erfahrungen, unserer Sozialisation und der Botschaften, die wir von der Gesellschaft über Geld und Finanzen erhalten.</a:t>
            </a:r>
            <a:endParaRPr/>
          </a:p>
          <a:p>
            <a:pPr indent="0" lvl="1" marL="377967" rtl="0" algn="l">
              <a:lnSpc>
                <a:spcPct val="150000"/>
              </a:lnSpc>
              <a:spcBef>
                <a:spcPts val="413"/>
              </a:spcBef>
              <a:spcAft>
                <a:spcPts val="0"/>
              </a:spcAft>
              <a:buClr>
                <a:srgbClr val="011E3B"/>
              </a:buClr>
              <a:buSzPts val="1100"/>
              <a:buNone/>
            </a:pPr>
            <a:r>
              <a:t/>
            </a:r>
            <a:endParaRPr sz="1100">
              <a:latin typeface="Calibri"/>
              <a:ea typeface="Calibri"/>
              <a:cs typeface="Calibri"/>
              <a:sym typeface="Calibri"/>
            </a:endParaRPr>
          </a:p>
          <a:p>
            <a:pPr indent="0" lvl="1" marL="377967" rtl="0" algn="l">
              <a:lnSpc>
                <a:spcPct val="150000"/>
              </a:lnSpc>
              <a:spcBef>
                <a:spcPts val="413"/>
              </a:spcBef>
              <a:spcAft>
                <a:spcPts val="0"/>
              </a:spcAft>
              <a:buClr>
                <a:srgbClr val="011E3B"/>
              </a:buClr>
              <a:buSzPts val="1100"/>
              <a:buNone/>
            </a:pPr>
            <a:r>
              <a:t/>
            </a:r>
            <a:endParaRPr sz="1100">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b="1" lang="en-GB"/>
              <a:t>Fallstudie: Susans Geschichte</a:t>
            </a:r>
            <a:br>
              <a:rPr lang="en-GB"/>
            </a:br>
            <a:r>
              <a:rPr lang="en-GB"/>
              <a:t>Susan ist Studentin im zweiten Jahr und beginnt gerade, sich in ihren persönlichen Finanzen zurechtzufinden. Anfangs fühlte sich Sparen überwältigend an, doch sie entdeckte eine einfache Wahrheit: Beständigkeit zählt mehr als die Höhe des Betrags.</a:t>
            </a:r>
            <a:endParaRPr/>
          </a:p>
          <a:p>
            <a:pPr indent="0" lvl="0" marL="0" rtl="0" algn="l">
              <a:lnSpc>
                <a:spcPct val="150000"/>
              </a:lnSpc>
              <a:spcBef>
                <a:spcPts val="0"/>
              </a:spcBef>
              <a:spcAft>
                <a:spcPts val="0"/>
              </a:spcAft>
              <a:buSzPts val="1100"/>
              <a:buNone/>
            </a:pPr>
            <a:r>
              <a:t/>
            </a:r>
            <a:endParaRPr b="1"/>
          </a:p>
          <a:p>
            <a:pPr indent="0" lvl="0" marL="0" rtl="0" algn="l">
              <a:lnSpc>
                <a:spcPct val="150000"/>
              </a:lnSpc>
              <a:spcBef>
                <a:spcPts val="0"/>
              </a:spcBef>
              <a:spcAft>
                <a:spcPts val="0"/>
              </a:spcAft>
              <a:buSzPts val="1100"/>
              <a:buNone/>
            </a:pPr>
            <a:r>
              <a:rPr lang="en-GB"/>
              <a:t>Ihre Geschichte erinnert uns daran, dass es bei finanziellem Selbstvertrauen nicht um große Summen geht, sondern darum, Gewohnheiten aufzubauen, die mit einem wachsen.</a:t>
            </a:r>
            <a:endParaRPr/>
          </a:p>
          <a:p>
            <a:pPr indent="-101600" lvl="0" marL="171450" rtl="0" algn="l">
              <a:lnSpc>
                <a:spcPct val="150000"/>
              </a:lnSpc>
              <a:spcBef>
                <a:spcPts val="0"/>
              </a:spcBef>
              <a:spcAft>
                <a:spcPts val="0"/>
              </a:spcAft>
              <a:buSzPts val="1100"/>
              <a:buNone/>
            </a:pPr>
            <a:r>
              <a:t/>
            </a:r>
            <a:endParaRPr/>
          </a:p>
          <a:p>
            <a:pPr indent="-101600" lvl="0" marL="171450" rtl="0" algn="l">
              <a:lnSpc>
                <a:spcPct val="150000"/>
              </a:lnSpc>
              <a:spcBef>
                <a:spcPts val="0"/>
              </a:spcBef>
              <a:spcAft>
                <a:spcPts val="0"/>
              </a:spcAft>
              <a:buSzPts val="1100"/>
              <a:buNone/>
            </a:pPr>
            <a:r>
              <a:t/>
            </a:r>
            <a:endParaRPr/>
          </a:p>
          <a:p>
            <a:pPr indent="-101600" lvl="0" marL="171450" rtl="0" algn="l">
              <a:lnSpc>
                <a:spcPct val="110909"/>
              </a:lnSpc>
              <a:spcBef>
                <a:spcPts val="0"/>
              </a:spcBef>
              <a:spcAft>
                <a:spcPts val="0"/>
              </a:spcAft>
              <a:buClr>
                <a:srgbClr val="4763AE"/>
              </a:buClr>
              <a:buSzPts val="1100"/>
              <a:buFont typeface="Arial"/>
              <a:buNone/>
            </a:pPr>
            <a:r>
              <a:t/>
            </a:r>
            <a:endParaRPr/>
          </a:p>
        </p:txBody>
      </p:sp>
      <p:grpSp>
        <p:nvGrpSpPr>
          <p:cNvPr id="1009" name="Google Shape;1009;p23"/>
          <p:cNvGrpSpPr/>
          <p:nvPr/>
        </p:nvGrpSpPr>
        <p:grpSpPr>
          <a:xfrm>
            <a:off x="5171277" y="1682597"/>
            <a:ext cx="283418" cy="283423"/>
            <a:chOff x="8736336" y="773976"/>
            <a:chExt cx="925001" cy="925018"/>
          </a:xfrm>
        </p:grpSpPr>
        <p:sp>
          <p:nvSpPr>
            <p:cNvPr id="1010" name="Google Shape;1010;p23"/>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11" name="Google Shape;1011;p23"/>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12" name="Google Shape;1012;p23"/>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13" name="Google Shape;1013;p23"/>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14" name="Google Shape;1014;p23"/>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15" name="Google Shape;1015;p23"/>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16" name="Google Shape;1016;p23"/>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017" name="Google Shape;1017;p23"/>
          <p:cNvSpPr/>
          <p:nvPr/>
        </p:nvSpPr>
        <p:spPr>
          <a:xfrm>
            <a:off x="5005388" y="1683904"/>
            <a:ext cx="1981199" cy="1417105"/>
          </a:xfrm>
          <a:prstGeom prst="roundRect">
            <a:avLst>
              <a:gd fmla="val 4330" name="adj"/>
            </a:avLst>
          </a:prstGeom>
          <a:solidFill>
            <a:srgbClr val="1E2879">
              <a:alpha val="7843"/>
            </a:srgbClr>
          </a:solidFill>
          <a:ln cap="flat" cmpd="sng" w="19050">
            <a:solidFill>
              <a:srgbClr val="1E2879"/>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8" name="Google Shape;1018;p23"/>
          <p:cNvSpPr/>
          <p:nvPr/>
        </p:nvSpPr>
        <p:spPr>
          <a:xfrm>
            <a:off x="5005388" y="6308157"/>
            <a:ext cx="1981199" cy="3118736"/>
          </a:xfrm>
          <a:prstGeom prst="roundRect">
            <a:avLst>
              <a:gd fmla="val 4330" name="adj"/>
            </a:avLst>
          </a:prstGeom>
          <a:solidFill>
            <a:srgbClr val="1E2879">
              <a:alpha val="7843"/>
            </a:srgbClr>
          </a:solidFill>
          <a:ln cap="flat" cmpd="sng" w="19050">
            <a:solidFill>
              <a:srgbClr val="1E2879"/>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19" name="Google Shape;1019;p23"/>
          <p:cNvGrpSpPr/>
          <p:nvPr/>
        </p:nvGrpSpPr>
        <p:grpSpPr>
          <a:xfrm>
            <a:off x="5117082" y="1488726"/>
            <a:ext cx="1410856" cy="406400"/>
            <a:chOff x="1590175" y="6032510"/>
            <a:chExt cx="1410856" cy="406400"/>
          </a:xfrm>
        </p:grpSpPr>
        <p:sp>
          <p:nvSpPr>
            <p:cNvPr id="1020" name="Google Shape;1020;p23"/>
            <p:cNvSpPr/>
            <p:nvPr/>
          </p:nvSpPr>
          <p:spPr>
            <a:xfrm>
              <a:off x="1941158" y="6087928"/>
              <a:ext cx="674452"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1" name="Google Shape;1021;p23"/>
            <p:cNvSpPr/>
            <p:nvPr/>
          </p:nvSpPr>
          <p:spPr>
            <a:xfrm>
              <a:off x="1784139" y="6092546"/>
              <a:ext cx="810205" cy="286328"/>
            </a:xfrm>
            <a:prstGeom prst="rect">
              <a:avLst/>
            </a:prstGeom>
            <a:solidFill>
              <a:srgbClr val="1E2879">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2" name="Google Shape;1022;p23"/>
            <p:cNvSpPr txBox="1"/>
            <p:nvPr/>
          </p:nvSpPr>
          <p:spPr>
            <a:xfrm>
              <a:off x="1981384" y="6096239"/>
              <a:ext cx="1019647"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Video</a:t>
              </a:r>
              <a:endParaRPr/>
            </a:p>
          </p:txBody>
        </p:sp>
        <p:sp>
          <p:nvSpPr>
            <p:cNvPr id="1023" name="Google Shape;1023;p23"/>
            <p:cNvSpPr/>
            <p:nvPr/>
          </p:nvSpPr>
          <p:spPr>
            <a:xfrm>
              <a:off x="1590175" y="6032510"/>
              <a:ext cx="406400" cy="406400"/>
            </a:xfrm>
            <a:prstGeom prst="ellipse">
              <a:avLst/>
            </a:prstGeom>
            <a:solidFill>
              <a:srgbClr val="1E2879"/>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24" name="Google Shape;1024;p23"/>
            <p:cNvGrpSpPr/>
            <p:nvPr/>
          </p:nvGrpSpPr>
          <p:grpSpPr>
            <a:xfrm>
              <a:off x="1681004" y="6103086"/>
              <a:ext cx="222223" cy="251941"/>
              <a:chOff x="5159654" y="1141193"/>
              <a:chExt cx="1211223" cy="1373202"/>
            </a:xfrm>
          </p:grpSpPr>
          <p:sp>
            <p:nvSpPr>
              <p:cNvPr id="1025" name="Google Shape;1025;p23"/>
              <p:cNvSpPr/>
              <p:nvPr/>
            </p:nvSpPr>
            <p:spPr>
              <a:xfrm>
                <a:off x="5159654" y="1141193"/>
                <a:ext cx="1211223" cy="1373202"/>
              </a:xfrm>
              <a:custGeom>
                <a:rect b="b" l="l" r="r" t="t"/>
                <a:pathLst>
                  <a:path extrusionOk="0" h="1373202" w="1211223">
                    <a:moveTo>
                      <a:pt x="177720" y="1373202"/>
                    </a:moveTo>
                    <a:cubicBezTo>
                      <a:pt x="110202" y="1359889"/>
                      <a:pt x="58851" y="1309488"/>
                      <a:pt x="49341" y="1240069"/>
                    </a:cubicBezTo>
                    <a:lnTo>
                      <a:pt x="49341" y="585815"/>
                    </a:lnTo>
                    <a:cubicBezTo>
                      <a:pt x="21764" y="474553"/>
                      <a:pt x="-57165" y="339518"/>
                      <a:pt x="71213" y="259638"/>
                    </a:cubicBezTo>
                    <a:cubicBezTo>
                      <a:pt x="366008" y="165494"/>
                      <a:pt x="665558" y="80859"/>
                      <a:pt x="965108" y="29"/>
                    </a:cubicBezTo>
                    <a:cubicBezTo>
                      <a:pt x="1015508" y="-922"/>
                      <a:pt x="1065908" y="21900"/>
                      <a:pt x="1094437" y="63742"/>
                    </a:cubicBezTo>
                    <a:cubicBezTo>
                      <a:pt x="1122965" y="105584"/>
                      <a:pt x="1150543" y="213993"/>
                      <a:pt x="1159102" y="256785"/>
                    </a:cubicBezTo>
                    <a:cubicBezTo>
                      <a:pt x="1163856" y="281510"/>
                      <a:pt x="1164807" y="291971"/>
                      <a:pt x="1140083" y="301480"/>
                    </a:cubicBezTo>
                    <a:lnTo>
                      <a:pt x="269011" y="555384"/>
                    </a:lnTo>
                    <a:lnTo>
                      <a:pt x="1187630" y="555384"/>
                    </a:lnTo>
                    <a:cubicBezTo>
                      <a:pt x="1197140" y="555384"/>
                      <a:pt x="1210453" y="579158"/>
                      <a:pt x="1207600" y="588667"/>
                    </a:cubicBezTo>
                    <a:cubicBezTo>
                      <a:pt x="1199042" y="795024"/>
                      <a:pt x="1219012" y="1010890"/>
                      <a:pt x="1207600" y="1216295"/>
                    </a:cubicBezTo>
                    <a:cubicBezTo>
                      <a:pt x="1203796" y="1292371"/>
                      <a:pt x="1157200" y="1363693"/>
                      <a:pt x="1076369" y="1373202"/>
                    </a:cubicBezTo>
                    <a:lnTo>
                      <a:pt x="727370" y="1373202"/>
                    </a:lnTo>
                    <a:cubicBezTo>
                      <a:pt x="700743" y="1360840"/>
                      <a:pt x="701694" y="1326606"/>
                      <a:pt x="731174" y="1319949"/>
                    </a:cubicBezTo>
                    <a:cubicBezTo>
                      <a:pt x="838631" y="1313292"/>
                      <a:pt x="954647" y="1328507"/>
                      <a:pt x="1061154" y="1319949"/>
                    </a:cubicBezTo>
                    <a:cubicBezTo>
                      <a:pt x="1109652" y="1316145"/>
                      <a:pt x="1153396" y="1275254"/>
                      <a:pt x="1153396" y="1224854"/>
                    </a:cubicBezTo>
                    <a:lnTo>
                      <a:pt x="1153396" y="862541"/>
                    </a:lnTo>
                    <a:lnTo>
                      <a:pt x="1149592" y="858738"/>
                    </a:lnTo>
                    <a:lnTo>
                      <a:pt x="101644" y="858738"/>
                    </a:lnTo>
                    <a:lnTo>
                      <a:pt x="101644" y="1238167"/>
                    </a:lnTo>
                    <a:cubicBezTo>
                      <a:pt x="101644" y="1240069"/>
                      <a:pt x="109251" y="1260990"/>
                      <a:pt x="110202" y="1263843"/>
                    </a:cubicBezTo>
                    <a:cubicBezTo>
                      <a:pt x="125418" y="1297126"/>
                      <a:pt x="157750" y="1317096"/>
                      <a:pt x="193886" y="1319949"/>
                    </a:cubicBezTo>
                    <a:cubicBezTo>
                      <a:pt x="299442" y="1328507"/>
                      <a:pt x="414507" y="1313292"/>
                      <a:pt x="521013" y="1319949"/>
                    </a:cubicBezTo>
                    <a:cubicBezTo>
                      <a:pt x="552395" y="1324704"/>
                      <a:pt x="554297" y="1362742"/>
                      <a:pt x="524817" y="1373202"/>
                    </a:cubicBezTo>
                    <a:lnTo>
                      <a:pt x="175818" y="1373202"/>
                    </a:lnTo>
                    <a:close/>
                    <a:moveTo>
                      <a:pt x="993636" y="286265"/>
                    </a:moveTo>
                    <a:lnTo>
                      <a:pt x="1102996" y="252982"/>
                    </a:lnTo>
                    <a:cubicBezTo>
                      <a:pt x="1087780" y="211140"/>
                      <a:pt x="1080173" y="161690"/>
                      <a:pt x="1064958" y="119848"/>
                    </a:cubicBezTo>
                    <a:cubicBezTo>
                      <a:pt x="1049742" y="78007"/>
                      <a:pt x="1000293" y="45674"/>
                      <a:pt x="946089" y="57086"/>
                    </a:cubicBezTo>
                    <a:cubicBezTo>
                      <a:pt x="891884" y="68497"/>
                      <a:pt x="852895" y="87516"/>
                      <a:pt x="806299" y="97026"/>
                    </a:cubicBezTo>
                    <a:lnTo>
                      <a:pt x="994587" y="286265"/>
                    </a:lnTo>
                    <a:close/>
                    <a:moveTo>
                      <a:pt x="934677" y="305284"/>
                    </a:moveTo>
                    <a:cubicBezTo>
                      <a:pt x="937530" y="302431"/>
                      <a:pt x="910903" y="276755"/>
                      <a:pt x="906149" y="272952"/>
                    </a:cubicBezTo>
                    <a:cubicBezTo>
                      <a:pt x="851944" y="220649"/>
                      <a:pt x="796789" y="169298"/>
                      <a:pt x="741634" y="117947"/>
                    </a:cubicBezTo>
                    <a:lnTo>
                      <a:pt x="601844" y="155034"/>
                    </a:lnTo>
                    <a:lnTo>
                      <a:pt x="792985" y="345224"/>
                    </a:lnTo>
                    <a:lnTo>
                      <a:pt x="934677" y="305284"/>
                    </a:lnTo>
                    <a:close/>
                    <a:moveTo>
                      <a:pt x="398341" y="213993"/>
                    </a:moveTo>
                    <a:lnTo>
                      <a:pt x="590433" y="401330"/>
                    </a:lnTo>
                    <a:lnTo>
                      <a:pt x="733075" y="360439"/>
                    </a:lnTo>
                    <a:lnTo>
                      <a:pt x="540032" y="175004"/>
                    </a:lnTo>
                    <a:lnTo>
                      <a:pt x="397390" y="213993"/>
                    </a:lnTo>
                    <a:close/>
                    <a:moveTo>
                      <a:pt x="532425" y="420349"/>
                    </a:moveTo>
                    <a:lnTo>
                      <a:pt x="339382" y="233963"/>
                    </a:lnTo>
                    <a:lnTo>
                      <a:pt x="197690" y="272952"/>
                    </a:lnTo>
                    <a:lnTo>
                      <a:pt x="389782" y="460289"/>
                    </a:lnTo>
                    <a:lnTo>
                      <a:pt x="532425" y="420349"/>
                    </a:lnTo>
                    <a:close/>
                    <a:moveTo>
                      <a:pt x="330823" y="479308"/>
                    </a:moveTo>
                    <a:lnTo>
                      <a:pt x="137780" y="292922"/>
                    </a:lnTo>
                    <a:cubicBezTo>
                      <a:pt x="87380" y="296725"/>
                      <a:pt x="47440" y="346175"/>
                      <a:pt x="52194" y="397526"/>
                    </a:cubicBezTo>
                    <a:lnTo>
                      <a:pt x="94987" y="545875"/>
                    </a:lnTo>
                    <a:lnTo>
                      <a:pt x="330823" y="480259"/>
                    </a:lnTo>
                    <a:close/>
                    <a:moveTo>
                      <a:pt x="336529" y="608637"/>
                    </a:moveTo>
                    <a:lnTo>
                      <a:pt x="103546" y="608637"/>
                    </a:lnTo>
                    <a:lnTo>
                      <a:pt x="103546" y="804533"/>
                    </a:lnTo>
                    <a:lnTo>
                      <a:pt x="227169" y="804533"/>
                    </a:lnTo>
                    <a:lnTo>
                      <a:pt x="337480" y="608637"/>
                    </a:lnTo>
                    <a:close/>
                    <a:moveTo>
                      <a:pt x="548591" y="608637"/>
                    </a:moveTo>
                    <a:lnTo>
                      <a:pt x="402144" y="608637"/>
                    </a:lnTo>
                    <a:lnTo>
                      <a:pt x="288030" y="804533"/>
                    </a:lnTo>
                    <a:lnTo>
                      <a:pt x="434477" y="804533"/>
                    </a:lnTo>
                    <a:lnTo>
                      <a:pt x="548591" y="608637"/>
                    </a:lnTo>
                    <a:close/>
                    <a:moveTo>
                      <a:pt x="757800" y="608637"/>
                    </a:moveTo>
                    <a:lnTo>
                      <a:pt x="611354" y="608637"/>
                    </a:lnTo>
                    <a:lnTo>
                      <a:pt x="497240" y="804533"/>
                    </a:lnTo>
                    <a:lnTo>
                      <a:pt x="647490" y="804533"/>
                    </a:lnTo>
                    <a:lnTo>
                      <a:pt x="757800" y="608637"/>
                    </a:lnTo>
                    <a:close/>
                    <a:moveTo>
                      <a:pt x="968911" y="608637"/>
                    </a:moveTo>
                    <a:lnTo>
                      <a:pt x="818661" y="608637"/>
                    </a:lnTo>
                    <a:lnTo>
                      <a:pt x="708351" y="804533"/>
                    </a:lnTo>
                    <a:lnTo>
                      <a:pt x="854797" y="804533"/>
                    </a:lnTo>
                    <a:lnTo>
                      <a:pt x="968911" y="608637"/>
                    </a:lnTo>
                    <a:close/>
                    <a:moveTo>
                      <a:pt x="1154347" y="608637"/>
                    </a:moveTo>
                    <a:lnTo>
                      <a:pt x="1032625" y="608637"/>
                    </a:lnTo>
                    <a:lnTo>
                      <a:pt x="918511" y="804533"/>
                    </a:lnTo>
                    <a:lnTo>
                      <a:pt x="1154347" y="804533"/>
                    </a:lnTo>
                    <a:lnTo>
                      <a:pt x="1154347" y="608637"/>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6" name="Google Shape;1026;p23"/>
              <p:cNvSpPr/>
              <p:nvPr/>
            </p:nvSpPr>
            <p:spPr>
              <a:xfrm>
                <a:off x="5761493" y="2460827"/>
                <a:ext cx="57855" cy="5356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7" name="Google Shape;1027;p23"/>
              <p:cNvSpPr/>
              <p:nvPr/>
            </p:nvSpPr>
            <p:spPr>
              <a:xfrm>
                <a:off x="5680012" y="2064595"/>
                <a:ext cx="293786" cy="338017"/>
              </a:xfrm>
              <a:custGeom>
                <a:rect b="b" l="l" r="r" t="t"/>
                <a:pathLst>
                  <a:path extrusionOk="0" h="338017" w="293786">
                    <a:moveTo>
                      <a:pt x="29184" y="0"/>
                    </a:moveTo>
                    <a:cubicBezTo>
                      <a:pt x="38694" y="0"/>
                      <a:pt x="50105" y="7608"/>
                      <a:pt x="58664" y="12362"/>
                    </a:cubicBezTo>
                    <a:cubicBezTo>
                      <a:pt x="122377" y="45646"/>
                      <a:pt x="209865" y="94144"/>
                      <a:pt x="269775" y="134084"/>
                    </a:cubicBezTo>
                    <a:cubicBezTo>
                      <a:pt x="290696" y="148348"/>
                      <a:pt x="304960" y="162613"/>
                      <a:pt x="282137" y="185435"/>
                    </a:cubicBezTo>
                    <a:cubicBezTo>
                      <a:pt x="204159" y="225376"/>
                      <a:pt x="129034" y="280531"/>
                      <a:pt x="51056" y="319520"/>
                    </a:cubicBezTo>
                    <a:cubicBezTo>
                      <a:pt x="-26922" y="358509"/>
                      <a:pt x="9214" y="328078"/>
                      <a:pt x="3508" y="299550"/>
                    </a:cubicBezTo>
                    <a:cubicBezTo>
                      <a:pt x="11116" y="213964"/>
                      <a:pt x="-6001" y="112212"/>
                      <a:pt x="3508" y="28529"/>
                    </a:cubicBezTo>
                    <a:cubicBezTo>
                      <a:pt x="5410" y="14264"/>
                      <a:pt x="13969" y="1902"/>
                      <a:pt x="29184" y="951"/>
                    </a:cubicBezTo>
                    <a:close/>
                    <a:moveTo>
                      <a:pt x="57713" y="74174"/>
                    </a:moveTo>
                    <a:lnTo>
                      <a:pt x="57713" y="251051"/>
                    </a:lnTo>
                    <a:lnTo>
                      <a:pt x="210816" y="161662"/>
                    </a:lnTo>
                    <a:lnTo>
                      <a:pt x="57713" y="741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028" name="Google Shape;1028;p23"/>
          <p:cNvGrpSpPr/>
          <p:nvPr/>
        </p:nvGrpSpPr>
        <p:grpSpPr>
          <a:xfrm>
            <a:off x="5117082" y="6139669"/>
            <a:ext cx="1408796" cy="406400"/>
            <a:chOff x="1597263" y="8431923"/>
            <a:chExt cx="1408796" cy="406400"/>
          </a:xfrm>
        </p:grpSpPr>
        <p:sp>
          <p:nvSpPr>
            <p:cNvPr id="1029" name="Google Shape;1029;p23"/>
            <p:cNvSpPr/>
            <p:nvPr/>
          </p:nvSpPr>
          <p:spPr>
            <a:xfrm>
              <a:off x="1948245" y="8487341"/>
              <a:ext cx="1019715" cy="286328"/>
            </a:xfrm>
            <a:prstGeom prst="rect">
              <a:avLst/>
            </a:prstGeom>
            <a:solidFill>
              <a:srgbClr val="1E287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0" name="Google Shape;1030;p23"/>
            <p:cNvSpPr/>
            <p:nvPr/>
          </p:nvSpPr>
          <p:spPr>
            <a:xfrm>
              <a:off x="1791227" y="8491959"/>
              <a:ext cx="1176733" cy="286328"/>
            </a:xfrm>
            <a:prstGeom prst="rect">
              <a:avLst/>
            </a:prstGeom>
            <a:solidFill>
              <a:srgbClr val="4763AE">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1" name="Google Shape;1031;p23"/>
            <p:cNvSpPr txBox="1"/>
            <p:nvPr/>
          </p:nvSpPr>
          <p:spPr>
            <a:xfrm>
              <a:off x="1988472" y="8495652"/>
              <a:ext cx="1017587"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Fallstudie</a:t>
              </a:r>
              <a:endParaRPr/>
            </a:p>
          </p:txBody>
        </p:sp>
        <p:sp>
          <p:nvSpPr>
            <p:cNvPr id="1032" name="Google Shape;1032;p23"/>
            <p:cNvSpPr/>
            <p:nvPr/>
          </p:nvSpPr>
          <p:spPr>
            <a:xfrm>
              <a:off x="1597263" y="8431923"/>
              <a:ext cx="406400" cy="406400"/>
            </a:xfrm>
            <a:prstGeom prst="ellipse">
              <a:avLst/>
            </a:prstGeom>
            <a:solidFill>
              <a:srgbClr val="1E2879"/>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33" name="Google Shape;1033;p23"/>
            <p:cNvGrpSpPr/>
            <p:nvPr/>
          </p:nvGrpSpPr>
          <p:grpSpPr>
            <a:xfrm>
              <a:off x="1707260" y="8524537"/>
              <a:ext cx="229440" cy="229437"/>
              <a:chOff x="3797784" y="3095426"/>
              <a:chExt cx="1030844" cy="1030831"/>
            </a:xfrm>
          </p:grpSpPr>
          <p:sp>
            <p:nvSpPr>
              <p:cNvPr id="1034" name="Google Shape;1034;p23"/>
              <p:cNvSpPr/>
              <p:nvPr/>
            </p:nvSpPr>
            <p:spPr>
              <a:xfrm>
                <a:off x="3797784" y="3095426"/>
                <a:ext cx="1030844" cy="1030831"/>
              </a:xfrm>
              <a:custGeom>
                <a:rect b="b" l="l" r="r" t="t"/>
                <a:pathLst>
                  <a:path extrusionOk="0" h="1030831" w="1030844">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5" name="Google Shape;1035;p23"/>
              <p:cNvSpPr/>
              <p:nvPr/>
            </p:nvSpPr>
            <p:spPr>
              <a:xfrm>
                <a:off x="3938211" y="3478466"/>
                <a:ext cx="439720" cy="31575"/>
              </a:xfrm>
              <a:custGeom>
                <a:rect b="b" l="l" r="r" t="t"/>
                <a:pathLst>
                  <a:path extrusionOk="0" h="31575" w="439720">
                    <a:moveTo>
                      <a:pt x="16480" y="194"/>
                    </a:moveTo>
                    <a:lnTo>
                      <a:pt x="416831" y="194"/>
                    </a:lnTo>
                    <a:cubicBezTo>
                      <a:pt x="440604" y="-2659"/>
                      <a:pt x="450114" y="26821"/>
                      <a:pt x="424438" y="31575"/>
                    </a:cubicBezTo>
                    <a:lnTo>
                      <a:pt x="13627" y="31575"/>
                    </a:lnTo>
                    <a:cubicBezTo>
                      <a:pt x="-6343" y="29674"/>
                      <a:pt x="-3490" y="1145"/>
                      <a:pt x="16480" y="19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6" name="Google Shape;1036;p23"/>
              <p:cNvSpPr/>
              <p:nvPr/>
            </p:nvSpPr>
            <p:spPr>
              <a:xfrm>
                <a:off x="3938992" y="3958890"/>
                <a:ext cx="395364" cy="32332"/>
              </a:xfrm>
              <a:custGeom>
                <a:rect b="b" l="l" r="r" t="t"/>
                <a:pathLst>
                  <a:path extrusionOk="0" h="32332" w="395364">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7" name="Google Shape;1037;p23"/>
              <p:cNvSpPr/>
              <p:nvPr/>
            </p:nvSpPr>
            <p:spPr>
              <a:xfrm>
                <a:off x="3939001" y="3358840"/>
                <a:ext cx="324636" cy="32332"/>
              </a:xfrm>
              <a:custGeom>
                <a:rect b="b" l="l" r="r" t="t"/>
                <a:pathLst>
                  <a:path extrusionOk="0" h="32332" w="324636">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8" name="Google Shape;1038;p23"/>
              <p:cNvSpPr/>
              <p:nvPr/>
            </p:nvSpPr>
            <p:spPr>
              <a:xfrm>
                <a:off x="4262415" y="3579233"/>
                <a:ext cx="330950" cy="330684"/>
              </a:xfrm>
              <a:custGeom>
                <a:rect b="b" l="l" r="r" t="t"/>
                <a:pathLst>
                  <a:path extrusionOk="0" h="330684" w="330950">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1039" name="Google Shape;1039;p23"/>
          <p:cNvSpPr txBox="1"/>
          <p:nvPr/>
        </p:nvSpPr>
        <p:spPr>
          <a:xfrm>
            <a:off x="5117082" y="1987190"/>
            <a:ext cx="1642085" cy="1042257"/>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0" i="0" lang="en-GB" sz="900">
                <a:solidFill>
                  <a:srgbClr val="1E2879"/>
                </a:solidFill>
                <a:latin typeface="Calibri"/>
                <a:ea typeface="Calibri"/>
                <a:cs typeface="Calibri"/>
                <a:sym typeface="Calibri"/>
              </a:rPr>
              <a:t>Kurze Videoreihe dazu, wie Psychologie und Überzeugungen unser Finanzverhalten prägen (englisch). (</a:t>
            </a:r>
            <a:r>
              <a:rPr b="0" i="0" lang="en-GB" sz="900" u="sng">
                <a:solidFill>
                  <a:srgbClr val="1E2879"/>
                </a:solidFill>
                <a:latin typeface="Calibri"/>
                <a:ea typeface="Calibri"/>
                <a:cs typeface="Calibri"/>
                <a:sym typeface="Calibri"/>
                <a:hlinkClick r:id="rId3">
                  <a:extLst>
                    <a:ext uri="{A12FA001-AC4F-418D-AE19-62706E023703}">
                      <ahyp:hlinkClr val="tx"/>
                    </a:ext>
                  </a:extLst>
                </a:hlinkClick>
              </a:rPr>
              <a:t>TED</a:t>
            </a:r>
            <a:r>
              <a:rPr b="0" i="0" lang="en-GB" sz="900">
                <a:solidFill>
                  <a:srgbClr val="1E2879"/>
                </a:solidFill>
                <a:latin typeface="Calibri"/>
                <a:ea typeface="Calibri"/>
                <a:cs typeface="Calibri"/>
                <a:sym typeface="Calibri"/>
              </a:rPr>
              <a:t>)</a:t>
            </a:r>
            <a:endParaRPr/>
          </a:p>
          <a:p>
            <a:pPr indent="0" lvl="0" marL="0" marR="0" rtl="0" algn="l">
              <a:lnSpc>
                <a:spcPct val="110909"/>
              </a:lnSpc>
              <a:spcBef>
                <a:spcPts val="0"/>
              </a:spcBef>
              <a:spcAft>
                <a:spcPts val="0"/>
              </a:spcAft>
              <a:buClr>
                <a:srgbClr val="4763AE"/>
              </a:buClr>
              <a:buSzPts val="1100"/>
              <a:buFont typeface="Arial"/>
              <a:buNone/>
            </a:pPr>
            <a:r>
              <a:rPr sz="1100"/>
              <a:t/>
            </a:r>
            <a:endParaRPr b="0" i="0" sz="1100">
              <a:solidFill>
                <a:srgbClr val="1E2879"/>
              </a:solidFill>
              <a:latin typeface="Calibri"/>
              <a:ea typeface="Calibri"/>
              <a:cs typeface="Calibri"/>
              <a:sym typeface="Calibri"/>
            </a:endParaRPr>
          </a:p>
          <a:p>
            <a:pPr indent="0" lvl="0" marL="0" marR="0" rtl="0" algn="l">
              <a:lnSpc>
                <a:spcPct val="110909"/>
              </a:lnSpc>
              <a:spcBef>
                <a:spcPts val="0"/>
              </a:spcBef>
              <a:spcAft>
                <a:spcPts val="0"/>
              </a:spcAft>
              <a:buClr>
                <a:srgbClr val="4763AE"/>
              </a:buClr>
              <a:buSzPts val="1100"/>
              <a:buFont typeface="Arial"/>
              <a:buNone/>
            </a:pPr>
            <a:r>
              <a:rPr b="0" i="0" lang="en-GB" sz="900">
                <a:solidFill>
                  <a:srgbClr val="1E2879"/>
                </a:solidFill>
                <a:latin typeface="Calibri"/>
                <a:ea typeface="Calibri"/>
                <a:cs typeface="Calibri"/>
                <a:sym typeface="Calibri"/>
              </a:rPr>
              <a:t> </a:t>
            </a:r>
            <a:endParaRPr/>
          </a:p>
          <a:p>
            <a:pPr indent="0" lvl="0" marL="0" marR="0" rtl="0" algn="l">
              <a:lnSpc>
                <a:spcPct val="110909"/>
              </a:lnSpc>
              <a:spcBef>
                <a:spcPts val="0"/>
              </a:spcBef>
              <a:spcAft>
                <a:spcPts val="0"/>
              </a:spcAft>
              <a:buClr>
                <a:srgbClr val="4763AE"/>
              </a:buClr>
              <a:buSzPts val="1100"/>
              <a:buFont typeface="Arial"/>
              <a:buNone/>
            </a:pPr>
            <a:r>
              <a:rPr sz="1100"/>
              <a:t/>
            </a:r>
            <a:endParaRPr b="0" i="0" sz="1100">
              <a:solidFill>
                <a:srgbClr val="1E2879"/>
              </a:solidFill>
              <a:latin typeface="Calibri"/>
              <a:ea typeface="Calibri"/>
              <a:cs typeface="Calibri"/>
              <a:sym typeface="Calibri"/>
            </a:endParaRPr>
          </a:p>
        </p:txBody>
      </p:sp>
      <p:sp>
        <p:nvSpPr>
          <p:cNvPr id="1040" name="Google Shape;1040;p23"/>
          <p:cNvSpPr txBox="1"/>
          <p:nvPr/>
        </p:nvSpPr>
        <p:spPr>
          <a:xfrm>
            <a:off x="5215915" y="6691124"/>
            <a:ext cx="1642085" cy="2681475"/>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1" i="0" lang="en-GB" sz="1100">
                <a:solidFill>
                  <a:srgbClr val="1E2879"/>
                </a:solidFill>
                <a:latin typeface="Calibri"/>
                <a:ea typeface="Calibri"/>
                <a:cs typeface="Calibri"/>
                <a:sym typeface="Calibri"/>
              </a:rPr>
              <a:t>Susans Top-Tipp:</a:t>
            </a:r>
            <a:r>
              <a:rPr b="0" i="0" lang="en-GB" sz="1100">
                <a:solidFill>
                  <a:srgbClr val="1E2879"/>
                </a:solidFill>
                <a:latin typeface="Calibri"/>
                <a:ea typeface="Calibri"/>
                <a:cs typeface="Calibri"/>
                <a:sym typeface="Calibri"/>
              </a:rPr>
              <a:t> </a:t>
            </a:r>
            <a:r>
              <a:rPr b="0" i="1" lang="en-GB" sz="1100">
                <a:solidFill>
                  <a:srgbClr val="1E2879"/>
                </a:solidFill>
                <a:latin typeface="Calibri"/>
                <a:ea typeface="Calibri"/>
                <a:cs typeface="Calibri"/>
                <a:sym typeface="Calibri"/>
              </a:rPr>
              <a:t>„Legen Sie jeden Monat ein wenig Geld zur Seite – egal wie wenig. Mit der Zeit summiert es sich, und Sie werden staunen, welchen Unterschied das macht!“</a:t>
            </a:r>
            <a:endParaRPr b="0" i="0" sz="1100">
              <a:solidFill>
                <a:srgbClr val="1E2879"/>
              </a:solidFill>
              <a:latin typeface="Calibri"/>
              <a:ea typeface="Calibri"/>
              <a:cs typeface="Calibri"/>
              <a:sym typeface="Calibri"/>
            </a:endParaRPr>
          </a:p>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a:p>
            <a:pPr indent="0" lvl="0" marL="0" marR="0" rtl="0" algn="l">
              <a:lnSpc>
                <a:spcPct val="110909"/>
              </a:lnSpc>
              <a:spcBef>
                <a:spcPts val="0"/>
              </a:spcBef>
              <a:spcAft>
                <a:spcPts val="0"/>
              </a:spcAft>
              <a:buClr>
                <a:srgbClr val="4763AE"/>
              </a:buClr>
              <a:buSzPts val="1100"/>
              <a:buFont typeface="Arial"/>
              <a:buNone/>
            </a:pPr>
            <a:r>
              <a:rPr b="0" i="0" lang="en-GB" sz="1100" u="sng">
                <a:solidFill>
                  <a:srgbClr val="1E2879"/>
                </a:solidFill>
                <a:highlight>
                  <a:srgbClr val="FFFF00"/>
                </a:highlight>
                <a:latin typeface="Calibri"/>
                <a:ea typeface="Calibri"/>
                <a:cs typeface="Calibri"/>
                <a:sym typeface="Calibri"/>
                <a:hlinkClick r:id="rId4">
                  <a:extLst>
                    <a:ext uri="{A12FA001-AC4F-418D-AE19-62706E023703}">
                      <ahyp:hlinkClr val="tx"/>
                    </a:ext>
                  </a:extLst>
                </a:hlinkClick>
              </a:rPr>
              <a:t>..\A9 - case study\GWAEU\Case Study_Susan.pdf</a:t>
            </a:r>
            <a:endParaRPr b="0" i="0" sz="1100">
              <a:solidFill>
                <a:srgbClr val="1E2879"/>
              </a:solidFill>
              <a:highlight>
                <a:srgbClr val="FFFF00"/>
              </a:highlight>
              <a:latin typeface="Calibri"/>
              <a:ea typeface="Calibri"/>
              <a:cs typeface="Calibri"/>
              <a:sym typeface="Calibri"/>
            </a:endParaRPr>
          </a:p>
        </p:txBody>
      </p:sp>
      <p:cxnSp>
        <p:nvCxnSpPr>
          <p:cNvPr id="1041" name="Google Shape;1041;p23"/>
          <p:cNvCxnSpPr/>
          <p:nvPr/>
        </p:nvCxnSpPr>
        <p:spPr>
          <a:xfrm>
            <a:off x="1387475" y="1264920"/>
            <a:ext cx="5882005" cy="0"/>
          </a:xfrm>
          <a:prstGeom prst="straightConnector1">
            <a:avLst/>
          </a:prstGeom>
          <a:noFill/>
          <a:ln cap="flat" cmpd="sng" w="19050">
            <a:solidFill>
              <a:srgbClr val="1E2879"/>
            </a:solidFill>
            <a:prstDash val="dot"/>
            <a:miter lim="8000"/>
            <a:headEnd len="sm" w="sm" type="none"/>
            <a:tailEnd len="sm" w="sm" type="none"/>
          </a:ln>
        </p:spPr>
      </p:cxnSp>
      <p:sp>
        <p:nvSpPr>
          <p:cNvPr id="1042" name="Google Shape;1042;p23"/>
          <p:cNvSpPr/>
          <p:nvPr/>
        </p:nvSpPr>
        <p:spPr>
          <a:xfrm>
            <a:off x="5006718" y="3784375"/>
            <a:ext cx="1981199" cy="1916712"/>
          </a:xfrm>
          <a:prstGeom prst="roundRect">
            <a:avLst>
              <a:gd fmla="val 4330" name="adj"/>
            </a:avLst>
          </a:prstGeom>
          <a:solidFill>
            <a:srgbClr val="1E2879">
              <a:alpha val="7843"/>
            </a:srgbClr>
          </a:solidFill>
          <a:ln cap="flat" cmpd="sng" w="19050">
            <a:solidFill>
              <a:srgbClr val="1E2879"/>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43" name="Google Shape;1043;p23"/>
          <p:cNvGrpSpPr/>
          <p:nvPr/>
        </p:nvGrpSpPr>
        <p:grpSpPr>
          <a:xfrm>
            <a:off x="5118412" y="3589196"/>
            <a:ext cx="1410856" cy="406400"/>
            <a:chOff x="1590175" y="6032510"/>
            <a:chExt cx="1410856" cy="406400"/>
          </a:xfrm>
        </p:grpSpPr>
        <p:sp>
          <p:nvSpPr>
            <p:cNvPr id="1044" name="Google Shape;1044;p23"/>
            <p:cNvSpPr/>
            <p:nvPr/>
          </p:nvSpPr>
          <p:spPr>
            <a:xfrm>
              <a:off x="1941158" y="6087928"/>
              <a:ext cx="674452"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5" name="Google Shape;1045;p23"/>
            <p:cNvSpPr/>
            <p:nvPr/>
          </p:nvSpPr>
          <p:spPr>
            <a:xfrm>
              <a:off x="1784139" y="6092546"/>
              <a:ext cx="810205" cy="286328"/>
            </a:xfrm>
            <a:prstGeom prst="rect">
              <a:avLst/>
            </a:prstGeom>
            <a:solidFill>
              <a:srgbClr val="1E2879">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6" name="Google Shape;1046;p23"/>
            <p:cNvSpPr txBox="1"/>
            <p:nvPr/>
          </p:nvSpPr>
          <p:spPr>
            <a:xfrm>
              <a:off x="1981384" y="6096239"/>
              <a:ext cx="1019647"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Video</a:t>
              </a:r>
              <a:endParaRPr/>
            </a:p>
          </p:txBody>
        </p:sp>
        <p:sp>
          <p:nvSpPr>
            <p:cNvPr id="1047" name="Google Shape;1047;p23"/>
            <p:cNvSpPr/>
            <p:nvPr/>
          </p:nvSpPr>
          <p:spPr>
            <a:xfrm>
              <a:off x="1590175" y="6032510"/>
              <a:ext cx="406400" cy="406400"/>
            </a:xfrm>
            <a:prstGeom prst="ellipse">
              <a:avLst/>
            </a:prstGeom>
            <a:solidFill>
              <a:srgbClr val="1E2879"/>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48" name="Google Shape;1048;p23"/>
            <p:cNvGrpSpPr/>
            <p:nvPr/>
          </p:nvGrpSpPr>
          <p:grpSpPr>
            <a:xfrm>
              <a:off x="1681004" y="6103086"/>
              <a:ext cx="222223" cy="251941"/>
              <a:chOff x="5159654" y="1141193"/>
              <a:chExt cx="1211223" cy="1373202"/>
            </a:xfrm>
          </p:grpSpPr>
          <p:sp>
            <p:nvSpPr>
              <p:cNvPr id="1049" name="Google Shape;1049;p23"/>
              <p:cNvSpPr/>
              <p:nvPr/>
            </p:nvSpPr>
            <p:spPr>
              <a:xfrm>
                <a:off x="5159654" y="1141193"/>
                <a:ext cx="1211223" cy="1373202"/>
              </a:xfrm>
              <a:custGeom>
                <a:rect b="b" l="l" r="r" t="t"/>
                <a:pathLst>
                  <a:path extrusionOk="0" h="1373202" w="1211223">
                    <a:moveTo>
                      <a:pt x="177720" y="1373202"/>
                    </a:moveTo>
                    <a:cubicBezTo>
                      <a:pt x="110202" y="1359889"/>
                      <a:pt x="58851" y="1309488"/>
                      <a:pt x="49341" y="1240069"/>
                    </a:cubicBezTo>
                    <a:lnTo>
                      <a:pt x="49341" y="585815"/>
                    </a:lnTo>
                    <a:cubicBezTo>
                      <a:pt x="21764" y="474553"/>
                      <a:pt x="-57165" y="339518"/>
                      <a:pt x="71213" y="259638"/>
                    </a:cubicBezTo>
                    <a:cubicBezTo>
                      <a:pt x="366008" y="165494"/>
                      <a:pt x="665558" y="80859"/>
                      <a:pt x="965108" y="29"/>
                    </a:cubicBezTo>
                    <a:cubicBezTo>
                      <a:pt x="1015508" y="-922"/>
                      <a:pt x="1065908" y="21900"/>
                      <a:pt x="1094437" y="63742"/>
                    </a:cubicBezTo>
                    <a:cubicBezTo>
                      <a:pt x="1122965" y="105584"/>
                      <a:pt x="1150543" y="213993"/>
                      <a:pt x="1159102" y="256785"/>
                    </a:cubicBezTo>
                    <a:cubicBezTo>
                      <a:pt x="1163856" y="281510"/>
                      <a:pt x="1164807" y="291971"/>
                      <a:pt x="1140083" y="301480"/>
                    </a:cubicBezTo>
                    <a:lnTo>
                      <a:pt x="269011" y="555384"/>
                    </a:lnTo>
                    <a:lnTo>
                      <a:pt x="1187630" y="555384"/>
                    </a:lnTo>
                    <a:cubicBezTo>
                      <a:pt x="1197140" y="555384"/>
                      <a:pt x="1210453" y="579158"/>
                      <a:pt x="1207600" y="588667"/>
                    </a:cubicBezTo>
                    <a:cubicBezTo>
                      <a:pt x="1199042" y="795024"/>
                      <a:pt x="1219012" y="1010890"/>
                      <a:pt x="1207600" y="1216295"/>
                    </a:cubicBezTo>
                    <a:cubicBezTo>
                      <a:pt x="1203796" y="1292371"/>
                      <a:pt x="1157200" y="1363693"/>
                      <a:pt x="1076369" y="1373202"/>
                    </a:cubicBezTo>
                    <a:lnTo>
                      <a:pt x="727370" y="1373202"/>
                    </a:lnTo>
                    <a:cubicBezTo>
                      <a:pt x="700743" y="1360840"/>
                      <a:pt x="701694" y="1326606"/>
                      <a:pt x="731174" y="1319949"/>
                    </a:cubicBezTo>
                    <a:cubicBezTo>
                      <a:pt x="838631" y="1313292"/>
                      <a:pt x="954647" y="1328507"/>
                      <a:pt x="1061154" y="1319949"/>
                    </a:cubicBezTo>
                    <a:cubicBezTo>
                      <a:pt x="1109652" y="1316145"/>
                      <a:pt x="1153396" y="1275254"/>
                      <a:pt x="1153396" y="1224854"/>
                    </a:cubicBezTo>
                    <a:lnTo>
                      <a:pt x="1153396" y="862541"/>
                    </a:lnTo>
                    <a:lnTo>
                      <a:pt x="1149592" y="858738"/>
                    </a:lnTo>
                    <a:lnTo>
                      <a:pt x="101644" y="858738"/>
                    </a:lnTo>
                    <a:lnTo>
                      <a:pt x="101644" y="1238167"/>
                    </a:lnTo>
                    <a:cubicBezTo>
                      <a:pt x="101644" y="1240069"/>
                      <a:pt x="109251" y="1260990"/>
                      <a:pt x="110202" y="1263843"/>
                    </a:cubicBezTo>
                    <a:cubicBezTo>
                      <a:pt x="125418" y="1297126"/>
                      <a:pt x="157750" y="1317096"/>
                      <a:pt x="193886" y="1319949"/>
                    </a:cubicBezTo>
                    <a:cubicBezTo>
                      <a:pt x="299442" y="1328507"/>
                      <a:pt x="414507" y="1313292"/>
                      <a:pt x="521013" y="1319949"/>
                    </a:cubicBezTo>
                    <a:cubicBezTo>
                      <a:pt x="552395" y="1324704"/>
                      <a:pt x="554297" y="1362742"/>
                      <a:pt x="524817" y="1373202"/>
                    </a:cubicBezTo>
                    <a:lnTo>
                      <a:pt x="175818" y="1373202"/>
                    </a:lnTo>
                    <a:close/>
                    <a:moveTo>
                      <a:pt x="993636" y="286265"/>
                    </a:moveTo>
                    <a:lnTo>
                      <a:pt x="1102996" y="252982"/>
                    </a:lnTo>
                    <a:cubicBezTo>
                      <a:pt x="1087780" y="211140"/>
                      <a:pt x="1080173" y="161690"/>
                      <a:pt x="1064958" y="119848"/>
                    </a:cubicBezTo>
                    <a:cubicBezTo>
                      <a:pt x="1049742" y="78007"/>
                      <a:pt x="1000293" y="45674"/>
                      <a:pt x="946089" y="57086"/>
                    </a:cubicBezTo>
                    <a:cubicBezTo>
                      <a:pt x="891884" y="68497"/>
                      <a:pt x="852895" y="87516"/>
                      <a:pt x="806299" y="97026"/>
                    </a:cubicBezTo>
                    <a:lnTo>
                      <a:pt x="994587" y="286265"/>
                    </a:lnTo>
                    <a:close/>
                    <a:moveTo>
                      <a:pt x="934677" y="305284"/>
                    </a:moveTo>
                    <a:cubicBezTo>
                      <a:pt x="937530" y="302431"/>
                      <a:pt x="910903" y="276755"/>
                      <a:pt x="906149" y="272952"/>
                    </a:cubicBezTo>
                    <a:cubicBezTo>
                      <a:pt x="851944" y="220649"/>
                      <a:pt x="796789" y="169298"/>
                      <a:pt x="741634" y="117947"/>
                    </a:cubicBezTo>
                    <a:lnTo>
                      <a:pt x="601844" y="155034"/>
                    </a:lnTo>
                    <a:lnTo>
                      <a:pt x="792985" y="345224"/>
                    </a:lnTo>
                    <a:lnTo>
                      <a:pt x="934677" y="305284"/>
                    </a:lnTo>
                    <a:close/>
                    <a:moveTo>
                      <a:pt x="398341" y="213993"/>
                    </a:moveTo>
                    <a:lnTo>
                      <a:pt x="590433" y="401330"/>
                    </a:lnTo>
                    <a:lnTo>
                      <a:pt x="733075" y="360439"/>
                    </a:lnTo>
                    <a:lnTo>
                      <a:pt x="540032" y="175004"/>
                    </a:lnTo>
                    <a:lnTo>
                      <a:pt x="397390" y="213993"/>
                    </a:lnTo>
                    <a:close/>
                    <a:moveTo>
                      <a:pt x="532425" y="420349"/>
                    </a:moveTo>
                    <a:lnTo>
                      <a:pt x="339382" y="233963"/>
                    </a:lnTo>
                    <a:lnTo>
                      <a:pt x="197690" y="272952"/>
                    </a:lnTo>
                    <a:lnTo>
                      <a:pt x="389782" y="460289"/>
                    </a:lnTo>
                    <a:lnTo>
                      <a:pt x="532425" y="420349"/>
                    </a:lnTo>
                    <a:close/>
                    <a:moveTo>
                      <a:pt x="330823" y="479308"/>
                    </a:moveTo>
                    <a:lnTo>
                      <a:pt x="137780" y="292922"/>
                    </a:lnTo>
                    <a:cubicBezTo>
                      <a:pt x="87380" y="296725"/>
                      <a:pt x="47440" y="346175"/>
                      <a:pt x="52194" y="397526"/>
                    </a:cubicBezTo>
                    <a:lnTo>
                      <a:pt x="94987" y="545875"/>
                    </a:lnTo>
                    <a:lnTo>
                      <a:pt x="330823" y="480259"/>
                    </a:lnTo>
                    <a:close/>
                    <a:moveTo>
                      <a:pt x="336529" y="608637"/>
                    </a:moveTo>
                    <a:lnTo>
                      <a:pt x="103546" y="608637"/>
                    </a:lnTo>
                    <a:lnTo>
                      <a:pt x="103546" y="804533"/>
                    </a:lnTo>
                    <a:lnTo>
                      <a:pt x="227169" y="804533"/>
                    </a:lnTo>
                    <a:lnTo>
                      <a:pt x="337480" y="608637"/>
                    </a:lnTo>
                    <a:close/>
                    <a:moveTo>
                      <a:pt x="548591" y="608637"/>
                    </a:moveTo>
                    <a:lnTo>
                      <a:pt x="402144" y="608637"/>
                    </a:lnTo>
                    <a:lnTo>
                      <a:pt x="288030" y="804533"/>
                    </a:lnTo>
                    <a:lnTo>
                      <a:pt x="434477" y="804533"/>
                    </a:lnTo>
                    <a:lnTo>
                      <a:pt x="548591" y="608637"/>
                    </a:lnTo>
                    <a:close/>
                    <a:moveTo>
                      <a:pt x="757800" y="608637"/>
                    </a:moveTo>
                    <a:lnTo>
                      <a:pt x="611354" y="608637"/>
                    </a:lnTo>
                    <a:lnTo>
                      <a:pt x="497240" y="804533"/>
                    </a:lnTo>
                    <a:lnTo>
                      <a:pt x="647490" y="804533"/>
                    </a:lnTo>
                    <a:lnTo>
                      <a:pt x="757800" y="608637"/>
                    </a:lnTo>
                    <a:close/>
                    <a:moveTo>
                      <a:pt x="968911" y="608637"/>
                    </a:moveTo>
                    <a:lnTo>
                      <a:pt x="818661" y="608637"/>
                    </a:lnTo>
                    <a:lnTo>
                      <a:pt x="708351" y="804533"/>
                    </a:lnTo>
                    <a:lnTo>
                      <a:pt x="854797" y="804533"/>
                    </a:lnTo>
                    <a:lnTo>
                      <a:pt x="968911" y="608637"/>
                    </a:lnTo>
                    <a:close/>
                    <a:moveTo>
                      <a:pt x="1154347" y="608637"/>
                    </a:moveTo>
                    <a:lnTo>
                      <a:pt x="1032625" y="608637"/>
                    </a:lnTo>
                    <a:lnTo>
                      <a:pt x="918511" y="804533"/>
                    </a:lnTo>
                    <a:lnTo>
                      <a:pt x="1154347" y="804533"/>
                    </a:lnTo>
                    <a:lnTo>
                      <a:pt x="1154347" y="608637"/>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0" name="Google Shape;1050;p23"/>
              <p:cNvSpPr/>
              <p:nvPr/>
            </p:nvSpPr>
            <p:spPr>
              <a:xfrm>
                <a:off x="5761493" y="2460827"/>
                <a:ext cx="57855" cy="5356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1" name="Google Shape;1051;p23"/>
              <p:cNvSpPr/>
              <p:nvPr/>
            </p:nvSpPr>
            <p:spPr>
              <a:xfrm>
                <a:off x="5680012" y="2064595"/>
                <a:ext cx="293786" cy="338017"/>
              </a:xfrm>
              <a:custGeom>
                <a:rect b="b" l="l" r="r" t="t"/>
                <a:pathLst>
                  <a:path extrusionOk="0" h="338017" w="293786">
                    <a:moveTo>
                      <a:pt x="29184" y="0"/>
                    </a:moveTo>
                    <a:cubicBezTo>
                      <a:pt x="38694" y="0"/>
                      <a:pt x="50105" y="7608"/>
                      <a:pt x="58664" y="12362"/>
                    </a:cubicBezTo>
                    <a:cubicBezTo>
                      <a:pt x="122377" y="45646"/>
                      <a:pt x="209865" y="94144"/>
                      <a:pt x="269775" y="134084"/>
                    </a:cubicBezTo>
                    <a:cubicBezTo>
                      <a:pt x="290696" y="148348"/>
                      <a:pt x="304960" y="162613"/>
                      <a:pt x="282137" y="185435"/>
                    </a:cubicBezTo>
                    <a:cubicBezTo>
                      <a:pt x="204159" y="225376"/>
                      <a:pt x="129034" y="280531"/>
                      <a:pt x="51056" y="319520"/>
                    </a:cubicBezTo>
                    <a:cubicBezTo>
                      <a:pt x="-26922" y="358509"/>
                      <a:pt x="9214" y="328078"/>
                      <a:pt x="3508" y="299550"/>
                    </a:cubicBezTo>
                    <a:cubicBezTo>
                      <a:pt x="11116" y="213964"/>
                      <a:pt x="-6001" y="112212"/>
                      <a:pt x="3508" y="28529"/>
                    </a:cubicBezTo>
                    <a:cubicBezTo>
                      <a:pt x="5410" y="14264"/>
                      <a:pt x="13969" y="1902"/>
                      <a:pt x="29184" y="951"/>
                    </a:cubicBezTo>
                    <a:close/>
                    <a:moveTo>
                      <a:pt x="57713" y="74174"/>
                    </a:moveTo>
                    <a:lnTo>
                      <a:pt x="57713" y="251051"/>
                    </a:lnTo>
                    <a:lnTo>
                      <a:pt x="210816" y="161662"/>
                    </a:lnTo>
                    <a:lnTo>
                      <a:pt x="57713" y="741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1052" name="Google Shape;1052;p23"/>
          <p:cNvSpPr txBox="1"/>
          <p:nvPr/>
        </p:nvSpPr>
        <p:spPr>
          <a:xfrm>
            <a:off x="5118412" y="4111514"/>
            <a:ext cx="1642085" cy="1613427"/>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0" i="0" lang="en-GB" sz="900">
                <a:solidFill>
                  <a:srgbClr val="1E2879"/>
                </a:solidFill>
                <a:latin typeface="Calibri"/>
                <a:ea typeface="Calibri"/>
                <a:cs typeface="Calibri"/>
                <a:sym typeface="Calibri"/>
              </a:rPr>
              <a:t>Eine herunterladbare Ressource zu „Ihrer Geldgeschichte“ und dazu, wie Sie Ihre Überzeugungen über Geld reflektieren und neu gestalten können (englisch). (</a:t>
            </a:r>
            <a:r>
              <a:rPr b="0" i="0" lang="en-GB" sz="900" u="sng">
                <a:solidFill>
                  <a:srgbClr val="1E2879"/>
                </a:solidFill>
                <a:latin typeface="Calibri"/>
                <a:ea typeface="Calibri"/>
                <a:cs typeface="Calibri"/>
                <a:sym typeface="Calibri"/>
                <a:hlinkClick r:id="rId5">
                  <a:extLst>
                    <a:ext uri="{A12FA001-AC4F-418D-AE19-62706E023703}">
                      <ahyp:hlinkClr val="tx"/>
                    </a:ext>
                  </a:extLst>
                </a:hlinkClick>
              </a:rPr>
              <a:t>whe.org.au</a:t>
            </a:r>
            <a:r>
              <a:rPr b="0" i="0" lang="en-GB" sz="900">
                <a:solidFill>
                  <a:srgbClr val="1E2879"/>
                </a:solidFill>
                <a:latin typeface="Calibri"/>
                <a:ea typeface="Calibri"/>
                <a:cs typeface="Calibri"/>
                <a:sym typeface="Calibri"/>
              </a:rPr>
              <a:t>)</a:t>
            </a:r>
            <a:endParaRPr/>
          </a:p>
          <a:p>
            <a:pPr indent="0" lvl="0" marL="0" marR="0" rtl="0" algn="l">
              <a:lnSpc>
                <a:spcPct val="110909"/>
              </a:lnSpc>
              <a:spcBef>
                <a:spcPts val="0"/>
              </a:spcBef>
              <a:spcAft>
                <a:spcPts val="0"/>
              </a:spcAft>
              <a:buClr>
                <a:srgbClr val="4763AE"/>
              </a:buClr>
              <a:buSzPts val="1100"/>
              <a:buFont typeface="Arial"/>
              <a:buNone/>
            </a:pPr>
            <a:r>
              <a:rPr b="0" i="0" lang="en-GB" sz="900">
                <a:solidFill>
                  <a:srgbClr val="1E2879"/>
                </a:solidFill>
                <a:latin typeface="Calibri"/>
                <a:ea typeface="Calibri"/>
                <a:cs typeface="Calibri"/>
                <a:sym typeface="Calibri"/>
              </a:rPr>
              <a:t> </a:t>
            </a:r>
            <a:endParaRPr/>
          </a:p>
          <a:p>
            <a:pPr indent="0" lvl="0" marL="0" marR="0" rtl="0" algn="l">
              <a:lnSpc>
                <a:spcPct val="110909"/>
              </a:lnSpc>
              <a:spcBef>
                <a:spcPts val="0"/>
              </a:spcBef>
              <a:spcAft>
                <a:spcPts val="0"/>
              </a:spcAft>
              <a:buClr>
                <a:srgbClr val="4763AE"/>
              </a:buClr>
              <a:buSzPts val="1100"/>
              <a:buFont typeface="Arial"/>
              <a:buNone/>
            </a:pPr>
            <a:r>
              <a:rPr sz="1100"/>
              <a:t/>
            </a:r>
            <a:endParaRPr b="0" i="0" sz="1100">
              <a:solidFill>
                <a:srgbClr val="1E2879"/>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sp>
        <p:nvSpPr>
          <p:cNvPr id="1057" name="Google Shape;1057;p24"/>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058" name="Google Shape;1058;p24"/>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059" name="Google Shape;1059;p24"/>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sp>
        <p:nvSpPr>
          <p:cNvPr id="1060" name="Google Shape;1060;p24"/>
          <p:cNvSpPr txBox="1"/>
          <p:nvPr>
            <p:ph idx="4" type="body"/>
          </p:nvPr>
        </p:nvSpPr>
        <p:spPr>
          <a:xfrm>
            <a:off x="1704812" y="1487071"/>
            <a:ext cx="5238000" cy="1310993"/>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t>Ein individuelles Selbsteinschätzungspaket</a:t>
            </a:r>
            <a:r>
              <a:rPr lang="en-GB"/>
              <a:t>, zugeschnitten auf </a:t>
            </a:r>
            <a:r>
              <a:rPr b="1" lang="en-GB"/>
              <a:t>persönliche Entwicklung und finanzielle Sicherheit</a:t>
            </a:r>
            <a:r>
              <a:rPr lang="en-GB"/>
              <a:t>, enthält 5 Arbeitsblätter, mit denen Sie Stärken, Schwächen und Fortschritte auf dem Weg zu Ihren finanziellen Zielen verfolgen können.</a:t>
            </a:r>
            <a:endParaRPr/>
          </a:p>
          <a:p>
            <a:pPr indent="0" lvl="0" marL="0" rtl="0" algn="l">
              <a:lnSpc>
                <a:spcPct val="150000"/>
              </a:lnSpc>
              <a:spcBef>
                <a:spcPts val="0"/>
              </a:spcBef>
              <a:spcAft>
                <a:spcPts val="0"/>
              </a:spcAft>
              <a:buSzPts val="1100"/>
              <a:buNone/>
            </a:pPr>
            <a:r>
              <a:rPr b="1" lang="en-GB"/>
              <a:t>Zweck:</a:t>
            </a:r>
            <a:r>
              <a:rPr lang="en-GB"/>
              <a:t> Stärken, Schwächen, Chancen und Risiken in Ihrem Finanzleben erkennen.</a:t>
            </a:r>
            <a:endParaRPr/>
          </a:p>
          <a:p>
            <a:pPr indent="0" lvl="0" marL="0" rtl="0" algn="l">
              <a:lnSpc>
                <a:spcPct val="150000"/>
              </a:lnSpc>
              <a:spcBef>
                <a:spcPts val="0"/>
              </a:spcBef>
              <a:spcAft>
                <a:spcPts val="0"/>
              </a:spcAft>
              <a:buSzPts val="1100"/>
              <a:buNone/>
            </a:pPr>
            <a:r>
              <a:t/>
            </a:r>
            <a:endParaRPr/>
          </a:p>
        </p:txBody>
      </p:sp>
      <p:grpSp>
        <p:nvGrpSpPr>
          <p:cNvPr id="1061" name="Google Shape;1061;p24"/>
          <p:cNvGrpSpPr/>
          <p:nvPr/>
        </p:nvGrpSpPr>
        <p:grpSpPr>
          <a:xfrm>
            <a:off x="895022" y="862601"/>
            <a:ext cx="677287" cy="579539"/>
            <a:chOff x="7236754" y="940858"/>
            <a:chExt cx="1133079" cy="969549"/>
          </a:xfrm>
        </p:grpSpPr>
        <p:grpSp>
          <p:nvGrpSpPr>
            <p:cNvPr id="1062" name="Google Shape;1062;p24"/>
            <p:cNvGrpSpPr/>
            <p:nvPr/>
          </p:nvGrpSpPr>
          <p:grpSpPr>
            <a:xfrm>
              <a:off x="7884516" y="1486640"/>
              <a:ext cx="203733" cy="61119"/>
              <a:chOff x="7884516" y="1486640"/>
              <a:chExt cx="203733" cy="61119"/>
            </a:xfrm>
          </p:grpSpPr>
          <p:sp>
            <p:nvSpPr>
              <p:cNvPr id="1063" name="Google Shape;1063;p24"/>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64" name="Google Shape;1064;p24"/>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65" name="Google Shape;1065;p24"/>
            <p:cNvGrpSpPr/>
            <p:nvPr/>
          </p:nvGrpSpPr>
          <p:grpSpPr>
            <a:xfrm>
              <a:off x="7236754" y="940858"/>
              <a:ext cx="1133079" cy="969549"/>
              <a:chOff x="7236754" y="940858"/>
              <a:chExt cx="1133079" cy="969549"/>
            </a:xfrm>
          </p:grpSpPr>
          <p:sp>
            <p:nvSpPr>
              <p:cNvPr id="1066" name="Google Shape;1066;p24"/>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67" name="Google Shape;1067;p24"/>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68" name="Google Shape;1068;p24"/>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69" name="Google Shape;1069;p24"/>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70" name="Google Shape;1070;p24"/>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71" name="Google Shape;1071;p24"/>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72" name="Google Shape;1072;p24"/>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73" name="Google Shape;1073;p24"/>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74" name="Google Shape;1074;p24"/>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75" name="Google Shape;1075;p24"/>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76" name="Google Shape;1076;p24"/>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1077" name="Google Shape;1077;p24"/>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
        <p:nvSpPr>
          <p:cNvPr id="1078" name="Google Shape;1078;p24"/>
          <p:cNvSpPr txBox="1"/>
          <p:nvPr/>
        </p:nvSpPr>
        <p:spPr>
          <a:xfrm>
            <a:off x="2000341" y="8403462"/>
            <a:ext cx="4821878" cy="1126855"/>
          </a:xfrm>
          <a:prstGeom prst="rect">
            <a:avLst/>
          </a:prstGeom>
          <a:noFill/>
          <a:ln>
            <a:noFill/>
          </a:ln>
        </p:spPr>
        <p:txBody>
          <a:bodyPr anchorCtr="0" anchor="t" bIns="45700" lIns="91425" spcFirstLastPara="1" rIns="91425" wrap="square" tIns="45700">
            <a:noAutofit/>
          </a:bodyPr>
          <a:lstStyle/>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pic>
        <p:nvPicPr>
          <p:cNvPr id="1079" name="Google Shape;1079;p24"/>
          <p:cNvPicPr preferRelativeResize="0"/>
          <p:nvPr/>
        </p:nvPicPr>
        <p:blipFill rotWithShape="1">
          <a:blip r:embed="rId3">
            <a:alphaModFix/>
          </a:blip>
          <a:srcRect b="0" l="0" r="0" t="0"/>
          <a:stretch/>
        </p:blipFill>
        <p:spPr>
          <a:xfrm>
            <a:off x="1306903" y="2733706"/>
            <a:ext cx="5877008" cy="440775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3" name="Shape 1083"/>
        <p:cNvGrpSpPr/>
        <p:nvPr/>
      </p:nvGrpSpPr>
      <p:grpSpPr>
        <a:xfrm>
          <a:off x="0" y="0"/>
          <a:ext cx="0" cy="0"/>
          <a:chOff x="0" y="0"/>
          <a:chExt cx="0" cy="0"/>
        </a:xfrm>
      </p:grpSpPr>
      <p:sp>
        <p:nvSpPr>
          <p:cNvPr id="1084" name="Google Shape;1084;p25"/>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085" name="Google Shape;1085;p25"/>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086" name="Google Shape;1086;p25"/>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grpSp>
        <p:nvGrpSpPr>
          <p:cNvPr id="1087" name="Google Shape;1087;p25"/>
          <p:cNvGrpSpPr/>
          <p:nvPr/>
        </p:nvGrpSpPr>
        <p:grpSpPr>
          <a:xfrm>
            <a:off x="895022" y="862601"/>
            <a:ext cx="677287" cy="579539"/>
            <a:chOff x="7236754" y="940858"/>
            <a:chExt cx="1133079" cy="969549"/>
          </a:xfrm>
        </p:grpSpPr>
        <p:grpSp>
          <p:nvGrpSpPr>
            <p:cNvPr id="1088" name="Google Shape;1088;p25"/>
            <p:cNvGrpSpPr/>
            <p:nvPr/>
          </p:nvGrpSpPr>
          <p:grpSpPr>
            <a:xfrm>
              <a:off x="7884516" y="1486640"/>
              <a:ext cx="203733" cy="61119"/>
              <a:chOff x="7884516" y="1486640"/>
              <a:chExt cx="203733" cy="61119"/>
            </a:xfrm>
          </p:grpSpPr>
          <p:sp>
            <p:nvSpPr>
              <p:cNvPr id="1089" name="Google Shape;1089;p25"/>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90" name="Google Shape;1090;p25"/>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91" name="Google Shape;1091;p25"/>
            <p:cNvGrpSpPr/>
            <p:nvPr/>
          </p:nvGrpSpPr>
          <p:grpSpPr>
            <a:xfrm>
              <a:off x="7236754" y="940858"/>
              <a:ext cx="1133079" cy="969549"/>
              <a:chOff x="7236754" y="940858"/>
              <a:chExt cx="1133079" cy="969549"/>
            </a:xfrm>
          </p:grpSpPr>
          <p:sp>
            <p:nvSpPr>
              <p:cNvPr id="1092" name="Google Shape;1092;p25"/>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93" name="Google Shape;1093;p25"/>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94" name="Google Shape;1094;p25"/>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95" name="Google Shape;1095;p25"/>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96" name="Google Shape;1096;p25"/>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97" name="Google Shape;1097;p25"/>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98" name="Google Shape;1098;p25"/>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099" name="Google Shape;1099;p25"/>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00" name="Google Shape;1100;p25"/>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01" name="Google Shape;1101;p25"/>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02" name="Google Shape;1102;p25"/>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1103" name="Google Shape;1103;p25"/>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
        <p:nvSpPr>
          <p:cNvPr id="1104" name="Google Shape;1104;p25"/>
          <p:cNvSpPr txBox="1"/>
          <p:nvPr/>
        </p:nvSpPr>
        <p:spPr>
          <a:xfrm>
            <a:off x="2000341" y="8403462"/>
            <a:ext cx="4821878" cy="1126855"/>
          </a:xfrm>
          <a:prstGeom prst="rect">
            <a:avLst/>
          </a:prstGeom>
          <a:noFill/>
          <a:ln>
            <a:noFill/>
          </a:ln>
        </p:spPr>
        <p:txBody>
          <a:bodyPr anchorCtr="0" anchor="t" bIns="45700" lIns="91425" spcFirstLastPara="1" rIns="91425" wrap="square" tIns="45700">
            <a:noAutofit/>
          </a:bodyPr>
          <a:lstStyle/>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pic>
        <p:nvPicPr>
          <p:cNvPr id="1105" name="Google Shape;1105;p25"/>
          <p:cNvPicPr preferRelativeResize="0"/>
          <p:nvPr/>
        </p:nvPicPr>
        <p:blipFill rotWithShape="1">
          <a:blip r:embed="rId3">
            <a:alphaModFix/>
          </a:blip>
          <a:srcRect b="0" l="0" r="0" t="56379"/>
          <a:stretch/>
        </p:blipFill>
        <p:spPr>
          <a:xfrm>
            <a:off x="1096850" y="1803444"/>
            <a:ext cx="5957199" cy="1948950"/>
          </a:xfrm>
          <a:prstGeom prst="rect">
            <a:avLst/>
          </a:prstGeom>
          <a:noFill/>
          <a:ln>
            <a:noFill/>
          </a:ln>
        </p:spPr>
      </p:pic>
      <p:pic>
        <p:nvPicPr>
          <p:cNvPr id="1106" name="Google Shape;1106;p25"/>
          <p:cNvPicPr preferRelativeResize="0"/>
          <p:nvPr/>
        </p:nvPicPr>
        <p:blipFill rotWithShape="1">
          <a:blip r:embed="rId3">
            <a:alphaModFix/>
          </a:blip>
          <a:srcRect b="40355" l="0" r="0" t="0"/>
          <a:stretch/>
        </p:blipFill>
        <p:spPr>
          <a:xfrm>
            <a:off x="1096850" y="3694623"/>
            <a:ext cx="5957199" cy="2664851"/>
          </a:xfrm>
          <a:prstGeom prst="rect">
            <a:avLst/>
          </a:prstGeom>
          <a:noFill/>
          <a:ln>
            <a:noFill/>
          </a:ln>
        </p:spPr>
      </p:pic>
      <p:pic>
        <p:nvPicPr>
          <p:cNvPr id="1107" name="Google Shape;1107;p25"/>
          <p:cNvPicPr preferRelativeResize="0"/>
          <p:nvPr/>
        </p:nvPicPr>
        <p:blipFill rotWithShape="1">
          <a:blip r:embed="rId4">
            <a:alphaModFix/>
          </a:blip>
          <a:srcRect b="0" l="0" r="0" t="0"/>
          <a:stretch/>
        </p:blipFill>
        <p:spPr>
          <a:xfrm>
            <a:off x="1110413" y="6043964"/>
            <a:ext cx="5957192" cy="404194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1" name="Shape 1111"/>
        <p:cNvGrpSpPr/>
        <p:nvPr/>
      </p:nvGrpSpPr>
      <p:grpSpPr>
        <a:xfrm>
          <a:off x="0" y="0"/>
          <a:ext cx="0" cy="0"/>
          <a:chOff x="0" y="0"/>
          <a:chExt cx="0" cy="0"/>
        </a:xfrm>
      </p:grpSpPr>
      <p:sp>
        <p:nvSpPr>
          <p:cNvPr id="1112" name="Google Shape;1112;p26"/>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113" name="Google Shape;1113;p26"/>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114" name="Google Shape;1114;p26"/>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grpSp>
        <p:nvGrpSpPr>
          <p:cNvPr id="1115" name="Google Shape;1115;p26"/>
          <p:cNvGrpSpPr/>
          <p:nvPr/>
        </p:nvGrpSpPr>
        <p:grpSpPr>
          <a:xfrm>
            <a:off x="895022" y="862601"/>
            <a:ext cx="677287" cy="579539"/>
            <a:chOff x="7236754" y="940858"/>
            <a:chExt cx="1133079" cy="969549"/>
          </a:xfrm>
        </p:grpSpPr>
        <p:grpSp>
          <p:nvGrpSpPr>
            <p:cNvPr id="1116" name="Google Shape;1116;p26"/>
            <p:cNvGrpSpPr/>
            <p:nvPr/>
          </p:nvGrpSpPr>
          <p:grpSpPr>
            <a:xfrm>
              <a:off x="7884516" y="1486640"/>
              <a:ext cx="203733" cy="61119"/>
              <a:chOff x="7884516" y="1486640"/>
              <a:chExt cx="203733" cy="61119"/>
            </a:xfrm>
          </p:grpSpPr>
          <p:sp>
            <p:nvSpPr>
              <p:cNvPr id="1117" name="Google Shape;1117;p26"/>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18" name="Google Shape;1118;p26"/>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119" name="Google Shape;1119;p26"/>
            <p:cNvGrpSpPr/>
            <p:nvPr/>
          </p:nvGrpSpPr>
          <p:grpSpPr>
            <a:xfrm>
              <a:off x="7236754" y="940858"/>
              <a:ext cx="1133079" cy="969549"/>
              <a:chOff x="7236754" y="940858"/>
              <a:chExt cx="1133079" cy="969549"/>
            </a:xfrm>
          </p:grpSpPr>
          <p:sp>
            <p:nvSpPr>
              <p:cNvPr id="1120" name="Google Shape;1120;p26"/>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21" name="Google Shape;1121;p26"/>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22" name="Google Shape;1122;p26"/>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23" name="Google Shape;1123;p26"/>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24" name="Google Shape;1124;p26"/>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25" name="Google Shape;1125;p26"/>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26" name="Google Shape;1126;p26"/>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27" name="Google Shape;1127;p26"/>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28" name="Google Shape;1128;p26"/>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29" name="Google Shape;1129;p26"/>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30" name="Google Shape;1130;p26"/>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1131" name="Google Shape;1131;p26"/>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
        <p:nvSpPr>
          <p:cNvPr id="1132" name="Google Shape;1132;p26"/>
          <p:cNvSpPr txBox="1"/>
          <p:nvPr/>
        </p:nvSpPr>
        <p:spPr>
          <a:xfrm>
            <a:off x="2000341" y="8403462"/>
            <a:ext cx="4821878" cy="1126855"/>
          </a:xfrm>
          <a:prstGeom prst="rect">
            <a:avLst/>
          </a:prstGeom>
          <a:noFill/>
          <a:ln>
            <a:noFill/>
          </a:ln>
        </p:spPr>
        <p:txBody>
          <a:bodyPr anchorCtr="0" anchor="t" bIns="45700" lIns="91425" spcFirstLastPara="1" rIns="91425" wrap="square" tIns="45700">
            <a:noAutofit/>
          </a:bodyPr>
          <a:lstStyle/>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pic>
        <p:nvPicPr>
          <p:cNvPr id="1133" name="Google Shape;1133;p26"/>
          <p:cNvPicPr preferRelativeResize="0"/>
          <p:nvPr/>
        </p:nvPicPr>
        <p:blipFill rotWithShape="1">
          <a:blip r:embed="rId3">
            <a:alphaModFix/>
          </a:blip>
          <a:srcRect b="0" l="0" r="0" t="0"/>
          <a:stretch/>
        </p:blipFill>
        <p:spPr>
          <a:xfrm>
            <a:off x="1333433" y="1669472"/>
            <a:ext cx="5747606" cy="431070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27"/>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139" name="Google Shape;1139;p27"/>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140" name="Google Shape;1140;p27"/>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grpSp>
        <p:nvGrpSpPr>
          <p:cNvPr id="1141" name="Google Shape;1141;p27"/>
          <p:cNvGrpSpPr/>
          <p:nvPr/>
        </p:nvGrpSpPr>
        <p:grpSpPr>
          <a:xfrm>
            <a:off x="895022" y="862601"/>
            <a:ext cx="677287" cy="579539"/>
            <a:chOff x="7236754" y="940858"/>
            <a:chExt cx="1133079" cy="969549"/>
          </a:xfrm>
        </p:grpSpPr>
        <p:grpSp>
          <p:nvGrpSpPr>
            <p:cNvPr id="1142" name="Google Shape;1142;p27"/>
            <p:cNvGrpSpPr/>
            <p:nvPr/>
          </p:nvGrpSpPr>
          <p:grpSpPr>
            <a:xfrm>
              <a:off x="7884516" y="1486640"/>
              <a:ext cx="203733" cy="61119"/>
              <a:chOff x="7884516" y="1486640"/>
              <a:chExt cx="203733" cy="61119"/>
            </a:xfrm>
          </p:grpSpPr>
          <p:sp>
            <p:nvSpPr>
              <p:cNvPr id="1143" name="Google Shape;1143;p27"/>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44" name="Google Shape;1144;p27"/>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145" name="Google Shape;1145;p27"/>
            <p:cNvGrpSpPr/>
            <p:nvPr/>
          </p:nvGrpSpPr>
          <p:grpSpPr>
            <a:xfrm>
              <a:off x="7236754" y="940858"/>
              <a:ext cx="1133079" cy="969549"/>
              <a:chOff x="7236754" y="940858"/>
              <a:chExt cx="1133079" cy="969549"/>
            </a:xfrm>
          </p:grpSpPr>
          <p:sp>
            <p:nvSpPr>
              <p:cNvPr id="1146" name="Google Shape;1146;p27"/>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47" name="Google Shape;1147;p27"/>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48" name="Google Shape;1148;p27"/>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49" name="Google Shape;1149;p27"/>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50" name="Google Shape;1150;p27"/>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51" name="Google Shape;1151;p27"/>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52" name="Google Shape;1152;p27"/>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53" name="Google Shape;1153;p27"/>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54" name="Google Shape;1154;p27"/>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55" name="Google Shape;1155;p27"/>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56" name="Google Shape;1156;p27"/>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1157" name="Google Shape;1157;p27"/>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
        <p:nvSpPr>
          <p:cNvPr id="1158" name="Google Shape;1158;p27"/>
          <p:cNvSpPr txBox="1"/>
          <p:nvPr/>
        </p:nvSpPr>
        <p:spPr>
          <a:xfrm>
            <a:off x="2000341" y="8403462"/>
            <a:ext cx="4821878" cy="1126855"/>
          </a:xfrm>
          <a:prstGeom prst="rect">
            <a:avLst/>
          </a:prstGeom>
          <a:noFill/>
          <a:ln>
            <a:noFill/>
          </a:ln>
        </p:spPr>
        <p:txBody>
          <a:bodyPr anchorCtr="0" anchor="t" bIns="45700" lIns="91425" spcFirstLastPara="1" rIns="91425" wrap="square" tIns="45700">
            <a:noAutofit/>
          </a:bodyPr>
          <a:lstStyle/>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pic>
        <p:nvPicPr>
          <p:cNvPr id="1159" name="Google Shape;1159;p27"/>
          <p:cNvPicPr preferRelativeResize="0"/>
          <p:nvPr/>
        </p:nvPicPr>
        <p:blipFill rotWithShape="1">
          <a:blip r:embed="rId3">
            <a:alphaModFix/>
          </a:blip>
          <a:srcRect b="0" l="0" r="0" t="0"/>
          <a:stretch/>
        </p:blipFill>
        <p:spPr>
          <a:xfrm>
            <a:off x="1455087" y="1539565"/>
            <a:ext cx="5527739" cy="4145804"/>
          </a:xfrm>
          <a:prstGeom prst="rect">
            <a:avLst/>
          </a:prstGeom>
          <a:noFill/>
          <a:ln>
            <a:noFill/>
          </a:ln>
        </p:spPr>
      </p:pic>
      <p:pic>
        <p:nvPicPr>
          <p:cNvPr id="1160" name="Google Shape;1160;p27"/>
          <p:cNvPicPr preferRelativeResize="0"/>
          <p:nvPr/>
        </p:nvPicPr>
        <p:blipFill rotWithShape="1">
          <a:blip r:embed="rId4">
            <a:alphaModFix/>
          </a:blip>
          <a:srcRect b="0" l="0" r="0" t="0"/>
          <a:stretch/>
        </p:blipFill>
        <p:spPr>
          <a:xfrm>
            <a:off x="1431286" y="5878540"/>
            <a:ext cx="5551540" cy="414384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4" name="Shape 1164"/>
        <p:cNvGrpSpPr/>
        <p:nvPr/>
      </p:nvGrpSpPr>
      <p:grpSpPr>
        <a:xfrm>
          <a:off x="0" y="0"/>
          <a:ext cx="0" cy="0"/>
          <a:chOff x="0" y="0"/>
          <a:chExt cx="0" cy="0"/>
        </a:xfrm>
      </p:grpSpPr>
      <p:sp>
        <p:nvSpPr>
          <p:cNvPr id="1165" name="Google Shape;1165;p28"/>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166" name="Google Shape;1166;p28"/>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167" name="Google Shape;1167;p28"/>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grpSp>
        <p:nvGrpSpPr>
          <p:cNvPr id="1168" name="Google Shape;1168;p28"/>
          <p:cNvGrpSpPr/>
          <p:nvPr/>
        </p:nvGrpSpPr>
        <p:grpSpPr>
          <a:xfrm>
            <a:off x="895022" y="862601"/>
            <a:ext cx="677287" cy="579539"/>
            <a:chOff x="7236754" y="940858"/>
            <a:chExt cx="1133079" cy="969549"/>
          </a:xfrm>
        </p:grpSpPr>
        <p:grpSp>
          <p:nvGrpSpPr>
            <p:cNvPr id="1169" name="Google Shape;1169;p28"/>
            <p:cNvGrpSpPr/>
            <p:nvPr/>
          </p:nvGrpSpPr>
          <p:grpSpPr>
            <a:xfrm>
              <a:off x="7884516" y="1486640"/>
              <a:ext cx="203733" cy="61119"/>
              <a:chOff x="7884516" y="1486640"/>
              <a:chExt cx="203733" cy="61119"/>
            </a:xfrm>
          </p:grpSpPr>
          <p:sp>
            <p:nvSpPr>
              <p:cNvPr id="1170" name="Google Shape;1170;p28"/>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71" name="Google Shape;1171;p28"/>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172" name="Google Shape;1172;p28"/>
            <p:cNvGrpSpPr/>
            <p:nvPr/>
          </p:nvGrpSpPr>
          <p:grpSpPr>
            <a:xfrm>
              <a:off x="7236754" y="940858"/>
              <a:ext cx="1133079" cy="969549"/>
              <a:chOff x="7236754" y="940858"/>
              <a:chExt cx="1133079" cy="969549"/>
            </a:xfrm>
          </p:grpSpPr>
          <p:sp>
            <p:nvSpPr>
              <p:cNvPr id="1173" name="Google Shape;1173;p28"/>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74" name="Google Shape;1174;p28"/>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75" name="Google Shape;1175;p28"/>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76" name="Google Shape;1176;p28"/>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77" name="Google Shape;1177;p28"/>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78" name="Google Shape;1178;p28"/>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79" name="Google Shape;1179;p28"/>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80" name="Google Shape;1180;p28"/>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81" name="Google Shape;1181;p28"/>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82" name="Google Shape;1182;p28"/>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83" name="Google Shape;1183;p28"/>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1184" name="Google Shape;1184;p28"/>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
        <p:nvSpPr>
          <p:cNvPr id="1185" name="Google Shape;1185;p28"/>
          <p:cNvSpPr txBox="1"/>
          <p:nvPr/>
        </p:nvSpPr>
        <p:spPr>
          <a:xfrm>
            <a:off x="2000341" y="8403462"/>
            <a:ext cx="4821878" cy="1126855"/>
          </a:xfrm>
          <a:prstGeom prst="rect">
            <a:avLst/>
          </a:prstGeom>
          <a:noFill/>
          <a:ln>
            <a:noFill/>
          </a:ln>
        </p:spPr>
        <p:txBody>
          <a:bodyPr anchorCtr="0" anchor="t" bIns="45700" lIns="91425" spcFirstLastPara="1" rIns="91425" wrap="square" tIns="45700">
            <a:noAutofit/>
          </a:bodyPr>
          <a:lstStyle/>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pic>
        <p:nvPicPr>
          <p:cNvPr id="1186" name="Google Shape;1186;p28"/>
          <p:cNvPicPr preferRelativeResize="0"/>
          <p:nvPr/>
        </p:nvPicPr>
        <p:blipFill rotWithShape="1">
          <a:blip r:embed="rId3">
            <a:alphaModFix/>
          </a:blip>
          <a:srcRect b="0" l="0" r="0" t="0"/>
          <a:stretch/>
        </p:blipFill>
        <p:spPr>
          <a:xfrm>
            <a:off x="1210604" y="1400055"/>
            <a:ext cx="5677832" cy="4258374"/>
          </a:xfrm>
          <a:prstGeom prst="rect">
            <a:avLst/>
          </a:prstGeom>
          <a:noFill/>
          <a:ln>
            <a:noFill/>
          </a:ln>
        </p:spPr>
      </p:pic>
      <p:pic>
        <p:nvPicPr>
          <p:cNvPr id="1187" name="Google Shape;1187;p28"/>
          <p:cNvPicPr preferRelativeResize="0"/>
          <p:nvPr/>
        </p:nvPicPr>
        <p:blipFill rotWithShape="1">
          <a:blip r:embed="rId4">
            <a:alphaModFix/>
          </a:blip>
          <a:srcRect b="0" l="0" r="0" t="0"/>
          <a:stretch/>
        </p:blipFill>
        <p:spPr>
          <a:xfrm>
            <a:off x="1210604" y="5820955"/>
            <a:ext cx="5677832" cy="425837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1" name="Shape 1191"/>
        <p:cNvGrpSpPr/>
        <p:nvPr/>
      </p:nvGrpSpPr>
      <p:grpSpPr>
        <a:xfrm>
          <a:off x="0" y="0"/>
          <a:ext cx="0" cy="0"/>
          <a:chOff x="0" y="0"/>
          <a:chExt cx="0" cy="0"/>
        </a:xfrm>
      </p:grpSpPr>
      <p:sp>
        <p:nvSpPr>
          <p:cNvPr id="1192" name="Google Shape;1192;p29"/>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193" name="Google Shape;1193;p29"/>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194" name="Google Shape;1194;p29"/>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4763AE"/>
              </a:buClr>
              <a:buSzPts val="3000"/>
              <a:buNone/>
            </a:pPr>
            <a:r>
              <a:rPr lang="en-GB"/>
              <a:t>Frauen am Berufsanfang</a:t>
            </a:r>
            <a:endParaRPr/>
          </a:p>
        </p:txBody>
      </p:sp>
      <p:grpSp>
        <p:nvGrpSpPr>
          <p:cNvPr id="1195" name="Google Shape;1195;p29"/>
          <p:cNvGrpSpPr/>
          <p:nvPr/>
        </p:nvGrpSpPr>
        <p:grpSpPr>
          <a:xfrm>
            <a:off x="895022" y="862601"/>
            <a:ext cx="677287" cy="579539"/>
            <a:chOff x="7236754" y="940858"/>
            <a:chExt cx="1133079" cy="969549"/>
          </a:xfrm>
        </p:grpSpPr>
        <p:grpSp>
          <p:nvGrpSpPr>
            <p:cNvPr id="1196" name="Google Shape;1196;p29"/>
            <p:cNvGrpSpPr/>
            <p:nvPr/>
          </p:nvGrpSpPr>
          <p:grpSpPr>
            <a:xfrm>
              <a:off x="7884516" y="1486640"/>
              <a:ext cx="203733" cy="61119"/>
              <a:chOff x="7884516" y="1486640"/>
              <a:chExt cx="203733" cy="61119"/>
            </a:xfrm>
          </p:grpSpPr>
          <p:sp>
            <p:nvSpPr>
              <p:cNvPr id="1197" name="Google Shape;1197;p29"/>
              <p:cNvSpPr/>
              <p:nvPr/>
            </p:nvSpPr>
            <p:spPr>
              <a:xfrm>
                <a:off x="8047503" y="1486640"/>
                <a:ext cx="40746" cy="40746"/>
              </a:xfrm>
              <a:custGeom>
                <a:rect b="b" l="l" r="r" t="t"/>
                <a:pathLst>
                  <a:path extrusionOk="0" h="40746" w="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98" name="Google Shape;1198;p29"/>
              <p:cNvSpPr/>
              <p:nvPr/>
            </p:nvSpPr>
            <p:spPr>
              <a:xfrm>
                <a:off x="7884516" y="1507013"/>
                <a:ext cx="40746" cy="40746"/>
              </a:xfrm>
              <a:custGeom>
                <a:rect b="b" l="l" r="r" t="t"/>
                <a:pathLst>
                  <a:path extrusionOk="0" h="40746" w="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199" name="Google Shape;1199;p29"/>
            <p:cNvGrpSpPr/>
            <p:nvPr/>
          </p:nvGrpSpPr>
          <p:grpSpPr>
            <a:xfrm>
              <a:off x="7236754" y="940858"/>
              <a:ext cx="1133079" cy="969549"/>
              <a:chOff x="7236754" y="940858"/>
              <a:chExt cx="1133079" cy="969549"/>
            </a:xfrm>
          </p:grpSpPr>
          <p:sp>
            <p:nvSpPr>
              <p:cNvPr id="1200" name="Google Shape;1200;p29"/>
              <p:cNvSpPr/>
              <p:nvPr/>
            </p:nvSpPr>
            <p:spPr>
              <a:xfrm>
                <a:off x="8194447" y="1585153"/>
                <a:ext cx="32767" cy="32555"/>
              </a:xfrm>
              <a:custGeom>
                <a:rect b="b" l="l" r="r" t="t"/>
                <a:pathLst>
                  <a:path extrusionOk="0" h="32555" w="32767">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01" name="Google Shape;1201;p29"/>
              <p:cNvSpPr/>
              <p:nvPr/>
            </p:nvSpPr>
            <p:spPr>
              <a:xfrm>
                <a:off x="7522044" y="1531461"/>
                <a:ext cx="847789" cy="378946"/>
              </a:xfrm>
              <a:custGeom>
                <a:rect b="b" l="l" r="r" t="t"/>
                <a:pathLst>
                  <a:path extrusionOk="0" h="378946" w="847789">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02" name="Google Shape;1202;p29"/>
              <p:cNvSpPr/>
              <p:nvPr/>
            </p:nvSpPr>
            <p:spPr>
              <a:xfrm>
                <a:off x="7236754" y="1470341"/>
                <a:ext cx="908713" cy="317826"/>
              </a:xfrm>
              <a:custGeom>
                <a:rect b="b" l="l" r="r" t="t"/>
                <a:pathLst>
                  <a:path extrusionOk="0" h="317826" w="908713">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03" name="Google Shape;1203;p29"/>
              <p:cNvSpPr/>
              <p:nvPr/>
            </p:nvSpPr>
            <p:spPr>
              <a:xfrm>
                <a:off x="8173724" y="1450646"/>
                <a:ext cx="147992" cy="126655"/>
              </a:xfrm>
              <a:custGeom>
                <a:rect b="b" l="l" r="r" t="t"/>
                <a:pathLst>
                  <a:path extrusionOk="0" h="126655" w="147992">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04" name="Google Shape;1204;p29"/>
              <p:cNvSpPr/>
              <p:nvPr/>
            </p:nvSpPr>
            <p:spPr>
              <a:xfrm>
                <a:off x="7666079" y="1388507"/>
                <a:ext cx="213901" cy="118505"/>
              </a:xfrm>
              <a:custGeom>
                <a:rect b="b" l="l" r="r" t="t"/>
                <a:pathLst>
                  <a:path extrusionOk="0" h="118505" w="213901">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05" name="Google Shape;1205;p29"/>
              <p:cNvSpPr/>
              <p:nvPr/>
            </p:nvSpPr>
            <p:spPr>
              <a:xfrm>
                <a:off x="7798183" y="1307353"/>
                <a:ext cx="246010" cy="117486"/>
              </a:xfrm>
              <a:custGeom>
                <a:rect b="b" l="l" r="r" t="t"/>
                <a:pathLst>
                  <a:path extrusionOk="0" h="117486" w="246010">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06" name="Google Shape;1206;p29"/>
              <p:cNvSpPr/>
              <p:nvPr/>
            </p:nvSpPr>
            <p:spPr>
              <a:xfrm>
                <a:off x="7970199" y="1368473"/>
                <a:ext cx="256590" cy="251839"/>
              </a:xfrm>
              <a:custGeom>
                <a:rect b="b" l="l" r="r" t="t"/>
                <a:pathLst>
                  <a:path extrusionOk="0" h="251839" w="256590">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07" name="Google Shape;1207;p29"/>
              <p:cNvSpPr/>
              <p:nvPr/>
            </p:nvSpPr>
            <p:spPr>
              <a:xfrm>
                <a:off x="7908964" y="940858"/>
                <a:ext cx="297298" cy="278549"/>
              </a:xfrm>
              <a:custGeom>
                <a:rect b="b" l="l" r="r" t="t"/>
                <a:pathLst>
                  <a:path extrusionOk="0" h="278549" w="297298">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08" name="Google Shape;1208;p29"/>
              <p:cNvSpPr/>
              <p:nvPr/>
            </p:nvSpPr>
            <p:spPr>
              <a:xfrm>
                <a:off x="7909031" y="1103714"/>
                <a:ext cx="154675" cy="114335"/>
              </a:xfrm>
              <a:custGeom>
                <a:rect b="b" l="l" r="r" t="t"/>
                <a:pathLst>
                  <a:path extrusionOk="0" h="114335" w="15467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09" name="Google Shape;1209;p29"/>
              <p:cNvSpPr/>
              <p:nvPr/>
            </p:nvSpPr>
            <p:spPr>
              <a:xfrm>
                <a:off x="7908964" y="1185112"/>
                <a:ext cx="32597" cy="154838"/>
              </a:xfrm>
              <a:custGeom>
                <a:rect b="b" l="l" r="r" t="t"/>
                <a:pathLst>
                  <a:path extrusionOk="0" h="154838" w="32597">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10" name="Google Shape;1210;p29"/>
              <p:cNvSpPr/>
              <p:nvPr/>
            </p:nvSpPr>
            <p:spPr>
              <a:xfrm>
                <a:off x="7685024" y="1042498"/>
                <a:ext cx="256537" cy="191350"/>
              </a:xfrm>
              <a:custGeom>
                <a:rect b="b" l="l" r="r" t="t"/>
                <a:pathLst>
                  <a:path extrusionOk="0" h="191350" w="256537">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solidFill>
                <a:srgbClr val="4763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cxnSp>
        <p:nvCxnSpPr>
          <p:cNvPr id="1211" name="Google Shape;1211;p29"/>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
        <p:nvSpPr>
          <p:cNvPr id="1212" name="Google Shape;1212;p29"/>
          <p:cNvSpPr txBox="1"/>
          <p:nvPr/>
        </p:nvSpPr>
        <p:spPr>
          <a:xfrm>
            <a:off x="2000341" y="8403462"/>
            <a:ext cx="4821878" cy="1126855"/>
          </a:xfrm>
          <a:prstGeom prst="rect">
            <a:avLst/>
          </a:prstGeom>
          <a:noFill/>
          <a:ln>
            <a:noFill/>
          </a:ln>
        </p:spPr>
        <p:txBody>
          <a:bodyPr anchorCtr="0" anchor="t" bIns="45700" lIns="91425" spcFirstLastPara="1" rIns="91425" wrap="square" tIns="45700">
            <a:noAutofit/>
          </a:bodyPr>
          <a:lstStyle/>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graphicFrame>
        <p:nvGraphicFramePr>
          <p:cNvPr id="1213" name="Google Shape;1213;p29"/>
          <p:cNvGraphicFramePr/>
          <p:nvPr/>
        </p:nvGraphicFramePr>
        <p:xfrm>
          <a:off x="1385682" y="1670283"/>
          <a:ext cx="3000000" cy="3508241"/>
        </p:xfrm>
        <a:graphic>
          <a:graphicData uri="http://schemas.openxmlformats.org/drawingml/2006/table">
            <a:tbl>
              <a:tblPr bandRow="1" firstRow="1">
                <a:noFill/>
                <a:tableStyleId>{77D107DF-40AE-403F-9AD0-99B51CC1BABB}</a:tableStyleId>
              </a:tblPr>
              <a:tblGrid>
                <a:gridCol w="5853325"/>
              </a:tblGrid>
              <a:tr h="318931">
                <a:tc>
                  <a:txBody>
                    <a:bodyPr/>
                    <a:lstStyle/>
                    <a:p>
                      <a:pPr indent="0" lvl="0" marL="0" marR="0" rtl="0" algn="l">
                        <a:lnSpc>
                          <a:spcPct val="100000"/>
                        </a:lnSpc>
                        <a:spcBef>
                          <a:spcPts val="0"/>
                        </a:spcBef>
                        <a:spcAft>
                          <a:spcPts val="0"/>
                        </a:spcAft>
                        <a:buClr>
                          <a:schemeClr val="dk1"/>
                        </a:buClr>
                        <a:buSzPts val="1488"/>
                        <a:buFont typeface="Calibri"/>
                        <a:buNone/>
                      </a:pPr>
                      <a:r>
                        <a:rPr lang="en-GB" sz="1280" u="none" cap="none" strike="noStrike"/>
                        <a:t>Zusätzliche Ressourcen </a:t>
                      </a:r>
                      <a:endParaRPr/>
                    </a:p>
                    <a:p>
                      <a:pPr indent="0" lvl="0" marL="0" marR="0" rtl="0" algn="l">
                        <a:lnSpc>
                          <a:spcPct val="100000"/>
                        </a:lnSpc>
                        <a:spcBef>
                          <a:spcPts val="0"/>
                        </a:spcBef>
                        <a:spcAft>
                          <a:spcPts val="0"/>
                        </a:spcAft>
                        <a:buClr>
                          <a:schemeClr val="dk1"/>
                        </a:buClr>
                        <a:buSzPts val="1488"/>
                        <a:buFont typeface="Calibri"/>
                        <a:buNone/>
                      </a:pPr>
                      <a:r>
                        <a:rPr b="1" lang="en-GB" sz="1280" u="none" cap="none" strike="noStrike"/>
                        <a:t>Quelloffene, kostenlose (oder größtenteils kostenlose) Budget-/Finanz-Tools</a:t>
                      </a:r>
                      <a:r>
                        <a:rPr lang="en-GB" sz="1280" u="none" cap="none" strike="noStrike"/>
                        <a:t> </a:t>
                      </a:r>
                      <a:endParaRPr/>
                    </a:p>
                  </a:txBody>
                  <a:tcPr marT="45725" marB="45725" marR="91450" marL="91450"/>
                </a:tc>
              </a:tr>
              <a:tr h="318931">
                <a:tc>
                  <a:txBody>
                    <a:bodyPr/>
                    <a:lstStyle/>
                    <a:p>
                      <a:pPr indent="0" lvl="0" marL="0" marR="0" rtl="0" algn="l">
                        <a:spcBef>
                          <a:spcPts val="0"/>
                        </a:spcBef>
                        <a:spcAft>
                          <a:spcPts val="0"/>
                        </a:spcAft>
                        <a:buNone/>
                      </a:pPr>
                      <a:r>
                        <a:rPr b="1" lang="en-GB" sz="1200" u="none" cap="none" strike="noStrike">
                          <a:solidFill>
                            <a:srgbClr val="1E2879"/>
                          </a:solidFill>
                          <a:latin typeface="Calibri"/>
                          <a:ea typeface="Calibri"/>
                          <a:cs typeface="Calibri"/>
                          <a:sym typeface="Calibri"/>
                        </a:rPr>
                        <a:t>Kresus</a:t>
                      </a:r>
                      <a:endParaRPr sz="1204">
                        <a:solidFill>
                          <a:srgbClr val="1E2879"/>
                        </a:solidFill>
                      </a:endParaRPr>
                    </a:p>
                  </a:txBody>
                  <a:tcPr marT="45725" marB="45725" marR="91450" marL="91450"/>
                </a:tc>
              </a:tr>
              <a:tr h="318931">
                <a:tc>
                  <a:txBody>
                    <a:bodyPr/>
                    <a:lstStyle/>
                    <a:p>
                      <a:pPr indent="0" lvl="1" marL="377967" marR="0" rtl="0" algn="l">
                        <a:lnSpc>
                          <a:spcPct val="150000"/>
                        </a:lnSpc>
                        <a:spcBef>
                          <a:spcPts val="0"/>
                        </a:spcBef>
                        <a:spcAft>
                          <a:spcPts val="0"/>
                        </a:spcAft>
                        <a:buNone/>
                      </a:pPr>
                      <a:r>
                        <a:rPr lang="en-GB" sz="950" u="none" cap="none" strike="noStrike">
                          <a:latin typeface="Calibri"/>
                          <a:ea typeface="Calibri"/>
                          <a:cs typeface="Calibri"/>
                          <a:sym typeface="Calibri"/>
                        </a:rPr>
                        <a:t>Ein </a:t>
                      </a:r>
                      <a:r>
                        <a:rPr i="1" lang="en-GB" sz="950" u="none" cap="none" strike="noStrike">
                          <a:latin typeface="Calibri"/>
                          <a:ea typeface="Calibri"/>
                          <a:cs typeface="Calibri"/>
                          <a:sym typeface="Calibri"/>
                        </a:rPr>
                        <a:t>selbst gehosteter</a:t>
                      </a:r>
                      <a:r>
                        <a:rPr lang="en-GB" sz="950" u="none" cap="none" strike="noStrike">
                          <a:latin typeface="Calibri"/>
                          <a:ea typeface="Calibri"/>
                          <a:cs typeface="Calibri"/>
                          <a:sym typeface="Calibri"/>
                        </a:rPr>
                        <a:t> Manager für persönliche Finanzen. (</a:t>
                      </a:r>
                      <a:r>
                        <a:rPr lang="en-GB" sz="950" u="sng" cap="none" strike="noStrike">
                          <a:solidFill>
                            <a:schemeClr val="hlink"/>
                          </a:solidFill>
                          <a:latin typeface="Calibri"/>
                          <a:ea typeface="Calibri"/>
                          <a:cs typeface="Calibri"/>
                          <a:sym typeface="Calibri"/>
                          <a:hlinkClick r:id="rId3"/>
                        </a:rPr>
                        <a:t>kresus.org</a:t>
                      </a:r>
                      <a:r>
                        <a:rPr lang="en-GB" sz="950" u="none" cap="none" strike="noStrike">
                          <a:latin typeface="Calibri"/>
                          <a:ea typeface="Calibri"/>
                          <a:cs typeface="Calibri"/>
                          <a:sym typeface="Calibri"/>
                        </a:rPr>
                        <a:t>)</a:t>
                      </a:r>
                      <a:endParaRPr/>
                    </a:p>
                    <a:p>
                      <a:pPr indent="0" lvl="1" marL="377967" marR="0" rtl="0" algn="l">
                        <a:lnSpc>
                          <a:spcPct val="150000"/>
                        </a:lnSpc>
                        <a:spcBef>
                          <a:spcPts val="0"/>
                        </a:spcBef>
                        <a:spcAft>
                          <a:spcPts val="0"/>
                        </a:spcAft>
                        <a:buNone/>
                      </a:pPr>
                      <a:r>
                        <a:rPr lang="en-GB" sz="950" u="none" cap="none" strike="noStrike">
                          <a:latin typeface="Calibri"/>
                          <a:ea typeface="Calibri"/>
                          <a:cs typeface="Calibri"/>
                          <a:sym typeface="Calibri"/>
                        </a:rPr>
                        <a:t>Synchronisiert sich über </a:t>
                      </a:r>
                      <a:r>
                        <a:rPr b="1" lang="en-GB" sz="950" u="none" cap="none" strike="noStrike">
                          <a:latin typeface="Calibri"/>
                          <a:ea typeface="Calibri"/>
                          <a:cs typeface="Calibri"/>
                          <a:sym typeface="Calibri"/>
                        </a:rPr>
                        <a:t>Woob</a:t>
                      </a:r>
                      <a:r>
                        <a:rPr lang="en-GB" sz="950" u="none" cap="none" strike="noStrike">
                          <a:latin typeface="Calibri"/>
                          <a:ea typeface="Calibri"/>
                          <a:cs typeface="Calibri"/>
                          <a:sym typeface="Calibri"/>
                        </a:rPr>
                        <a:t> mit Banken, ermöglicht das Kategorisieren von Umsätzen, das Einrichten von Warnungen und Diagrammansichten. (</a:t>
                      </a:r>
                      <a:r>
                        <a:rPr lang="en-GB" sz="950" u="sng" cap="none" strike="noStrike">
                          <a:solidFill>
                            <a:schemeClr val="hlink"/>
                          </a:solidFill>
                          <a:latin typeface="Calibri"/>
                          <a:ea typeface="Calibri"/>
                          <a:cs typeface="Calibri"/>
                          <a:sym typeface="Calibri"/>
                          <a:hlinkClick r:id="rId4"/>
                        </a:rPr>
                        <a:t>kresus.org</a:t>
                      </a:r>
                      <a:r>
                        <a:rPr lang="en-GB" sz="950" u="none" cap="none" strike="noStrike">
                          <a:latin typeface="Calibri"/>
                          <a:ea typeface="Calibri"/>
                          <a:cs typeface="Calibri"/>
                          <a:sym typeface="Calibri"/>
                        </a:rPr>
                        <a:t>)</a:t>
                      </a:r>
                      <a:endParaRPr/>
                    </a:p>
                    <a:p>
                      <a:pPr indent="0" lvl="1" marL="377967" marR="0" rtl="0" algn="l">
                        <a:lnSpc>
                          <a:spcPct val="150000"/>
                        </a:lnSpc>
                        <a:spcBef>
                          <a:spcPts val="0"/>
                        </a:spcBef>
                        <a:spcAft>
                          <a:spcPts val="0"/>
                        </a:spcAft>
                        <a:buNone/>
                      </a:pPr>
                      <a:r>
                        <a:rPr lang="en-GB" sz="950" u="none" cap="none" strike="noStrike">
                          <a:latin typeface="Calibri"/>
                          <a:ea typeface="Calibri"/>
                          <a:cs typeface="Calibri"/>
                          <a:sym typeface="Calibri"/>
                        </a:rPr>
                        <a:t>Da die Software selbst gehostet wird, behalten Sie die volle Kontrolle über Ihre Daten. (</a:t>
                      </a:r>
                      <a:r>
                        <a:rPr lang="en-GB" sz="950" u="sng" cap="none" strike="noStrike">
                          <a:solidFill>
                            <a:schemeClr val="hlink"/>
                          </a:solidFill>
                          <a:latin typeface="Calibri"/>
                          <a:ea typeface="Calibri"/>
                          <a:cs typeface="Calibri"/>
                          <a:sym typeface="Calibri"/>
                          <a:hlinkClick r:id="rId5"/>
                        </a:rPr>
                        <a:t>kresus.org</a:t>
                      </a:r>
                      <a:r>
                        <a:rPr lang="en-GB" sz="950" u="none" cap="none" strike="noStrike">
                          <a:latin typeface="Calibri"/>
                          <a:ea typeface="Calibri"/>
                          <a:cs typeface="Calibri"/>
                          <a:sym typeface="Calibri"/>
                        </a:rPr>
                        <a:t>)</a:t>
                      </a:r>
                      <a:endParaRPr/>
                    </a:p>
                  </a:txBody>
                  <a:tcPr marT="45725" marB="45725" marR="91450" marL="91450"/>
                </a:tc>
              </a:tr>
              <a:tr h="318931">
                <a:tc>
                  <a:txBody>
                    <a:bodyPr/>
                    <a:lstStyle/>
                    <a:p>
                      <a:pPr indent="0" lvl="0" marL="0" marR="0" rtl="0" algn="l">
                        <a:lnSpc>
                          <a:spcPct val="100000"/>
                        </a:lnSpc>
                        <a:spcBef>
                          <a:spcPts val="0"/>
                        </a:spcBef>
                        <a:spcAft>
                          <a:spcPts val="0"/>
                        </a:spcAft>
                        <a:buClr>
                          <a:srgbClr val="1E2879"/>
                        </a:buClr>
                        <a:buSzPts val="1400"/>
                        <a:buFont typeface="Calibri"/>
                        <a:buNone/>
                      </a:pPr>
                      <a:r>
                        <a:rPr b="1" lang="en-GB" sz="1200">
                          <a:solidFill>
                            <a:srgbClr val="1E2879"/>
                          </a:solidFill>
                          <a:latin typeface="Calibri"/>
                          <a:ea typeface="Calibri"/>
                          <a:cs typeface="Calibri"/>
                          <a:sym typeface="Calibri"/>
                        </a:rPr>
                        <a:t>Pledger.io</a:t>
                      </a:r>
                      <a:endParaRPr sz="1204">
                        <a:solidFill>
                          <a:srgbClr val="1E2879"/>
                        </a:solidFill>
                      </a:endParaRPr>
                    </a:p>
                  </a:txBody>
                  <a:tcPr marT="45725" marB="45725" marR="91450" marL="91450"/>
                </a:tc>
              </a:tr>
              <a:tr h="318931">
                <a:tc>
                  <a:txBody>
                    <a:bodyPr/>
                    <a:lstStyle/>
                    <a:p>
                      <a:pPr indent="0" lvl="1" marL="377967" marR="0" rtl="0" algn="l">
                        <a:lnSpc>
                          <a:spcPct val="150000"/>
                        </a:lnSpc>
                        <a:spcBef>
                          <a:spcPts val="0"/>
                        </a:spcBef>
                        <a:spcAft>
                          <a:spcPts val="0"/>
                        </a:spcAft>
                        <a:buNone/>
                      </a:pPr>
                      <a:r>
                        <a:rPr lang="en-GB" sz="950" u="none" cap="none" strike="noStrike">
                          <a:latin typeface="Calibri"/>
                          <a:ea typeface="Calibri"/>
                          <a:cs typeface="Calibri"/>
                          <a:sym typeface="Calibri"/>
                        </a:rPr>
                        <a:t>Ein vollständig quelloffener Manager für persönliche Finanzen. (</a:t>
                      </a:r>
                      <a:r>
                        <a:rPr lang="en-GB" sz="950" u="sng" cap="none" strike="noStrike">
                          <a:solidFill>
                            <a:schemeClr val="hlink"/>
                          </a:solidFill>
                          <a:latin typeface="Calibri"/>
                          <a:ea typeface="Calibri"/>
                          <a:cs typeface="Calibri"/>
                          <a:sym typeface="Calibri"/>
                          <a:hlinkClick r:id="rId6"/>
                        </a:rPr>
                        <a:t>pledger.io</a:t>
                      </a:r>
                      <a:r>
                        <a:rPr lang="en-GB" sz="950" u="none" cap="none" strike="noStrike">
                          <a:latin typeface="Calibri"/>
                          <a:ea typeface="Calibri"/>
                          <a:cs typeface="Calibri"/>
                          <a:sym typeface="Calibri"/>
                        </a:rPr>
                        <a:t>)</a:t>
                      </a:r>
                      <a:endParaRPr/>
                    </a:p>
                    <a:p>
                      <a:pPr indent="0" lvl="1" marL="377967" marR="0" rtl="0" algn="l">
                        <a:lnSpc>
                          <a:spcPct val="150000"/>
                        </a:lnSpc>
                        <a:spcBef>
                          <a:spcPts val="0"/>
                        </a:spcBef>
                        <a:spcAft>
                          <a:spcPts val="0"/>
                        </a:spcAft>
                        <a:buNone/>
                      </a:pPr>
                      <a:r>
                        <a:rPr lang="en-GB" sz="950" u="none" cap="none" strike="noStrike">
                          <a:latin typeface="Calibri"/>
                          <a:ea typeface="Calibri"/>
                          <a:cs typeface="Calibri"/>
                          <a:sym typeface="Calibri"/>
                        </a:rPr>
                        <a:t>Unterstützt den Import von Bankdaten, die Gegenüberstellung von Einnahmen und Ausgaben und bietet Berichte &amp; Diagramme zu Ausgabenmustern. (</a:t>
                      </a:r>
                      <a:r>
                        <a:rPr lang="en-GB" sz="950" u="sng" cap="none" strike="noStrike">
                          <a:solidFill>
                            <a:schemeClr val="hlink"/>
                          </a:solidFill>
                          <a:latin typeface="Calibri"/>
                          <a:ea typeface="Calibri"/>
                          <a:cs typeface="Calibri"/>
                          <a:sym typeface="Calibri"/>
                          <a:hlinkClick r:id="rId7"/>
                        </a:rPr>
                        <a:t>pledger.io</a:t>
                      </a:r>
                      <a:r>
                        <a:rPr lang="en-GB" sz="950" u="none" cap="none" strike="noStrike">
                          <a:latin typeface="Calibri"/>
                          <a:ea typeface="Calibri"/>
                          <a:cs typeface="Calibri"/>
                          <a:sym typeface="Calibri"/>
                        </a:rPr>
                        <a:t>)</a:t>
                      </a:r>
                      <a:endParaRPr/>
                    </a:p>
                    <a:p>
                      <a:pPr indent="0" lvl="1" marL="377967" marR="0" rtl="0" algn="l">
                        <a:lnSpc>
                          <a:spcPct val="150000"/>
                        </a:lnSpc>
                        <a:spcBef>
                          <a:spcPts val="0"/>
                        </a:spcBef>
                        <a:spcAft>
                          <a:spcPts val="0"/>
                        </a:spcAft>
                        <a:buNone/>
                      </a:pPr>
                      <a:r>
                        <a:rPr lang="en-GB" sz="950" u="none" cap="none" strike="noStrike">
                          <a:latin typeface="Calibri"/>
                          <a:ea typeface="Calibri"/>
                          <a:cs typeface="Calibri"/>
                          <a:sym typeface="Calibri"/>
                        </a:rPr>
                        <a:t>Gut für Nutzerinnen, die ein übersichtliches, webbasiertes Dashboard zur Überwachung ihrer Geldflüsse möchten.</a:t>
                      </a:r>
                      <a:endParaRPr sz="1279" u="none" cap="none" strike="noStrike"/>
                    </a:p>
                  </a:txBody>
                  <a:tcPr marT="45725" marB="45725" marR="91450" marL="91450"/>
                </a:tc>
              </a:tr>
              <a:tr h="318931">
                <a:tc>
                  <a:txBody>
                    <a:bodyPr/>
                    <a:lstStyle/>
                    <a:p>
                      <a:pPr indent="0" lvl="0" marL="0" marR="0" rtl="0" algn="l">
                        <a:lnSpc>
                          <a:spcPct val="100000"/>
                        </a:lnSpc>
                        <a:spcBef>
                          <a:spcPts val="0"/>
                        </a:spcBef>
                        <a:spcAft>
                          <a:spcPts val="0"/>
                        </a:spcAft>
                        <a:buClr>
                          <a:srgbClr val="1E2879"/>
                        </a:buClr>
                        <a:buSzPts val="1400"/>
                        <a:buFont typeface="Calibri"/>
                        <a:buNone/>
                      </a:pPr>
                      <a:r>
                        <a:rPr b="1" lang="en-GB" sz="1200">
                          <a:solidFill>
                            <a:srgbClr val="1E2879"/>
                          </a:solidFill>
                          <a:latin typeface="Calibri"/>
                          <a:ea typeface="Calibri"/>
                          <a:cs typeface="Calibri"/>
                          <a:sym typeface="Calibri"/>
                        </a:rPr>
                        <a:t>MyFin</a:t>
                      </a:r>
                      <a:endParaRPr sz="1204">
                        <a:solidFill>
                          <a:srgbClr val="1E2879"/>
                        </a:solidFill>
                      </a:endParaRPr>
                    </a:p>
                  </a:txBody>
                  <a:tcPr marT="45725" marB="45725" marR="91450" marL="91450"/>
                </a:tc>
              </a:tr>
              <a:tr h="318931">
                <a:tc>
                  <a:txBody>
                    <a:bodyPr/>
                    <a:lstStyle/>
                    <a:p>
                      <a:pPr indent="0" lvl="1" marL="377967" marR="0" rtl="0" algn="l">
                        <a:lnSpc>
                          <a:spcPct val="150000"/>
                        </a:lnSpc>
                        <a:spcBef>
                          <a:spcPts val="0"/>
                        </a:spcBef>
                        <a:spcAft>
                          <a:spcPts val="0"/>
                        </a:spcAft>
                        <a:buNone/>
                      </a:pPr>
                      <a:r>
                        <a:rPr lang="en-GB" sz="950" u="none" cap="none" strike="noStrike">
                          <a:latin typeface="Calibri"/>
                          <a:ea typeface="Calibri"/>
                          <a:cs typeface="Calibri"/>
                          <a:sym typeface="Calibri"/>
                        </a:rPr>
                        <a:t>Eine kostenlose, quelloffene App für Budgetplanung und Prognosen. (</a:t>
                      </a:r>
                      <a:r>
                        <a:rPr lang="en-GB" sz="950" u="sng" cap="none" strike="noStrike">
                          <a:solidFill>
                            <a:schemeClr val="hlink"/>
                          </a:solidFill>
                          <a:latin typeface="Calibri"/>
                          <a:ea typeface="Calibri"/>
                          <a:cs typeface="Calibri"/>
                          <a:sym typeface="Calibri"/>
                          <a:hlinkClick r:id="rId8"/>
                        </a:rPr>
                        <a:t>MEDevel</a:t>
                      </a:r>
                      <a:r>
                        <a:rPr lang="en-GB" sz="950" u="none" cap="none" strike="noStrike">
                          <a:latin typeface="Calibri"/>
                          <a:ea typeface="Calibri"/>
                          <a:cs typeface="Calibri"/>
                          <a:sym typeface="Calibri"/>
                        </a:rPr>
                        <a:t>)</a:t>
                      </a:r>
                      <a:endParaRPr/>
                    </a:p>
                    <a:p>
                      <a:pPr indent="0" lvl="1" marL="377967" marR="0" rtl="0" algn="l">
                        <a:lnSpc>
                          <a:spcPct val="150000"/>
                        </a:lnSpc>
                        <a:spcBef>
                          <a:spcPts val="0"/>
                        </a:spcBef>
                        <a:spcAft>
                          <a:spcPts val="0"/>
                        </a:spcAft>
                        <a:buNone/>
                      </a:pPr>
                      <a:r>
                        <a:rPr lang="en-GB" sz="950" u="none" cap="none" strike="noStrike">
                          <a:latin typeface="Calibri"/>
                          <a:ea typeface="Calibri"/>
                          <a:cs typeface="Calibri"/>
                          <a:sym typeface="Calibri"/>
                        </a:rPr>
                        <a:t>Läuft auf dem Desktop (Windows / macOS / Linux); mobile Versionen sind in Entwicklung. (</a:t>
                      </a:r>
                      <a:r>
                        <a:rPr lang="en-GB" sz="950" u="sng" cap="none" strike="noStrike">
                          <a:solidFill>
                            <a:schemeClr val="hlink"/>
                          </a:solidFill>
                          <a:latin typeface="Calibri"/>
                          <a:ea typeface="Calibri"/>
                          <a:cs typeface="Calibri"/>
                          <a:sym typeface="Calibri"/>
                          <a:hlinkClick r:id="rId9"/>
                        </a:rPr>
                        <a:t>MEDevel</a:t>
                      </a:r>
                      <a:r>
                        <a:rPr lang="en-GB" sz="950" u="none" cap="none" strike="noStrike">
                          <a:latin typeface="Calibri"/>
                          <a:ea typeface="Calibri"/>
                          <a:cs typeface="Calibri"/>
                          <a:sym typeface="Calibri"/>
                        </a:rPr>
                        <a:t>)</a:t>
                      </a:r>
                      <a:endParaRPr/>
                    </a:p>
                    <a:p>
                      <a:pPr indent="0" lvl="1" marL="377967" marR="0" rtl="0" algn="l">
                        <a:lnSpc>
                          <a:spcPct val="150000"/>
                        </a:lnSpc>
                        <a:spcBef>
                          <a:spcPts val="0"/>
                        </a:spcBef>
                        <a:spcAft>
                          <a:spcPts val="0"/>
                        </a:spcAft>
                        <a:buNone/>
                      </a:pPr>
                      <a:r>
                        <a:rPr lang="en-GB" sz="950" u="none" cap="none" strike="noStrike">
                          <a:latin typeface="Calibri"/>
                          <a:ea typeface="Calibri"/>
                          <a:cs typeface="Calibri"/>
                          <a:sym typeface="Calibri"/>
                        </a:rPr>
                        <a:t>Schlank, einfache Oberfläche, gut für Menschen, die keine komplexen Bankanbindungen brauchen.</a:t>
                      </a:r>
                      <a:endParaRPr/>
                    </a:p>
                  </a:txBody>
                  <a:tcPr marT="45725" marB="45725" marR="91450" marL="91450"/>
                </a:tc>
              </a:tr>
              <a:tr h="318931">
                <a:tc>
                  <a:txBody>
                    <a:bodyPr/>
                    <a:lstStyle/>
                    <a:p>
                      <a:pPr indent="0" lvl="0" marL="0" marR="0" rtl="0" algn="l">
                        <a:lnSpc>
                          <a:spcPct val="150000"/>
                        </a:lnSpc>
                        <a:spcBef>
                          <a:spcPts val="0"/>
                        </a:spcBef>
                        <a:spcAft>
                          <a:spcPts val="0"/>
                        </a:spcAft>
                        <a:buNone/>
                      </a:pPr>
                      <a:r>
                        <a:rPr b="1" lang="en-GB" sz="1200">
                          <a:solidFill>
                            <a:srgbClr val="1E2879"/>
                          </a:solidFill>
                          <a:latin typeface="Calibri"/>
                          <a:ea typeface="Calibri"/>
                          <a:cs typeface="Calibri"/>
                          <a:sym typeface="Calibri"/>
                        </a:rPr>
                        <a:t>Walletize</a:t>
                      </a:r>
                      <a:endParaRPr sz="1204">
                        <a:solidFill>
                          <a:srgbClr val="1E2879"/>
                        </a:solidFill>
                        <a:latin typeface="Calibri"/>
                        <a:ea typeface="Calibri"/>
                        <a:cs typeface="Calibri"/>
                        <a:sym typeface="Calibri"/>
                      </a:endParaRPr>
                    </a:p>
                  </a:txBody>
                  <a:tcPr marT="45725" marB="45725" marR="91450" marL="91450"/>
                </a:tc>
              </a:tr>
              <a:tr h="318931">
                <a:tc>
                  <a:txBody>
                    <a:bodyPr/>
                    <a:lstStyle/>
                    <a:p>
                      <a:pPr indent="0" lvl="1" marL="377967" marR="0" rtl="0" algn="l">
                        <a:lnSpc>
                          <a:spcPct val="150000"/>
                        </a:lnSpc>
                        <a:spcBef>
                          <a:spcPts val="0"/>
                        </a:spcBef>
                        <a:spcAft>
                          <a:spcPts val="0"/>
                        </a:spcAft>
                        <a:buNone/>
                      </a:pPr>
                      <a:r>
                        <a:rPr lang="en-GB" sz="950" u="none" cap="none" strike="noStrike">
                          <a:latin typeface="Calibri"/>
                          <a:ea typeface="Calibri"/>
                          <a:cs typeface="Calibri"/>
                          <a:sym typeface="Calibri"/>
                        </a:rPr>
                        <a:t>Moderne, quelloffene App für persönliche Finanzen, die mehrere Währungen einschließlich EUR unterstützt. (</a:t>
                      </a:r>
                      <a:r>
                        <a:rPr lang="en-GB" sz="950" u="sng" cap="none" strike="noStrike">
                          <a:solidFill>
                            <a:schemeClr val="hlink"/>
                          </a:solidFill>
                          <a:latin typeface="Calibri"/>
                          <a:ea typeface="Calibri"/>
                          <a:cs typeface="Calibri"/>
                          <a:sym typeface="Calibri"/>
                          <a:hlinkClick r:id="rId10"/>
                        </a:rPr>
                        <a:t>walletize.app</a:t>
                      </a:r>
                      <a:r>
                        <a:rPr lang="en-GB" sz="950" u="none" cap="none" strike="noStrike">
                          <a:latin typeface="Calibri"/>
                          <a:ea typeface="Calibri"/>
                          <a:cs typeface="Calibri"/>
                          <a:sym typeface="Calibri"/>
                        </a:rPr>
                        <a:t>)</a:t>
                      </a:r>
                      <a:endParaRPr/>
                    </a:p>
                    <a:p>
                      <a:pPr indent="0" lvl="1" marL="377967" marR="0" rtl="0" algn="l">
                        <a:lnSpc>
                          <a:spcPct val="150000"/>
                        </a:lnSpc>
                        <a:spcBef>
                          <a:spcPts val="0"/>
                        </a:spcBef>
                        <a:spcAft>
                          <a:spcPts val="0"/>
                        </a:spcAft>
                        <a:buNone/>
                      </a:pPr>
                      <a:r>
                        <a:rPr lang="en-GB" sz="950" u="none" cap="none" strike="noStrike">
                          <a:latin typeface="Calibri"/>
                          <a:ea typeface="Calibri"/>
                          <a:cs typeface="Calibri"/>
                          <a:sym typeface="Calibri"/>
                        </a:rPr>
                        <a:t>Webbasiert, mit Synchronisation über mehrere Geräte und einem kostenlosen Tarif. (</a:t>
                      </a:r>
                      <a:r>
                        <a:rPr lang="en-GB" sz="950" u="sng" cap="none" strike="noStrike">
                          <a:solidFill>
                            <a:schemeClr val="hlink"/>
                          </a:solidFill>
                          <a:latin typeface="Calibri"/>
                          <a:ea typeface="Calibri"/>
                          <a:cs typeface="Calibri"/>
                          <a:sym typeface="Calibri"/>
                          <a:hlinkClick r:id="rId11"/>
                        </a:rPr>
                        <a:t>walletize.app</a:t>
                      </a:r>
                      <a:r>
                        <a:rPr lang="en-GB" sz="950" u="none" cap="none" strike="noStrike">
                          <a:latin typeface="Calibri"/>
                          <a:ea typeface="Calibri"/>
                          <a:cs typeface="Calibri"/>
                          <a:sym typeface="Calibri"/>
                        </a:rPr>
                        <a:t>)</a:t>
                      </a:r>
                      <a:endParaRPr/>
                    </a:p>
                    <a:p>
                      <a:pPr indent="0" lvl="1" marL="377967" marR="0" rtl="0" algn="l">
                        <a:lnSpc>
                          <a:spcPct val="150000"/>
                        </a:lnSpc>
                        <a:spcBef>
                          <a:spcPts val="0"/>
                        </a:spcBef>
                        <a:spcAft>
                          <a:spcPts val="0"/>
                        </a:spcAft>
                        <a:buNone/>
                      </a:pPr>
                      <a:r>
                        <a:rPr lang="en-GB" sz="950" u="none" cap="none" strike="noStrike">
                          <a:latin typeface="Calibri"/>
                          <a:ea typeface="Calibri"/>
                          <a:cs typeface="Calibri"/>
                          <a:sym typeface="Calibri"/>
                        </a:rPr>
                        <a:t>Ermöglicht die Verfolgung von Vermögen und Verbindlichkeiten, nicht nur von Ausgaben</a:t>
                      </a:r>
                      <a:endParaRPr/>
                    </a:p>
                  </a:txBody>
                  <a:tcPr marT="45725" marB="45725" marR="91450" marL="91450"/>
                </a:tc>
              </a:tr>
              <a:tr h="318931">
                <a:tc>
                  <a:txBody>
                    <a:bodyPr/>
                    <a:lstStyle/>
                    <a:p>
                      <a:pPr indent="0" lvl="0" marL="0" marR="0" rtl="0" algn="l">
                        <a:lnSpc>
                          <a:spcPct val="100000"/>
                        </a:lnSpc>
                        <a:spcBef>
                          <a:spcPts val="0"/>
                        </a:spcBef>
                        <a:spcAft>
                          <a:spcPts val="0"/>
                        </a:spcAft>
                        <a:buClr>
                          <a:srgbClr val="1E2879"/>
                        </a:buClr>
                        <a:buSzPts val="1400"/>
                        <a:buFont typeface="Calibri"/>
                        <a:buNone/>
                      </a:pPr>
                      <a:r>
                        <a:rPr b="1" lang="en-GB" sz="1200">
                          <a:solidFill>
                            <a:srgbClr val="1E2879"/>
                          </a:solidFill>
                          <a:latin typeface="Calibri"/>
                          <a:ea typeface="Calibri"/>
                          <a:cs typeface="Calibri"/>
                          <a:sym typeface="Calibri"/>
                        </a:rPr>
                        <a:t>Ausgaben-Tracker-Apps auf F‑Droid</a:t>
                      </a:r>
                      <a:endParaRPr sz="1204">
                        <a:solidFill>
                          <a:srgbClr val="1E2879"/>
                        </a:solidFill>
                        <a:latin typeface="Calibri"/>
                        <a:ea typeface="Calibri"/>
                        <a:cs typeface="Calibri"/>
                        <a:sym typeface="Calibri"/>
                      </a:endParaRPr>
                    </a:p>
                  </a:txBody>
                  <a:tcPr marT="45725" marB="45725" marR="91450" marL="91450"/>
                </a:tc>
              </a:tr>
              <a:tr h="318931">
                <a:tc>
                  <a:txBody>
                    <a:bodyPr/>
                    <a:lstStyle/>
                    <a:p>
                      <a:pPr indent="0" lvl="1" marL="377967" marR="0" rtl="0" algn="l">
                        <a:lnSpc>
                          <a:spcPct val="150000"/>
                        </a:lnSpc>
                        <a:spcBef>
                          <a:spcPts val="0"/>
                        </a:spcBef>
                        <a:spcAft>
                          <a:spcPts val="0"/>
                        </a:spcAft>
                        <a:buNone/>
                      </a:pPr>
                      <a:r>
                        <a:rPr lang="en-GB" sz="950" u="none" cap="none" strike="noStrike">
                          <a:latin typeface="Calibri"/>
                          <a:ea typeface="Calibri"/>
                          <a:cs typeface="Calibri"/>
                          <a:sym typeface="Calibri"/>
                        </a:rPr>
                        <a:t>F‑Droid (ein quelloffener Android-App-Store) bietet mehrere offene Finanz-Apps: Money Manager Ex, Recurring Expense Tracker, GreenStash (Sparplan-Tracker) usw. (</a:t>
                      </a:r>
                      <a:r>
                        <a:rPr lang="en-GB" sz="950" u="sng" cap="none" strike="noStrike">
                          <a:solidFill>
                            <a:schemeClr val="hlink"/>
                          </a:solidFill>
                          <a:latin typeface="Calibri"/>
                          <a:ea typeface="Calibri"/>
                          <a:cs typeface="Calibri"/>
                          <a:sym typeface="Calibri"/>
                          <a:hlinkClick r:id="rId12"/>
                        </a:rPr>
                        <a:t>F-Droid</a:t>
                      </a:r>
                      <a:r>
                        <a:rPr lang="en-GB" sz="950" u="none" cap="none" strike="noStrike">
                          <a:latin typeface="Calibri"/>
                          <a:ea typeface="Calibri"/>
                          <a:cs typeface="Calibri"/>
                          <a:sym typeface="Calibri"/>
                        </a:rPr>
                        <a:t>)</a:t>
                      </a:r>
                      <a:endParaRPr/>
                    </a:p>
                    <a:p>
                      <a:pPr indent="0" lvl="1" marL="377967" marR="0" rtl="0" algn="l">
                        <a:lnSpc>
                          <a:spcPct val="150000"/>
                        </a:lnSpc>
                        <a:spcBef>
                          <a:spcPts val="0"/>
                        </a:spcBef>
                        <a:spcAft>
                          <a:spcPts val="0"/>
                        </a:spcAft>
                        <a:buNone/>
                      </a:pPr>
                      <a:r>
                        <a:rPr lang="en-GB" sz="950" u="none" cap="none" strike="noStrike">
                          <a:latin typeface="Calibri"/>
                          <a:ea typeface="Calibri"/>
                          <a:cs typeface="Calibri"/>
                          <a:sym typeface="Calibri"/>
                        </a:rPr>
                        <a:t>Diese Apps bieten Zielverfolgung, Budgetplanung und Ausgabenkategorisierung – kostenlos und quelloffen.</a:t>
                      </a:r>
                      <a:endParaRPr/>
                    </a:p>
                  </a:txBody>
                  <a:tcPr marT="45725" marB="45725" marR="91450" marL="91450"/>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7" name="Shape 1217"/>
        <p:cNvGrpSpPr/>
        <p:nvPr/>
      </p:nvGrpSpPr>
      <p:grpSpPr>
        <a:xfrm>
          <a:off x="0" y="0"/>
          <a:ext cx="0" cy="0"/>
          <a:chOff x="0" y="0"/>
          <a:chExt cx="0" cy="0"/>
        </a:xfrm>
      </p:grpSpPr>
      <p:sp>
        <p:nvSpPr>
          <p:cNvPr id="1218" name="Google Shape;1218;p30"/>
          <p:cNvSpPr txBox="1"/>
          <p:nvPr>
            <p:ph idx="1" type="body"/>
          </p:nvPr>
        </p:nvSpPr>
        <p:spPr>
          <a:xfrm>
            <a:off x="816428" y="3053443"/>
            <a:ext cx="2090057" cy="2048629"/>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3000"/>
              <a:buNone/>
            </a:pPr>
            <a:r>
              <a:rPr lang="en-GB"/>
              <a:t>03</a:t>
            </a:r>
            <a:endParaRPr/>
          </a:p>
        </p:txBody>
      </p:sp>
      <p:sp>
        <p:nvSpPr>
          <p:cNvPr id="1219" name="Google Shape;1219;p30"/>
          <p:cNvSpPr/>
          <p:nvPr/>
        </p:nvSpPr>
        <p:spPr>
          <a:xfrm>
            <a:off x="2777891" y="4910405"/>
            <a:ext cx="3025691" cy="606296"/>
          </a:xfrm>
          <a:prstGeom prst="rect">
            <a:avLst/>
          </a:prstGeom>
          <a:solidFill>
            <a:srgbClr val="4763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chemeClr val="lt1"/>
              </a:solidFill>
              <a:latin typeface="Montserrat"/>
              <a:ea typeface="Montserrat"/>
              <a:cs typeface="Montserrat"/>
              <a:sym typeface="Montserrat"/>
            </a:endParaRPr>
          </a:p>
        </p:txBody>
      </p:sp>
      <p:sp>
        <p:nvSpPr>
          <p:cNvPr id="1220" name="Google Shape;1220;p30"/>
          <p:cNvSpPr txBox="1"/>
          <p:nvPr/>
        </p:nvSpPr>
        <p:spPr>
          <a:xfrm>
            <a:off x="2909998" y="4890088"/>
            <a:ext cx="2707536" cy="646331"/>
          </a:xfrm>
          <a:prstGeom prst="rect">
            <a:avLst/>
          </a:prstGeom>
          <a:noFill/>
          <a:ln>
            <a:noFill/>
          </a:ln>
        </p:spPr>
        <p:txBody>
          <a:bodyPr anchorCtr="0" anchor="t" bIns="45700" lIns="91425" spcFirstLastPara="1" rIns="91425" wrap="none" tIns="45700">
            <a:spAutoFit/>
          </a:bodyPr>
          <a:lstStyle/>
          <a:p>
            <a:pPr indent="0" lvl="0" marL="0" marR="0" rtl="0" algn="l">
              <a:spcBef>
                <a:spcPts val="0"/>
              </a:spcBef>
              <a:spcAft>
                <a:spcPts val="0"/>
              </a:spcAft>
              <a:buNone/>
            </a:pPr>
            <a:r>
              <a:rPr b="1" lang="en-GB" sz="2800" spc="150">
                <a:solidFill>
                  <a:schemeClr val="lt1"/>
                </a:solidFill>
                <a:latin typeface="Calibri"/>
                <a:ea typeface="Calibri"/>
                <a:cs typeface="Calibri"/>
                <a:sym typeface="Calibri"/>
              </a:rPr>
              <a:t>FRAUEN IN DER</a:t>
            </a:r>
            <a:endParaRPr/>
          </a:p>
        </p:txBody>
      </p:sp>
      <p:sp>
        <p:nvSpPr>
          <p:cNvPr id="1221" name="Google Shape;1221;p30"/>
          <p:cNvSpPr/>
          <p:nvPr/>
        </p:nvSpPr>
        <p:spPr>
          <a:xfrm>
            <a:off x="2777891" y="5587495"/>
            <a:ext cx="3192603" cy="606296"/>
          </a:xfrm>
          <a:prstGeom prst="rect">
            <a:avLst/>
          </a:prstGeom>
          <a:solidFill>
            <a:srgbClr val="4763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chemeClr val="lt1"/>
              </a:solidFill>
              <a:latin typeface="Montserrat"/>
              <a:ea typeface="Montserrat"/>
              <a:cs typeface="Montserrat"/>
              <a:sym typeface="Montserrat"/>
            </a:endParaRPr>
          </a:p>
        </p:txBody>
      </p:sp>
      <p:sp>
        <p:nvSpPr>
          <p:cNvPr id="1222" name="Google Shape;1222;p30"/>
          <p:cNvSpPr txBox="1"/>
          <p:nvPr/>
        </p:nvSpPr>
        <p:spPr>
          <a:xfrm>
            <a:off x="2909998" y="5567178"/>
            <a:ext cx="3161635" cy="646331"/>
          </a:xfrm>
          <a:prstGeom prst="rect">
            <a:avLst/>
          </a:prstGeom>
          <a:noFill/>
          <a:ln>
            <a:noFill/>
          </a:ln>
        </p:spPr>
        <p:txBody>
          <a:bodyPr anchorCtr="0" anchor="t" bIns="45700" lIns="91425" spcFirstLastPara="1" rIns="91425" wrap="none" tIns="45700">
            <a:spAutoFit/>
          </a:bodyPr>
          <a:lstStyle/>
          <a:p>
            <a:pPr indent="0" lvl="0" marL="0" marR="0" rtl="0" algn="l">
              <a:spcBef>
                <a:spcPts val="0"/>
              </a:spcBef>
              <a:spcAft>
                <a:spcPts val="0"/>
              </a:spcAft>
              <a:buNone/>
            </a:pPr>
            <a:r>
              <a:rPr b="1" lang="en-GB" sz="2800" spc="150">
                <a:solidFill>
                  <a:schemeClr val="lt1"/>
                </a:solidFill>
                <a:latin typeface="Calibri"/>
                <a:ea typeface="Calibri"/>
                <a:cs typeface="Calibri"/>
                <a:sym typeface="Calibri"/>
              </a:rPr>
              <a:t>KARRIEREMITTE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6" name="Shape 1226"/>
        <p:cNvGrpSpPr/>
        <p:nvPr/>
      </p:nvGrpSpPr>
      <p:grpSpPr>
        <a:xfrm>
          <a:off x="0" y="0"/>
          <a:ext cx="0" cy="0"/>
          <a:chOff x="0" y="0"/>
          <a:chExt cx="0" cy="0"/>
        </a:xfrm>
      </p:grpSpPr>
      <p:sp>
        <p:nvSpPr>
          <p:cNvPr id="1227" name="Google Shape;1227;p31"/>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228" name="Google Shape;1228;p31"/>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229" name="Google Shape;1229;p31"/>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F16024"/>
              </a:buClr>
              <a:buSzPts val="3000"/>
              <a:buNone/>
            </a:pPr>
            <a:r>
              <a:rPr lang="en-GB"/>
              <a:t>Frauen in der Karrieremitte</a:t>
            </a:r>
            <a:endParaRPr/>
          </a:p>
        </p:txBody>
      </p:sp>
      <p:sp>
        <p:nvSpPr>
          <p:cNvPr id="1230" name="Google Shape;1230;p31"/>
          <p:cNvSpPr txBox="1"/>
          <p:nvPr>
            <p:ph idx="4" type="body"/>
          </p:nvPr>
        </p:nvSpPr>
        <p:spPr>
          <a:xfrm>
            <a:off x="1704813" y="1435002"/>
            <a:ext cx="5238428" cy="884564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lang="en-GB" sz="1000"/>
              <a:t>Dieser Abschnitt soll Menschen unterstützen, die Übergänge in der Lebensmitte bewältigen und ihre finanzielle Identität mit Klarheit und Selbstvertrauen neu definieren. Indem sie über ihre persönlichen Fortschritte nachdenken und ihre Ziele neu bewerten, stärken die Lernenden ihre Fähigkeit, in komplexen Situationen durchdachte Entscheidungen zu treffen und dabei persönliche Entwicklung mit den Anforderungen von Familie und Beruf in Einklang zu bringen. Auf diesem Weg erkunden die Teilnehmerinnen die emotionale Widerstandsfähigkeit in der Finanzplanung: Muster der Selbstsabotage erkennen, Erschöpfung oder Angst angehen und ein Gefühl von Kontrolle zurückgewinnen. Durch angeleitete Übungen, reflektierendes Journaling und praktische Szenarien vertiefen die Lernenden ihr Verständnis davon, wer sie als finanzielle Entscheiderinnen sind, und entwickeln die Haltung, die nötig ist, um bewusst voranzugehen. Mit unterstützenden Werkzeugen und Gemeinschaften fördert dieser Abschnitt Wachstum, Selbstbestimmung und nachhaltiges finanzielles Wohlergehen.</a:t>
            </a:r>
            <a:endParaRPr/>
          </a:p>
          <a:p>
            <a:pPr indent="0" lvl="0" marL="0" rtl="0" algn="l">
              <a:lnSpc>
                <a:spcPct val="150000"/>
              </a:lnSpc>
              <a:spcBef>
                <a:spcPts val="0"/>
              </a:spcBef>
              <a:spcAft>
                <a:spcPts val="0"/>
              </a:spcAft>
              <a:buSzPts val="1100"/>
              <a:buNone/>
            </a:pPr>
            <a:r>
              <a:rPr b="1" lang="en-GB" sz="1000">
                <a:solidFill>
                  <a:srgbClr val="F16024"/>
                </a:solidFill>
              </a:rPr>
              <a:t>Lernziele:</a:t>
            </a:r>
            <a:endParaRPr/>
          </a:p>
          <a:p>
            <a:pPr indent="-171450" lvl="0" marL="171450" rtl="0" algn="l">
              <a:lnSpc>
                <a:spcPct val="150000"/>
              </a:lnSpc>
              <a:spcBef>
                <a:spcPts val="0"/>
              </a:spcBef>
              <a:spcAft>
                <a:spcPts val="0"/>
              </a:spcAft>
              <a:buSzPts val="1100"/>
              <a:buChar char="•"/>
            </a:pPr>
            <a:r>
              <a:rPr lang="en-GB" sz="1000"/>
              <a:t>Über Fortschritte nachdenken und Ziele neu definieren.</a:t>
            </a:r>
            <a:endParaRPr/>
          </a:p>
          <a:p>
            <a:pPr indent="-171450" lvl="0" marL="171450" rtl="0" algn="l">
              <a:lnSpc>
                <a:spcPct val="150000"/>
              </a:lnSpc>
              <a:spcBef>
                <a:spcPts val="0"/>
              </a:spcBef>
              <a:spcAft>
                <a:spcPts val="0"/>
              </a:spcAft>
              <a:buSzPts val="1100"/>
              <a:buChar char="•"/>
            </a:pPr>
            <a:r>
              <a:rPr lang="en-GB" sz="1000"/>
              <a:t>Die Entscheidungsfähigkeit in komplexen Situationen stärken.</a:t>
            </a:r>
            <a:endParaRPr/>
          </a:p>
          <a:p>
            <a:pPr indent="-171450" lvl="0" marL="171450" rtl="0" algn="l">
              <a:lnSpc>
                <a:spcPct val="150000"/>
              </a:lnSpc>
              <a:spcBef>
                <a:spcPts val="0"/>
              </a:spcBef>
              <a:spcAft>
                <a:spcPts val="0"/>
              </a:spcAft>
              <a:buSzPts val="1100"/>
              <a:buChar char="•"/>
            </a:pPr>
            <a:r>
              <a:rPr lang="en-GB" sz="1000"/>
              <a:t>Persönliche Entwicklung mit Familie und Beruf in Einklang bringen.</a:t>
            </a:r>
            <a:endParaRPr/>
          </a:p>
          <a:p>
            <a:pPr indent="-171450" lvl="0" marL="171450" rtl="0" algn="l">
              <a:lnSpc>
                <a:spcPct val="150000"/>
              </a:lnSpc>
              <a:spcBef>
                <a:spcPts val="0"/>
              </a:spcBef>
              <a:spcAft>
                <a:spcPts val="0"/>
              </a:spcAft>
              <a:buSzPts val="1100"/>
              <a:buChar char="•"/>
            </a:pPr>
            <a:r>
              <a:rPr lang="en-GB" sz="1000"/>
              <a:t>Emotionale Widerstandsfähigkeit in der Finanzplanung entwickeln.</a:t>
            </a:r>
            <a:endParaRPr/>
          </a:p>
          <a:p>
            <a:pPr indent="0" lvl="0" marL="0" rtl="0" algn="l">
              <a:lnSpc>
                <a:spcPct val="150000"/>
              </a:lnSpc>
              <a:spcBef>
                <a:spcPts val="0"/>
              </a:spcBef>
              <a:spcAft>
                <a:spcPts val="0"/>
              </a:spcAft>
              <a:buSzPts val="1100"/>
              <a:buNone/>
            </a:pPr>
            <a:r>
              <a:rPr sz="1000"/>
              <a:t/>
            </a:r>
            <a:endParaRPr/>
          </a:p>
          <a:p>
            <a:pPr indent="0" lvl="0" marL="0" rtl="0" algn="l">
              <a:lnSpc>
                <a:spcPct val="150000"/>
              </a:lnSpc>
              <a:spcBef>
                <a:spcPts val="0"/>
              </a:spcBef>
              <a:spcAft>
                <a:spcPts val="0"/>
              </a:spcAft>
              <a:buSzPts val="1100"/>
              <a:buNone/>
            </a:pPr>
            <a:r>
              <a:rPr b="1" lang="en-GB" sz="1000">
                <a:solidFill>
                  <a:srgbClr val="F16024"/>
                </a:solidFill>
              </a:rPr>
              <a:t>Inhalte:</a:t>
            </a:r>
            <a:endParaRPr/>
          </a:p>
          <a:p>
            <a:pPr indent="-171450" lvl="0" marL="171450" rtl="0" algn="l">
              <a:lnSpc>
                <a:spcPct val="150000"/>
              </a:lnSpc>
              <a:spcBef>
                <a:spcPts val="0"/>
              </a:spcBef>
              <a:spcAft>
                <a:spcPts val="0"/>
              </a:spcAft>
              <a:buSzPts val="1100"/>
              <a:buChar char="•"/>
            </a:pPr>
            <a:r>
              <a:rPr lang="en-GB" sz="1000"/>
              <a:t>Übergänge in der Lebensmitte und die finanzielle Identität neu fassen.</a:t>
            </a:r>
            <a:endParaRPr/>
          </a:p>
          <a:p>
            <a:pPr indent="-171450" lvl="0" marL="171450" rtl="0" algn="l">
              <a:lnSpc>
                <a:spcPct val="150000"/>
              </a:lnSpc>
              <a:spcBef>
                <a:spcPts val="0"/>
              </a:spcBef>
              <a:spcAft>
                <a:spcPts val="0"/>
              </a:spcAft>
              <a:buSzPts val="1100"/>
              <a:buChar char="•"/>
            </a:pPr>
            <a:r>
              <a:rPr lang="en-GB" sz="1000"/>
              <a:t>Selbstsabotage erkennen und die Kontrolle zurückgewinnen.</a:t>
            </a:r>
            <a:endParaRPr/>
          </a:p>
          <a:p>
            <a:pPr indent="-171450" lvl="0" marL="171450" rtl="0" algn="l">
              <a:lnSpc>
                <a:spcPct val="150000"/>
              </a:lnSpc>
              <a:spcBef>
                <a:spcPts val="0"/>
              </a:spcBef>
              <a:spcAft>
                <a:spcPts val="0"/>
              </a:spcAft>
              <a:buSzPts val="1100"/>
              <a:buChar char="•"/>
            </a:pPr>
            <a:r>
              <a:rPr lang="en-GB" sz="1000"/>
              <a:t>Mit finanzieller Erschöpfung oder Angst umgehen.</a:t>
            </a:r>
            <a:endParaRPr/>
          </a:p>
          <a:p>
            <a:pPr indent="-171450" lvl="0" marL="171450" rtl="0" algn="l">
              <a:lnSpc>
                <a:spcPct val="150000"/>
              </a:lnSpc>
              <a:spcBef>
                <a:spcPts val="0"/>
              </a:spcBef>
              <a:spcAft>
                <a:spcPts val="0"/>
              </a:spcAft>
              <a:buSzPts val="1100"/>
              <a:buChar char="•"/>
            </a:pPr>
            <a:r>
              <a:rPr lang="en-GB" sz="1000"/>
              <a:t>Einen persönlichen Beirat aus Beraterinnen oder Mentorinnen aufbauen.</a:t>
            </a:r>
            <a:endParaRPr/>
          </a:p>
          <a:p>
            <a:pPr indent="0" lvl="0" marL="0" rtl="0" algn="l">
              <a:lnSpc>
                <a:spcPct val="150000"/>
              </a:lnSpc>
              <a:spcBef>
                <a:spcPts val="0"/>
              </a:spcBef>
              <a:spcAft>
                <a:spcPts val="0"/>
              </a:spcAft>
              <a:buSzPts val="1100"/>
              <a:buNone/>
            </a:pPr>
            <a:r>
              <a:rPr sz="1000"/>
              <a:t/>
            </a:r>
            <a:endParaRPr/>
          </a:p>
          <a:p>
            <a:pPr indent="0" lvl="0" marL="0" rtl="0" algn="l">
              <a:lnSpc>
                <a:spcPct val="150000"/>
              </a:lnSpc>
              <a:spcBef>
                <a:spcPts val="0"/>
              </a:spcBef>
              <a:spcAft>
                <a:spcPts val="0"/>
              </a:spcAft>
              <a:buSzPts val="1100"/>
              <a:buNone/>
            </a:pPr>
            <a:r>
              <a:rPr b="1" lang="en-GB" sz="1000">
                <a:solidFill>
                  <a:srgbClr val="F16024"/>
                </a:solidFill>
              </a:rPr>
              <a:t>Übungen:</a:t>
            </a:r>
            <a:endParaRPr/>
          </a:p>
          <a:p>
            <a:pPr indent="-171450" lvl="0" marL="171450" rtl="0" algn="l">
              <a:lnSpc>
                <a:spcPct val="150000"/>
              </a:lnSpc>
              <a:spcBef>
                <a:spcPts val="0"/>
              </a:spcBef>
              <a:spcAft>
                <a:spcPts val="0"/>
              </a:spcAft>
              <a:buSzPts val="1100"/>
              <a:buChar char="•"/>
            </a:pPr>
            <a:r>
              <a:rPr lang="en-GB" sz="1000"/>
              <a:t>Übung „Finanzielle Lebenslinie“.</a:t>
            </a:r>
            <a:endParaRPr/>
          </a:p>
          <a:p>
            <a:pPr indent="-171450" lvl="0" marL="171450" rtl="0" algn="l">
              <a:lnSpc>
                <a:spcPct val="150000"/>
              </a:lnSpc>
              <a:spcBef>
                <a:spcPts val="0"/>
              </a:spcBef>
              <a:spcAft>
                <a:spcPts val="0"/>
              </a:spcAft>
              <a:buSzPts val="1100"/>
              <a:buChar char="•"/>
            </a:pPr>
            <a:r>
              <a:rPr lang="en-GB" sz="1000"/>
              <a:t>Journaling: „Wer bin ich als finanzielle Entscheiderin?“</a:t>
            </a:r>
            <a:endParaRPr/>
          </a:p>
          <a:p>
            <a:pPr indent="-171450" lvl="0" marL="171450" rtl="0" algn="l">
              <a:lnSpc>
                <a:spcPct val="150000"/>
              </a:lnSpc>
              <a:spcBef>
                <a:spcPts val="0"/>
              </a:spcBef>
              <a:spcAft>
                <a:spcPts val="0"/>
              </a:spcAft>
              <a:buSzPts val="1100"/>
              <a:buChar char="•"/>
            </a:pPr>
            <a:r>
              <a:rPr lang="en-GB" sz="1000"/>
              <a:t>Diskussion: Was hält mich zurück?</a:t>
            </a:r>
            <a:endParaRPr/>
          </a:p>
          <a:p>
            <a:pPr indent="-101600" lvl="0" marL="171450" rtl="0" algn="l">
              <a:lnSpc>
                <a:spcPct val="150000"/>
              </a:lnSpc>
              <a:spcBef>
                <a:spcPts val="0"/>
              </a:spcBef>
              <a:spcAft>
                <a:spcPts val="0"/>
              </a:spcAft>
              <a:buSzPts val="1100"/>
              <a:buNone/>
            </a:pPr>
            <a:r>
              <a:rPr sz="1000"/>
              <a:t/>
            </a:r>
            <a:endParaRPr b="1"/>
          </a:p>
          <a:p>
            <a:pPr indent="0" lvl="0" marL="0" rtl="0" algn="l">
              <a:lnSpc>
                <a:spcPct val="150000"/>
              </a:lnSpc>
              <a:spcBef>
                <a:spcPts val="0"/>
              </a:spcBef>
              <a:spcAft>
                <a:spcPts val="0"/>
              </a:spcAft>
              <a:buSzPts val="1100"/>
              <a:buNone/>
            </a:pPr>
            <a:r>
              <a:rPr b="1" lang="en-GB" sz="1000">
                <a:solidFill>
                  <a:srgbClr val="F16024"/>
                </a:solidFill>
              </a:rPr>
              <a:t>Formative Lernkontrolle:</a:t>
            </a:r>
            <a:endParaRPr/>
          </a:p>
          <a:p>
            <a:pPr indent="-171450" lvl="0" marL="171450" rtl="0" algn="l">
              <a:lnSpc>
                <a:spcPct val="150000"/>
              </a:lnSpc>
              <a:spcBef>
                <a:spcPts val="0"/>
              </a:spcBef>
              <a:spcAft>
                <a:spcPts val="0"/>
              </a:spcAft>
              <a:buSzPts val="1100"/>
              <a:buChar char="•"/>
            </a:pPr>
            <a:r>
              <a:rPr lang="en-GB" sz="1000"/>
              <a:t>Kurztext: Wie hat sich Ihre finanzielle Identität entwickelt?</a:t>
            </a:r>
            <a:endParaRPr/>
          </a:p>
          <a:p>
            <a:pPr indent="-171450" lvl="0" marL="171450" rtl="0" algn="l">
              <a:lnSpc>
                <a:spcPct val="150000"/>
              </a:lnSpc>
              <a:spcBef>
                <a:spcPts val="0"/>
              </a:spcBef>
              <a:spcAft>
                <a:spcPts val="0"/>
              </a:spcAft>
              <a:buSzPts val="1100"/>
              <a:buChar char="•"/>
            </a:pPr>
            <a:r>
              <a:rPr lang="en-GB" sz="1000"/>
              <a:t>Szenario: Die Wahl zwischen zwei großen Lebensentscheidungen.</a:t>
            </a:r>
            <a:endParaRPr/>
          </a:p>
          <a:p>
            <a:pPr indent="-101600" lvl="0" marL="171450" rtl="0" algn="l">
              <a:lnSpc>
                <a:spcPct val="150000"/>
              </a:lnSpc>
              <a:spcBef>
                <a:spcPts val="0"/>
              </a:spcBef>
              <a:spcAft>
                <a:spcPts val="0"/>
              </a:spcAft>
              <a:buSzPts val="1100"/>
              <a:buNone/>
            </a:pPr>
            <a:r>
              <a:rPr sz="1000"/>
              <a:t/>
            </a:r>
            <a:endParaRPr/>
          </a:p>
          <a:p>
            <a:pPr indent="0" lvl="0" marL="0" rtl="0" algn="l">
              <a:lnSpc>
                <a:spcPct val="150000"/>
              </a:lnSpc>
              <a:spcBef>
                <a:spcPts val="0"/>
              </a:spcBef>
              <a:spcAft>
                <a:spcPts val="0"/>
              </a:spcAft>
              <a:buSzPts val="1100"/>
              <a:buNone/>
            </a:pPr>
            <a:r>
              <a:rPr b="1" lang="en-GB" sz="1000">
                <a:solidFill>
                  <a:srgbClr val="F16024"/>
                </a:solidFill>
              </a:rPr>
              <a:t>Ressourcen:</a:t>
            </a:r>
            <a:endParaRPr/>
          </a:p>
          <a:p>
            <a:pPr indent="-171450" lvl="0" marL="171450" rtl="0" algn="l">
              <a:lnSpc>
                <a:spcPct val="150000"/>
              </a:lnSpc>
              <a:spcBef>
                <a:spcPts val="0"/>
              </a:spcBef>
              <a:spcAft>
                <a:spcPts val="0"/>
              </a:spcAft>
              <a:buSzPts val="1100"/>
              <a:buChar char="•"/>
            </a:pPr>
            <a:r>
              <a:rPr lang="en-GB" sz="1000"/>
              <a:t>Arbeitsbücher zum Selbstcoaching</a:t>
            </a:r>
            <a:endParaRPr/>
          </a:p>
          <a:p>
            <a:pPr indent="-171450" lvl="0" marL="171450" rtl="0" algn="l">
              <a:lnSpc>
                <a:spcPct val="150000"/>
              </a:lnSpc>
              <a:spcBef>
                <a:spcPts val="0"/>
              </a:spcBef>
              <a:spcAft>
                <a:spcPts val="0"/>
              </a:spcAft>
              <a:buSzPts val="1100"/>
              <a:buChar char="•"/>
            </a:pPr>
            <a:r>
              <a:rPr lang="en-GB" sz="1000"/>
              <a:t>Online-Communities zur Finanztherapie</a:t>
            </a:r>
            <a:endParaRPr/>
          </a:p>
          <a:p>
            <a:pPr indent="-101600" lvl="0" marL="171450" rtl="0" algn="l">
              <a:lnSpc>
                <a:spcPct val="110909"/>
              </a:lnSpc>
              <a:spcBef>
                <a:spcPts val="0"/>
              </a:spcBef>
              <a:spcAft>
                <a:spcPts val="0"/>
              </a:spcAft>
              <a:buClr>
                <a:srgbClr val="F16024"/>
              </a:buClr>
              <a:buSzPts val="1100"/>
              <a:buFont typeface="Arial"/>
              <a:buNone/>
            </a:pPr>
            <a:r>
              <a:rPr sz="1000"/>
              <a:t/>
            </a:r>
            <a:endParaRPr/>
          </a:p>
        </p:txBody>
      </p:sp>
      <p:cxnSp>
        <p:nvCxnSpPr>
          <p:cNvPr id="1231" name="Google Shape;1231;p31"/>
          <p:cNvCxnSpPr/>
          <p:nvPr/>
        </p:nvCxnSpPr>
        <p:spPr>
          <a:xfrm>
            <a:off x="1569720" y="1264920"/>
            <a:ext cx="5669280" cy="0"/>
          </a:xfrm>
          <a:prstGeom prst="straightConnector1">
            <a:avLst/>
          </a:prstGeom>
          <a:noFill/>
          <a:ln cap="flat" cmpd="sng" w="19050">
            <a:solidFill>
              <a:srgbClr val="F16024"/>
            </a:solidFill>
            <a:prstDash val="dot"/>
            <a:miter lim="8000"/>
            <a:headEnd len="sm" w="sm" type="none"/>
            <a:tailEnd len="sm" w="sm" type="none"/>
          </a:ln>
        </p:spPr>
      </p:cxnSp>
      <p:grpSp>
        <p:nvGrpSpPr>
          <p:cNvPr id="1232" name="Google Shape;1232;p31"/>
          <p:cNvGrpSpPr/>
          <p:nvPr/>
        </p:nvGrpSpPr>
        <p:grpSpPr>
          <a:xfrm>
            <a:off x="928234" y="582146"/>
            <a:ext cx="713271" cy="688477"/>
            <a:chOff x="7216180" y="2896437"/>
            <a:chExt cx="1173609" cy="1132812"/>
          </a:xfrm>
        </p:grpSpPr>
        <p:grpSp>
          <p:nvGrpSpPr>
            <p:cNvPr id="1233" name="Google Shape;1233;p31"/>
            <p:cNvGrpSpPr/>
            <p:nvPr/>
          </p:nvGrpSpPr>
          <p:grpSpPr>
            <a:xfrm>
              <a:off x="7884516" y="3299879"/>
              <a:ext cx="244480" cy="366042"/>
              <a:chOff x="7884516" y="3299879"/>
              <a:chExt cx="244480" cy="366042"/>
            </a:xfrm>
          </p:grpSpPr>
          <p:sp>
            <p:nvSpPr>
              <p:cNvPr id="1234" name="Google Shape;1234;p31"/>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35" name="Google Shape;1235;p31"/>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36" name="Google Shape;1236;p31"/>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37" name="Google Shape;1237;p31"/>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38" name="Google Shape;1238;p31"/>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39" name="Google Shape;1239;p31"/>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40" name="Google Shape;1240;p31"/>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41" name="Google Shape;1241;p31"/>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42" name="Google Shape;1242;p31"/>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43" name="Google Shape;1243;p31"/>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44" name="Google Shape;1244;p31"/>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245" name="Google Shape;1245;p31"/>
            <p:cNvGrpSpPr/>
            <p:nvPr/>
          </p:nvGrpSpPr>
          <p:grpSpPr>
            <a:xfrm>
              <a:off x="7216180" y="2896437"/>
              <a:ext cx="1173609" cy="1132812"/>
              <a:chOff x="7216180" y="2896437"/>
              <a:chExt cx="1173609" cy="1132812"/>
            </a:xfrm>
          </p:grpSpPr>
          <p:sp>
            <p:nvSpPr>
              <p:cNvPr id="1246" name="Google Shape;1246;p31"/>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47" name="Google Shape;1247;p31"/>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48" name="Google Shape;1248;p31"/>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49" name="Google Shape;1249;p31"/>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50" name="Google Shape;1250;p31"/>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51" name="Google Shape;1251;p31"/>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52" name="Google Shape;1252;p31"/>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53" name="Google Shape;1253;p31"/>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54" name="Google Shape;1254;p31"/>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55" name="Google Shape;1255;p31"/>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56" name="Google Shape;1256;p31"/>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57" name="Google Shape;1257;p31"/>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58" name="Google Shape;1258;p31"/>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sp>
        <p:nvSpPr>
          <p:cNvPr id="1263" name="Google Shape;1263;p32"/>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264" name="Google Shape;1264;p32"/>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265" name="Google Shape;1265;p32"/>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F16024"/>
              </a:buClr>
              <a:buSzPts val="3000"/>
              <a:buNone/>
            </a:pPr>
            <a:r>
              <a:rPr lang="en-GB"/>
              <a:t>Frauen in der Karrieremitte</a:t>
            </a:r>
            <a:endParaRPr/>
          </a:p>
        </p:txBody>
      </p:sp>
      <p:sp>
        <p:nvSpPr>
          <p:cNvPr id="1266" name="Google Shape;1266;p32"/>
          <p:cNvSpPr txBox="1"/>
          <p:nvPr>
            <p:ph idx="4" type="body"/>
          </p:nvPr>
        </p:nvSpPr>
        <p:spPr>
          <a:xfrm>
            <a:off x="1704813" y="1533933"/>
            <a:ext cx="3482565" cy="8090374"/>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sz="950">
                <a:solidFill>
                  <a:srgbClr val="F16024"/>
                </a:solidFill>
              </a:rPr>
              <a:t>Übergänge in der Lebensmitte und die finanzielle Identität neu fassen</a:t>
            </a:r>
            <a:endParaRPr/>
          </a:p>
          <a:p>
            <a:pPr indent="0" lvl="1" marL="206517" rtl="0" algn="l">
              <a:lnSpc>
                <a:spcPct val="150000"/>
              </a:lnSpc>
              <a:spcBef>
                <a:spcPts val="413"/>
              </a:spcBef>
              <a:spcAft>
                <a:spcPts val="0"/>
              </a:spcAft>
              <a:buClr>
                <a:srgbClr val="1E2879"/>
              </a:buClr>
              <a:buSzPts val="1100"/>
              <a:buNone/>
            </a:pPr>
            <a:r>
              <a:rPr lang="en-GB" sz="950">
                <a:solidFill>
                  <a:srgbClr val="1E2879"/>
                </a:solidFill>
                <a:latin typeface="Calibri"/>
                <a:ea typeface="Calibri"/>
                <a:cs typeface="Calibri"/>
                <a:sym typeface="Calibri"/>
              </a:rPr>
              <a:t>Die Lebensmitte bringt oft bedeutende Veränderungen mit sich: berufliche Wechsel, familiäre Verantwortung, gesundheitliche Überlegungen oder sich wandelnde persönliche Prioritäten. Diese Übergänge können beeinflussen, wie Frauen sich selbst als finanzielle Entscheiderinnen sehen. Dieses Lernziel hilft den Teilnehmerinnen zu erkunden, wie sich ihre finanzielle Identität im Laufe der Zeit entwickelt hat, und ermutigt sie, die Lebensmitte nicht als Phase der Einschränkung, sondern als Chance für neue Klarheit, Weisheit und Selbstbestimmung zu begreifen. Die Teilnehmerinnen lernen, ihre Stärken, Lebenserfahrung und ihr angesammeltes Wissen als wertvolle Ressourcen für die Gestaltung ihres nächsten finanziellen Kapitels zu erkennen.</a:t>
            </a:r>
            <a:endParaRPr/>
          </a:p>
          <a:p>
            <a:pPr indent="0" lvl="0" marL="0" rtl="0" algn="l">
              <a:lnSpc>
                <a:spcPct val="150000"/>
              </a:lnSpc>
              <a:spcBef>
                <a:spcPts val="0"/>
              </a:spcBef>
              <a:spcAft>
                <a:spcPts val="0"/>
              </a:spcAft>
              <a:buSzPts val="1100"/>
              <a:buNone/>
            </a:pPr>
            <a:r>
              <a:rPr sz="950"/>
              <a:t/>
            </a:r>
            <a:endParaRPr b="1">
              <a:solidFill>
                <a:srgbClr val="F16024"/>
              </a:solidFill>
            </a:endParaRPr>
          </a:p>
          <a:p>
            <a:pPr indent="0" lvl="0" marL="0" rtl="0" algn="l">
              <a:lnSpc>
                <a:spcPct val="150000"/>
              </a:lnSpc>
              <a:spcBef>
                <a:spcPts val="0"/>
              </a:spcBef>
              <a:spcAft>
                <a:spcPts val="0"/>
              </a:spcAft>
              <a:buSzPts val="1100"/>
              <a:buNone/>
            </a:pPr>
            <a:r>
              <a:rPr sz="950"/>
              <a:t/>
            </a:r>
            <a:endParaRPr b="1">
              <a:solidFill>
                <a:srgbClr val="F16024"/>
              </a:solidFill>
            </a:endParaRPr>
          </a:p>
          <a:p>
            <a:pPr indent="0" lvl="0" marL="0" rtl="0" algn="l">
              <a:lnSpc>
                <a:spcPct val="150000"/>
              </a:lnSpc>
              <a:spcBef>
                <a:spcPts val="0"/>
              </a:spcBef>
              <a:spcAft>
                <a:spcPts val="0"/>
              </a:spcAft>
              <a:buSzPts val="1100"/>
              <a:buNone/>
            </a:pPr>
            <a:r>
              <a:rPr sz="950"/>
              <a:t/>
            </a:r>
            <a:endParaRPr b="1">
              <a:solidFill>
                <a:srgbClr val="F16024"/>
              </a:solidFill>
            </a:endParaRPr>
          </a:p>
          <a:p>
            <a:pPr indent="0" lvl="0" marL="0" rtl="0" algn="l">
              <a:lnSpc>
                <a:spcPct val="150000"/>
              </a:lnSpc>
              <a:spcBef>
                <a:spcPts val="0"/>
              </a:spcBef>
              <a:spcAft>
                <a:spcPts val="0"/>
              </a:spcAft>
              <a:buSzPts val="1100"/>
              <a:buNone/>
            </a:pPr>
            <a:r>
              <a:rPr b="1" lang="en-GB" sz="950">
                <a:solidFill>
                  <a:srgbClr val="F16024"/>
                </a:solidFill>
              </a:rPr>
              <a:t>Selbstsabotage erkennen und die Kontrolle zurückgewinnen</a:t>
            </a:r>
            <a:endParaRPr/>
          </a:p>
          <a:p>
            <a:pPr indent="0" lvl="1" marL="206517" rtl="0" algn="l">
              <a:lnSpc>
                <a:spcPct val="150000"/>
              </a:lnSpc>
              <a:spcBef>
                <a:spcPts val="413"/>
              </a:spcBef>
              <a:spcAft>
                <a:spcPts val="0"/>
              </a:spcAft>
              <a:buClr>
                <a:srgbClr val="1E2879"/>
              </a:buClr>
              <a:buSzPts val="1100"/>
              <a:buNone/>
            </a:pPr>
            <a:r>
              <a:rPr lang="en-GB" sz="950">
                <a:solidFill>
                  <a:srgbClr val="1E2879"/>
                </a:solidFill>
                <a:latin typeface="Calibri"/>
                <a:ea typeface="Calibri"/>
                <a:cs typeface="Calibri"/>
                <a:sym typeface="Calibri"/>
              </a:rPr>
              <a:t>Viele Frauen – besonders in der Karrieremitte – erleben selbstsabotierende Muster wie das Vermeiden von Finanzplanung, Zweifel an den eigenen Fähigkeiten oder das Kleinreden eigener Erfolge. Dieses Lernziel konzentriert sich darauf, den Teilnehmerinnen zu helfen, diese Verhaltensweisen zu erkennen, ihre Wurzeln zu verstehen und sie durch gesündere Gewohnheiten zu ersetzen. Mit praktischen Werkzeugen und angeleiteter Reflexion lernen die Teilnehmerinnen, negative Kreisläufe zu unterbrechen, die Kontrolle über ihre finanziellen Entscheidungen zurückzugewinnen und bewusstere, selbstbewusstere Geldgewohnheiten aufzubauen.</a:t>
            </a:r>
            <a:endParaRPr/>
          </a:p>
          <a:p>
            <a:pPr indent="0" lvl="0" marL="0" rtl="0" algn="l">
              <a:lnSpc>
                <a:spcPct val="150000"/>
              </a:lnSpc>
              <a:spcBef>
                <a:spcPts val="0"/>
              </a:spcBef>
              <a:spcAft>
                <a:spcPts val="0"/>
              </a:spcAft>
              <a:buSzPts val="1100"/>
              <a:buNone/>
            </a:pPr>
            <a:r>
              <a:rPr sz="950"/>
              <a:t/>
            </a:r>
            <a:endParaRPr b="1">
              <a:solidFill>
                <a:srgbClr val="F16024"/>
              </a:solidFill>
            </a:endParaRPr>
          </a:p>
        </p:txBody>
      </p:sp>
      <p:cxnSp>
        <p:nvCxnSpPr>
          <p:cNvPr id="1267" name="Google Shape;1267;p32"/>
          <p:cNvCxnSpPr/>
          <p:nvPr/>
        </p:nvCxnSpPr>
        <p:spPr>
          <a:xfrm>
            <a:off x="1569720" y="1264920"/>
            <a:ext cx="5669280" cy="0"/>
          </a:xfrm>
          <a:prstGeom prst="straightConnector1">
            <a:avLst/>
          </a:prstGeom>
          <a:noFill/>
          <a:ln cap="flat" cmpd="sng" w="19050">
            <a:solidFill>
              <a:srgbClr val="F16024"/>
            </a:solidFill>
            <a:prstDash val="dot"/>
            <a:miter lim="8000"/>
            <a:headEnd len="sm" w="sm" type="none"/>
            <a:tailEnd len="sm" w="sm" type="none"/>
          </a:ln>
        </p:spPr>
      </p:cxnSp>
      <p:grpSp>
        <p:nvGrpSpPr>
          <p:cNvPr id="1268" name="Google Shape;1268;p32"/>
          <p:cNvGrpSpPr/>
          <p:nvPr/>
        </p:nvGrpSpPr>
        <p:grpSpPr>
          <a:xfrm>
            <a:off x="928234" y="582146"/>
            <a:ext cx="713271" cy="688477"/>
            <a:chOff x="7216180" y="2896437"/>
            <a:chExt cx="1173609" cy="1132812"/>
          </a:xfrm>
        </p:grpSpPr>
        <p:grpSp>
          <p:nvGrpSpPr>
            <p:cNvPr id="1269" name="Google Shape;1269;p32"/>
            <p:cNvGrpSpPr/>
            <p:nvPr/>
          </p:nvGrpSpPr>
          <p:grpSpPr>
            <a:xfrm>
              <a:off x="7884516" y="3299879"/>
              <a:ext cx="244480" cy="366042"/>
              <a:chOff x="7884516" y="3299879"/>
              <a:chExt cx="244480" cy="366042"/>
            </a:xfrm>
          </p:grpSpPr>
          <p:sp>
            <p:nvSpPr>
              <p:cNvPr id="1270" name="Google Shape;1270;p32"/>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71" name="Google Shape;1271;p32"/>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72" name="Google Shape;1272;p32"/>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73" name="Google Shape;1273;p32"/>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74" name="Google Shape;1274;p32"/>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75" name="Google Shape;1275;p32"/>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76" name="Google Shape;1276;p32"/>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77" name="Google Shape;1277;p32"/>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78" name="Google Shape;1278;p32"/>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79" name="Google Shape;1279;p32"/>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80" name="Google Shape;1280;p32"/>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281" name="Google Shape;1281;p32"/>
            <p:cNvGrpSpPr/>
            <p:nvPr/>
          </p:nvGrpSpPr>
          <p:grpSpPr>
            <a:xfrm>
              <a:off x="7216180" y="2896437"/>
              <a:ext cx="1173609" cy="1132812"/>
              <a:chOff x="7216180" y="2896437"/>
              <a:chExt cx="1173609" cy="1132812"/>
            </a:xfrm>
          </p:grpSpPr>
          <p:sp>
            <p:nvSpPr>
              <p:cNvPr id="1282" name="Google Shape;1282;p32"/>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83" name="Google Shape;1283;p32"/>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84" name="Google Shape;1284;p32"/>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85" name="Google Shape;1285;p32"/>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86" name="Google Shape;1286;p32"/>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87" name="Google Shape;1287;p32"/>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88" name="Google Shape;1288;p32"/>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89" name="Google Shape;1289;p32"/>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90" name="Google Shape;1290;p32"/>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91" name="Google Shape;1291;p32"/>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92" name="Google Shape;1292;p32"/>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93" name="Google Shape;1293;p32"/>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294" name="Google Shape;1294;p32"/>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1295" name="Google Shape;1295;p32"/>
          <p:cNvSpPr/>
          <p:nvPr/>
        </p:nvSpPr>
        <p:spPr>
          <a:xfrm>
            <a:off x="5322888" y="1783501"/>
            <a:ext cx="1981199" cy="2864698"/>
          </a:xfrm>
          <a:prstGeom prst="roundRect">
            <a:avLst>
              <a:gd fmla="val 4330" name="adj"/>
            </a:avLst>
          </a:prstGeom>
          <a:solidFill>
            <a:srgbClr val="F16024">
              <a:alpha val="7843"/>
            </a:srgbClr>
          </a:solidFill>
          <a:ln cap="flat" cmpd="sng" w="19050">
            <a:solidFill>
              <a:srgbClr val="F1602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96" name="Google Shape;1296;p32"/>
          <p:cNvSpPr txBox="1"/>
          <p:nvPr/>
        </p:nvSpPr>
        <p:spPr>
          <a:xfrm>
            <a:off x="5433361" y="2054426"/>
            <a:ext cx="1741566" cy="2498524"/>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1" i="0" lang="en-GB" sz="900">
                <a:solidFill>
                  <a:srgbClr val="1E2879"/>
                </a:solidFill>
                <a:latin typeface="Calibri"/>
                <a:ea typeface="Calibri"/>
                <a:cs typeface="Calibri"/>
                <a:sym typeface="Calibri"/>
              </a:rPr>
              <a:t>Betrachten Sie die Lebensmitte als strategischen Neustart statt als Rückschlag.</a:t>
            </a:r>
            <a:r>
              <a:rPr b="0" i="0" lang="en-GB" sz="900">
                <a:solidFill>
                  <a:srgbClr val="1E2879"/>
                </a:solidFill>
                <a:latin typeface="Calibri"/>
                <a:ea typeface="Calibri"/>
                <a:cs typeface="Calibri"/>
                <a:sym typeface="Calibri"/>
              </a:rPr>
              <a:t> </a:t>
            </a:r>
            <a:endParaRPr/>
          </a:p>
          <a:p>
            <a:pPr indent="0" lvl="0" marL="0" marR="0" rtl="0" algn="l">
              <a:lnSpc>
                <a:spcPct val="150000"/>
              </a:lnSpc>
              <a:spcBef>
                <a:spcPts val="0"/>
              </a:spcBef>
              <a:spcAft>
                <a:spcPts val="0"/>
              </a:spcAft>
              <a:buClr>
                <a:srgbClr val="4763AE"/>
              </a:buClr>
              <a:buSzPts val="1000"/>
              <a:buFont typeface="Arial"/>
              <a:buNone/>
            </a:pPr>
            <a:r>
              <a:rPr b="0" i="0" lang="en-GB" sz="800">
                <a:solidFill>
                  <a:srgbClr val="1E2879"/>
                </a:solidFill>
                <a:latin typeface="Calibri"/>
                <a:ea typeface="Calibri"/>
                <a:cs typeface="Calibri"/>
                <a:sym typeface="Calibri"/>
              </a:rPr>
              <a:t>Nehmen Sie sich Zeit, die Stärken, Erfahrungen und die Weisheit anzuerkennen, die Sie gewonnen haben – das sind wertvolle Ressourcen, die klügere, selbstbewusstere finanzielle Entscheidungen in Ihrem nächsten Kapitel leiten können.</a:t>
            </a:r>
            <a:endParaRPr b="0" i="0" sz="1000">
              <a:solidFill>
                <a:srgbClr val="1E2879"/>
              </a:solidFill>
              <a:latin typeface="Calibri"/>
              <a:ea typeface="Calibri"/>
              <a:cs typeface="Calibri"/>
              <a:sym typeface="Calibri"/>
            </a:endParaRPr>
          </a:p>
          <a:p>
            <a:pPr indent="0" lvl="0" marL="0" marR="0" rtl="0" algn="l">
              <a:lnSpc>
                <a:spcPct val="110909"/>
              </a:lnSpc>
              <a:spcBef>
                <a:spcPts val="0"/>
              </a:spcBef>
              <a:spcAft>
                <a:spcPts val="0"/>
              </a:spcAft>
              <a:buClr>
                <a:srgbClr val="4763AE"/>
              </a:buClr>
              <a:buSzPts val="1100"/>
              <a:buFont typeface="Arial"/>
              <a:buNone/>
            </a:pPr>
            <a:r>
              <a:rPr sz="1100"/>
              <a:t/>
            </a:r>
            <a:endParaRPr b="0" i="0" sz="1100">
              <a:solidFill>
                <a:srgbClr val="1E2879"/>
              </a:solidFill>
              <a:latin typeface="Calibri"/>
              <a:ea typeface="Calibri"/>
              <a:cs typeface="Calibri"/>
              <a:sym typeface="Calibri"/>
            </a:endParaRPr>
          </a:p>
        </p:txBody>
      </p:sp>
      <p:grpSp>
        <p:nvGrpSpPr>
          <p:cNvPr id="1297" name="Google Shape;1297;p32"/>
          <p:cNvGrpSpPr/>
          <p:nvPr/>
        </p:nvGrpSpPr>
        <p:grpSpPr>
          <a:xfrm>
            <a:off x="5433360" y="1562051"/>
            <a:ext cx="926198" cy="406400"/>
            <a:chOff x="1997756" y="3611831"/>
            <a:chExt cx="926198" cy="406400"/>
          </a:xfrm>
        </p:grpSpPr>
        <p:grpSp>
          <p:nvGrpSpPr>
            <p:cNvPr id="1298" name="Google Shape;1298;p32"/>
            <p:cNvGrpSpPr/>
            <p:nvPr/>
          </p:nvGrpSpPr>
          <p:grpSpPr>
            <a:xfrm>
              <a:off x="1997756" y="3611831"/>
              <a:ext cx="926198" cy="406400"/>
              <a:chOff x="1590175" y="6032510"/>
              <a:chExt cx="926198" cy="406400"/>
            </a:xfrm>
          </p:grpSpPr>
          <p:sp>
            <p:nvSpPr>
              <p:cNvPr id="1299" name="Google Shape;1299;p32"/>
              <p:cNvSpPr/>
              <p:nvPr/>
            </p:nvSpPr>
            <p:spPr>
              <a:xfrm>
                <a:off x="1941158" y="6087928"/>
                <a:ext cx="546861"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00" name="Google Shape;1300;p32"/>
              <p:cNvSpPr/>
              <p:nvPr/>
            </p:nvSpPr>
            <p:spPr>
              <a:xfrm>
                <a:off x="1784140" y="6092546"/>
                <a:ext cx="691180" cy="286328"/>
              </a:xfrm>
              <a:prstGeom prst="rect">
                <a:avLst/>
              </a:prstGeom>
              <a:solidFill>
                <a:srgbClr val="F16024">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01" name="Google Shape;1301;p32"/>
              <p:cNvSpPr txBox="1"/>
              <p:nvPr/>
            </p:nvSpPr>
            <p:spPr>
              <a:xfrm>
                <a:off x="1981385" y="6096239"/>
                <a:ext cx="534988"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Tipps</a:t>
                </a:r>
                <a:endParaRPr/>
              </a:p>
            </p:txBody>
          </p:sp>
          <p:sp>
            <p:nvSpPr>
              <p:cNvPr id="1302" name="Google Shape;1302;p32"/>
              <p:cNvSpPr/>
              <p:nvPr/>
            </p:nvSpPr>
            <p:spPr>
              <a:xfrm>
                <a:off x="1590175" y="6032510"/>
                <a:ext cx="406400" cy="406400"/>
              </a:xfrm>
              <a:prstGeom prst="ellipse">
                <a:avLst/>
              </a:prstGeom>
              <a:solidFill>
                <a:srgbClr val="F16024"/>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03" name="Google Shape;1303;p32"/>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04" name="Google Shape;1304;p32"/>
            <p:cNvGrpSpPr/>
            <p:nvPr/>
          </p:nvGrpSpPr>
          <p:grpSpPr>
            <a:xfrm>
              <a:off x="2066238" y="3681850"/>
              <a:ext cx="283418" cy="283423"/>
              <a:chOff x="8736336" y="773976"/>
              <a:chExt cx="925001" cy="925018"/>
            </a:xfrm>
          </p:grpSpPr>
          <p:sp>
            <p:nvSpPr>
              <p:cNvPr id="1305" name="Google Shape;1305;p32"/>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06" name="Google Shape;1306;p32"/>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07" name="Google Shape;1307;p32"/>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08" name="Google Shape;1308;p32"/>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09" name="Google Shape;1309;p32"/>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10" name="Google Shape;1310;p32"/>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11" name="Google Shape;1311;p32"/>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1312" name="Google Shape;1312;p32"/>
          <p:cNvSpPr/>
          <p:nvPr/>
        </p:nvSpPr>
        <p:spPr>
          <a:xfrm>
            <a:off x="5316538" y="5834801"/>
            <a:ext cx="1981199" cy="2319935"/>
          </a:xfrm>
          <a:prstGeom prst="roundRect">
            <a:avLst>
              <a:gd fmla="val 4330" name="adj"/>
            </a:avLst>
          </a:prstGeom>
          <a:solidFill>
            <a:srgbClr val="F16024">
              <a:alpha val="7843"/>
            </a:srgbClr>
          </a:solidFill>
          <a:ln cap="flat" cmpd="sng" w="19050">
            <a:solidFill>
              <a:srgbClr val="F1602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13" name="Google Shape;1313;p32"/>
          <p:cNvSpPr txBox="1"/>
          <p:nvPr/>
        </p:nvSpPr>
        <p:spPr>
          <a:xfrm>
            <a:off x="5427011" y="6105726"/>
            <a:ext cx="1741566" cy="2015924"/>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1" i="0" lang="en-GB" sz="900">
                <a:solidFill>
                  <a:srgbClr val="1E2879"/>
                </a:solidFill>
                <a:latin typeface="Calibri"/>
                <a:ea typeface="Calibri"/>
                <a:cs typeface="Calibri"/>
                <a:sym typeface="Calibri"/>
              </a:rPr>
              <a:t>Nehmen Sie Ihre Muster wahr, bevor Sie sie bewerten.</a:t>
            </a:r>
            <a:r>
              <a:rPr b="0" i="0" lang="en-GB" sz="900">
                <a:solidFill>
                  <a:srgbClr val="1E2879"/>
                </a:solidFill>
                <a:latin typeface="Calibri"/>
                <a:ea typeface="Calibri"/>
                <a:cs typeface="Calibri"/>
                <a:sym typeface="Calibri"/>
              </a:rPr>
              <a:t> </a:t>
            </a:r>
            <a:r>
              <a:rPr b="0" i="0" lang="en-GB" sz="800">
                <a:solidFill>
                  <a:srgbClr val="1E2879"/>
                </a:solidFill>
                <a:latin typeface="Calibri"/>
                <a:ea typeface="Calibri"/>
                <a:cs typeface="Calibri"/>
                <a:sym typeface="Calibri"/>
              </a:rPr>
              <a:t>Sich selbstsabotierender Gewohnheiten ohne Kritik bewusst zu werden, schafft den Raum, der nötig ist, um sie durch gesündere, bewusstere finanzielle Verhaltensweisen zu ersetzen.</a:t>
            </a:r>
            <a:endParaRPr/>
          </a:p>
        </p:txBody>
      </p:sp>
      <p:grpSp>
        <p:nvGrpSpPr>
          <p:cNvPr id="1314" name="Google Shape;1314;p32"/>
          <p:cNvGrpSpPr/>
          <p:nvPr/>
        </p:nvGrpSpPr>
        <p:grpSpPr>
          <a:xfrm>
            <a:off x="5427010" y="5613351"/>
            <a:ext cx="926198" cy="406400"/>
            <a:chOff x="1997756" y="3611831"/>
            <a:chExt cx="926198" cy="406400"/>
          </a:xfrm>
        </p:grpSpPr>
        <p:grpSp>
          <p:nvGrpSpPr>
            <p:cNvPr id="1315" name="Google Shape;1315;p32"/>
            <p:cNvGrpSpPr/>
            <p:nvPr/>
          </p:nvGrpSpPr>
          <p:grpSpPr>
            <a:xfrm>
              <a:off x="1997756" y="3611831"/>
              <a:ext cx="926198" cy="406400"/>
              <a:chOff x="1590175" y="6032510"/>
              <a:chExt cx="926198" cy="406400"/>
            </a:xfrm>
          </p:grpSpPr>
          <p:sp>
            <p:nvSpPr>
              <p:cNvPr id="1316" name="Google Shape;1316;p32"/>
              <p:cNvSpPr/>
              <p:nvPr/>
            </p:nvSpPr>
            <p:spPr>
              <a:xfrm>
                <a:off x="1941158" y="6087928"/>
                <a:ext cx="546861"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17" name="Google Shape;1317;p32"/>
              <p:cNvSpPr/>
              <p:nvPr/>
            </p:nvSpPr>
            <p:spPr>
              <a:xfrm>
                <a:off x="1784140" y="6092546"/>
                <a:ext cx="691180" cy="286328"/>
              </a:xfrm>
              <a:prstGeom prst="rect">
                <a:avLst/>
              </a:prstGeom>
              <a:solidFill>
                <a:srgbClr val="F16024">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18" name="Google Shape;1318;p32"/>
              <p:cNvSpPr txBox="1"/>
              <p:nvPr/>
            </p:nvSpPr>
            <p:spPr>
              <a:xfrm>
                <a:off x="1981385" y="6096239"/>
                <a:ext cx="534988"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Tipps</a:t>
                </a:r>
                <a:endParaRPr/>
              </a:p>
            </p:txBody>
          </p:sp>
          <p:sp>
            <p:nvSpPr>
              <p:cNvPr id="1319" name="Google Shape;1319;p32"/>
              <p:cNvSpPr/>
              <p:nvPr/>
            </p:nvSpPr>
            <p:spPr>
              <a:xfrm>
                <a:off x="1590175" y="6032510"/>
                <a:ext cx="406400" cy="406400"/>
              </a:xfrm>
              <a:prstGeom prst="ellipse">
                <a:avLst/>
              </a:prstGeom>
              <a:solidFill>
                <a:srgbClr val="F16024"/>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20" name="Google Shape;1320;p32"/>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21" name="Google Shape;1321;p32"/>
            <p:cNvGrpSpPr/>
            <p:nvPr/>
          </p:nvGrpSpPr>
          <p:grpSpPr>
            <a:xfrm>
              <a:off x="2066238" y="3681850"/>
              <a:ext cx="283418" cy="283423"/>
              <a:chOff x="8736336" y="773976"/>
              <a:chExt cx="925001" cy="925018"/>
            </a:xfrm>
          </p:grpSpPr>
          <p:sp>
            <p:nvSpPr>
              <p:cNvPr id="1322" name="Google Shape;1322;p32"/>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23" name="Google Shape;1323;p32"/>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24" name="Google Shape;1324;p32"/>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25" name="Google Shape;1325;p32"/>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26" name="Google Shape;1326;p32"/>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27" name="Google Shape;1327;p32"/>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28" name="Google Shape;1328;p32"/>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2" name="Shape 1332"/>
        <p:cNvGrpSpPr/>
        <p:nvPr/>
      </p:nvGrpSpPr>
      <p:grpSpPr>
        <a:xfrm>
          <a:off x="0" y="0"/>
          <a:ext cx="0" cy="0"/>
          <a:chOff x="0" y="0"/>
          <a:chExt cx="0" cy="0"/>
        </a:xfrm>
      </p:grpSpPr>
      <p:sp>
        <p:nvSpPr>
          <p:cNvPr id="1333" name="Google Shape;1333;p33"/>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334" name="Google Shape;1334;p33"/>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335" name="Google Shape;1335;p33"/>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F16024"/>
              </a:buClr>
              <a:buSzPts val="3000"/>
              <a:buNone/>
            </a:pPr>
            <a:r>
              <a:rPr lang="en-GB"/>
              <a:t>Frauen in der Karrieremitte</a:t>
            </a:r>
            <a:endParaRPr/>
          </a:p>
        </p:txBody>
      </p:sp>
      <p:sp>
        <p:nvSpPr>
          <p:cNvPr id="1336" name="Google Shape;1336;p33"/>
          <p:cNvSpPr txBox="1"/>
          <p:nvPr>
            <p:ph idx="4" type="body"/>
          </p:nvPr>
        </p:nvSpPr>
        <p:spPr>
          <a:xfrm>
            <a:off x="1704813" y="1617469"/>
            <a:ext cx="3482565" cy="8090374"/>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sz="950">
                <a:solidFill>
                  <a:srgbClr val="F16024"/>
                </a:solidFill>
              </a:rPr>
              <a:t>Mit finanzieller Erschöpfung oder Angst umgehen</a:t>
            </a:r>
            <a:endParaRPr>
              <a:solidFill>
                <a:srgbClr val="F16024"/>
              </a:solidFill>
            </a:endParaRPr>
          </a:p>
          <a:p>
            <a:pPr indent="0" lvl="1" marL="206517" rtl="0" algn="l">
              <a:lnSpc>
                <a:spcPct val="150000"/>
              </a:lnSpc>
              <a:spcBef>
                <a:spcPts val="413"/>
              </a:spcBef>
              <a:spcAft>
                <a:spcPts val="0"/>
              </a:spcAft>
              <a:buClr>
                <a:srgbClr val="1E2879"/>
              </a:buClr>
              <a:buSzPts val="1100"/>
              <a:buNone/>
            </a:pPr>
            <a:r>
              <a:rPr lang="en-GB" sz="950">
                <a:solidFill>
                  <a:srgbClr val="1E2879"/>
                </a:solidFill>
                <a:latin typeface="Calibri"/>
                <a:ea typeface="Calibri"/>
                <a:cs typeface="Calibri"/>
                <a:sym typeface="Calibri"/>
              </a:rPr>
              <a:t>Finanzielle Erschöpfung kann aus Jahren des Jonglierens mit konkurrierenden Anforderungen entstehen – Beruf, Familie, Sorgearbeit und das eigene Wohlbefinden. In Verbindung mit Angst oder Unsicherheit über die Zukunft kann das zu Vermeidung, Stress oder emotionaler Überforderung führen. Dieses Lernziel vermittelt den Teilnehmerinnen Techniken, um Anzeichen von Erschöpfung zu erkennen, emotionale Reaktionen zu steuern und ein Gefühl von Stabilität wiederaufzubauen. Indem sie Bewältigungsstrategien entwickeln und Entscheidungen in überschaubare Schritte zerlegen, lernen die Teilnehmerinnen, finanzielle Herausforderungen mit mehr Widerstandsfähigkeit und Ruhe anzugehen.</a:t>
            </a:r>
            <a:endParaRPr/>
          </a:p>
          <a:p>
            <a:pPr indent="0" lvl="0" marL="0" rtl="0" algn="l">
              <a:lnSpc>
                <a:spcPct val="150000"/>
              </a:lnSpc>
              <a:spcBef>
                <a:spcPts val="0"/>
              </a:spcBef>
              <a:spcAft>
                <a:spcPts val="0"/>
              </a:spcAft>
              <a:buSzPts val="1100"/>
              <a:buNone/>
            </a:pPr>
            <a:r>
              <a:rPr sz="950"/>
              <a:t/>
            </a:r>
            <a:endParaRPr b="1">
              <a:solidFill>
                <a:srgbClr val="F16024"/>
              </a:solidFill>
            </a:endParaRPr>
          </a:p>
          <a:p>
            <a:pPr indent="0" lvl="0" marL="0" rtl="0" algn="l">
              <a:lnSpc>
                <a:spcPct val="150000"/>
              </a:lnSpc>
              <a:spcBef>
                <a:spcPts val="0"/>
              </a:spcBef>
              <a:spcAft>
                <a:spcPts val="0"/>
              </a:spcAft>
              <a:buSzPts val="1100"/>
              <a:buNone/>
            </a:pPr>
            <a:r>
              <a:rPr sz="950"/>
              <a:t/>
            </a:r>
            <a:endParaRPr b="1">
              <a:solidFill>
                <a:srgbClr val="F16024"/>
              </a:solidFill>
            </a:endParaRPr>
          </a:p>
          <a:p>
            <a:pPr indent="0" lvl="0" marL="0" rtl="0" algn="l">
              <a:lnSpc>
                <a:spcPct val="150000"/>
              </a:lnSpc>
              <a:spcBef>
                <a:spcPts val="0"/>
              </a:spcBef>
              <a:spcAft>
                <a:spcPts val="0"/>
              </a:spcAft>
              <a:buSzPts val="1100"/>
              <a:buNone/>
            </a:pPr>
            <a:r>
              <a:rPr sz="950"/>
              <a:t/>
            </a:r>
            <a:endParaRPr b="1">
              <a:solidFill>
                <a:srgbClr val="F16024"/>
              </a:solidFill>
            </a:endParaRPr>
          </a:p>
          <a:p>
            <a:pPr indent="0" lvl="0" marL="0" rtl="0" algn="l">
              <a:lnSpc>
                <a:spcPct val="150000"/>
              </a:lnSpc>
              <a:spcBef>
                <a:spcPts val="0"/>
              </a:spcBef>
              <a:spcAft>
                <a:spcPts val="0"/>
              </a:spcAft>
              <a:buSzPts val="1100"/>
              <a:buNone/>
            </a:pPr>
            <a:r>
              <a:rPr b="1" lang="en-GB" sz="950">
                <a:solidFill>
                  <a:srgbClr val="F16024"/>
                </a:solidFill>
              </a:rPr>
              <a:t>Einen persönlichen Beirat aus Beraterinnen oder Mentorinnen aufbauen.</a:t>
            </a:r>
            <a:endParaRPr/>
          </a:p>
          <a:p>
            <a:pPr indent="0" lvl="1" marL="206517" rtl="0" algn="l">
              <a:lnSpc>
                <a:spcPct val="150000"/>
              </a:lnSpc>
              <a:spcBef>
                <a:spcPts val="413"/>
              </a:spcBef>
              <a:spcAft>
                <a:spcPts val="0"/>
              </a:spcAft>
              <a:buClr>
                <a:srgbClr val="1E2879"/>
              </a:buClr>
              <a:buSzPts val="1100"/>
              <a:buNone/>
            </a:pPr>
            <a:r>
              <a:rPr lang="en-GB" sz="950">
                <a:solidFill>
                  <a:srgbClr val="1E2879"/>
                </a:solidFill>
                <a:latin typeface="Calibri"/>
                <a:ea typeface="Calibri"/>
                <a:cs typeface="Calibri"/>
                <a:sym typeface="Calibri"/>
              </a:rPr>
              <a:t>Unterstützungssysteme sind in Übergängen der Karrieremitte wesentlich. Dieses Lernziel lädt die Teilnehmerinnen ein, einen Kreis vertrauenswürdiger Menschen zu erkennen und zu pflegen – Gleichgesinnte, Mentorinnen, Coaches oder Fachleute, die Orientierung, Ermutigung und Verbindlichkeit bieten können. Die Teilnehmerinnen lernen, Beraterinnen auszuwählen, die zu ihren Werten passen, bedeutungsvolle Gespräche zu führen und ein unterstützendes Netzwerk aufzubauen, das sowohl die persönliche Entwicklung als auch finanzielle Entscheidungen stärkt. Der Schwerpunkt liegt darauf, von Isolation zu selbstbestimmtem, gemeinsamem Wachstum zu gelangen.</a:t>
            </a:r>
            <a:endParaRPr/>
          </a:p>
          <a:p>
            <a:pPr indent="0" lvl="0" marL="0" rtl="0" algn="l">
              <a:lnSpc>
                <a:spcPct val="150000"/>
              </a:lnSpc>
              <a:spcBef>
                <a:spcPts val="0"/>
              </a:spcBef>
              <a:spcAft>
                <a:spcPts val="0"/>
              </a:spcAft>
              <a:buSzPts val="1100"/>
              <a:buNone/>
            </a:pPr>
            <a:r>
              <a:rPr sz="950"/>
              <a:t/>
            </a:r>
            <a:endParaRPr b="1">
              <a:solidFill>
                <a:srgbClr val="F16024"/>
              </a:solidFill>
            </a:endParaRPr>
          </a:p>
        </p:txBody>
      </p:sp>
      <p:cxnSp>
        <p:nvCxnSpPr>
          <p:cNvPr id="1337" name="Google Shape;1337;p33"/>
          <p:cNvCxnSpPr/>
          <p:nvPr/>
        </p:nvCxnSpPr>
        <p:spPr>
          <a:xfrm>
            <a:off x="1569720" y="1264920"/>
            <a:ext cx="5669280" cy="0"/>
          </a:xfrm>
          <a:prstGeom prst="straightConnector1">
            <a:avLst/>
          </a:prstGeom>
          <a:noFill/>
          <a:ln cap="flat" cmpd="sng" w="19050">
            <a:solidFill>
              <a:srgbClr val="F16024"/>
            </a:solidFill>
            <a:prstDash val="dot"/>
            <a:miter lim="8000"/>
            <a:headEnd len="sm" w="sm" type="none"/>
            <a:tailEnd len="sm" w="sm" type="none"/>
          </a:ln>
        </p:spPr>
      </p:cxnSp>
      <p:grpSp>
        <p:nvGrpSpPr>
          <p:cNvPr id="1338" name="Google Shape;1338;p33"/>
          <p:cNvGrpSpPr/>
          <p:nvPr/>
        </p:nvGrpSpPr>
        <p:grpSpPr>
          <a:xfrm>
            <a:off x="928234" y="582146"/>
            <a:ext cx="713271" cy="688477"/>
            <a:chOff x="7216180" y="2896437"/>
            <a:chExt cx="1173609" cy="1132812"/>
          </a:xfrm>
        </p:grpSpPr>
        <p:grpSp>
          <p:nvGrpSpPr>
            <p:cNvPr id="1339" name="Google Shape;1339;p33"/>
            <p:cNvGrpSpPr/>
            <p:nvPr/>
          </p:nvGrpSpPr>
          <p:grpSpPr>
            <a:xfrm>
              <a:off x="7884516" y="3299879"/>
              <a:ext cx="244480" cy="366042"/>
              <a:chOff x="7884516" y="3299879"/>
              <a:chExt cx="244480" cy="366042"/>
            </a:xfrm>
          </p:grpSpPr>
          <p:sp>
            <p:nvSpPr>
              <p:cNvPr id="1340" name="Google Shape;1340;p33"/>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41" name="Google Shape;1341;p33"/>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42" name="Google Shape;1342;p33"/>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43" name="Google Shape;1343;p33"/>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44" name="Google Shape;1344;p33"/>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45" name="Google Shape;1345;p33"/>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46" name="Google Shape;1346;p33"/>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47" name="Google Shape;1347;p33"/>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48" name="Google Shape;1348;p33"/>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49" name="Google Shape;1349;p33"/>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50" name="Google Shape;1350;p33"/>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351" name="Google Shape;1351;p33"/>
            <p:cNvGrpSpPr/>
            <p:nvPr/>
          </p:nvGrpSpPr>
          <p:grpSpPr>
            <a:xfrm>
              <a:off x="7216180" y="2896437"/>
              <a:ext cx="1173609" cy="1132812"/>
              <a:chOff x="7216180" y="2896437"/>
              <a:chExt cx="1173609" cy="1132812"/>
            </a:xfrm>
          </p:grpSpPr>
          <p:sp>
            <p:nvSpPr>
              <p:cNvPr id="1352" name="Google Shape;1352;p33"/>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53" name="Google Shape;1353;p33"/>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54" name="Google Shape;1354;p33"/>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55" name="Google Shape;1355;p33"/>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56" name="Google Shape;1356;p33"/>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57" name="Google Shape;1357;p33"/>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58" name="Google Shape;1358;p33"/>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59" name="Google Shape;1359;p33"/>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60" name="Google Shape;1360;p33"/>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61" name="Google Shape;1361;p33"/>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62" name="Google Shape;1362;p33"/>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63" name="Google Shape;1363;p33"/>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64" name="Google Shape;1364;p33"/>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1365" name="Google Shape;1365;p33"/>
          <p:cNvSpPr/>
          <p:nvPr/>
        </p:nvSpPr>
        <p:spPr>
          <a:xfrm>
            <a:off x="5322888" y="1783501"/>
            <a:ext cx="1981199" cy="2864698"/>
          </a:xfrm>
          <a:prstGeom prst="roundRect">
            <a:avLst>
              <a:gd fmla="val 4330" name="adj"/>
            </a:avLst>
          </a:prstGeom>
          <a:solidFill>
            <a:srgbClr val="F16024">
              <a:alpha val="7843"/>
            </a:srgbClr>
          </a:solidFill>
          <a:ln cap="flat" cmpd="sng" w="19050">
            <a:solidFill>
              <a:srgbClr val="F1602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66" name="Google Shape;1366;p33"/>
          <p:cNvSpPr txBox="1"/>
          <p:nvPr/>
        </p:nvSpPr>
        <p:spPr>
          <a:xfrm>
            <a:off x="5433361" y="2054426"/>
            <a:ext cx="1741566" cy="2498524"/>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1" i="0" lang="en-GB" sz="950">
                <a:solidFill>
                  <a:srgbClr val="1E2879"/>
                </a:solidFill>
                <a:latin typeface="Calibri"/>
                <a:ea typeface="Calibri"/>
                <a:cs typeface="Calibri"/>
                <a:sym typeface="Calibri"/>
              </a:rPr>
              <a:t>Zerlegen Sie finanzielle Entscheidungen in kleine, überschaubare Schritte.</a:t>
            </a:r>
            <a:r>
              <a:rPr b="0" i="0" lang="en-GB" sz="950">
                <a:solidFill>
                  <a:srgbClr val="1E2879"/>
                </a:solidFill>
                <a:latin typeface="Calibri"/>
                <a:ea typeface="Calibri"/>
                <a:cs typeface="Calibri"/>
                <a:sym typeface="Calibri"/>
              </a:rPr>
              <a:t> </a:t>
            </a:r>
            <a:endParaRPr/>
          </a:p>
          <a:p>
            <a:pPr indent="0" lvl="0" marL="0" marR="0" rtl="0" algn="l">
              <a:lnSpc>
                <a:spcPct val="150000"/>
              </a:lnSpc>
              <a:spcBef>
                <a:spcPts val="0"/>
              </a:spcBef>
              <a:spcAft>
                <a:spcPts val="0"/>
              </a:spcAft>
              <a:buClr>
                <a:srgbClr val="4763AE"/>
              </a:buClr>
              <a:buSzPts val="1100"/>
              <a:buFont typeface="Arial"/>
              <a:buNone/>
            </a:pPr>
            <a:r>
              <a:rPr b="0" i="0" lang="en-GB" sz="950">
                <a:solidFill>
                  <a:srgbClr val="1E2879"/>
                </a:solidFill>
                <a:latin typeface="Calibri"/>
                <a:ea typeface="Calibri"/>
                <a:cs typeface="Calibri"/>
                <a:sym typeface="Calibri"/>
              </a:rPr>
              <a:t>Wenn Erschöpfung oder Angst überwältigend wirken, hilft es, sich auf jeweils eine klare Handlung zu konzentrieren – das reduziert Stress und gibt Klarheit und Kontrolle zurück.</a:t>
            </a:r>
            <a:endParaRPr b="0" i="0" sz="1100">
              <a:solidFill>
                <a:srgbClr val="1E2879"/>
              </a:solidFill>
              <a:latin typeface="Calibri"/>
              <a:ea typeface="Calibri"/>
              <a:cs typeface="Calibri"/>
              <a:sym typeface="Calibri"/>
            </a:endParaRPr>
          </a:p>
        </p:txBody>
      </p:sp>
      <p:grpSp>
        <p:nvGrpSpPr>
          <p:cNvPr id="1367" name="Google Shape;1367;p33"/>
          <p:cNvGrpSpPr/>
          <p:nvPr/>
        </p:nvGrpSpPr>
        <p:grpSpPr>
          <a:xfrm>
            <a:off x="5433360" y="1562051"/>
            <a:ext cx="926198" cy="406400"/>
            <a:chOff x="1997756" y="3611831"/>
            <a:chExt cx="926198" cy="406400"/>
          </a:xfrm>
        </p:grpSpPr>
        <p:grpSp>
          <p:nvGrpSpPr>
            <p:cNvPr id="1368" name="Google Shape;1368;p33"/>
            <p:cNvGrpSpPr/>
            <p:nvPr/>
          </p:nvGrpSpPr>
          <p:grpSpPr>
            <a:xfrm>
              <a:off x="1997756" y="3611831"/>
              <a:ext cx="926198" cy="406400"/>
              <a:chOff x="1590175" y="6032510"/>
              <a:chExt cx="926198" cy="406400"/>
            </a:xfrm>
          </p:grpSpPr>
          <p:sp>
            <p:nvSpPr>
              <p:cNvPr id="1369" name="Google Shape;1369;p33"/>
              <p:cNvSpPr/>
              <p:nvPr/>
            </p:nvSpPr>
            <p:spPr>
              <a:xfrm>
                <a:off x="1941158" y="6087928"/>
                <a:ext cx="546861"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70" name="Google Shape;1370;p33"/>
              <p:cNvSpPr/>
              <p:nvPr/>
            </p:nvSpPr>
            <p:spPr>
              <a:xfrm>
                <a:off x="1784140" y="6092546"/>
                <a:ext cx="691180" cy="286328"/>
              </a:xfrm>
              <a:prstGeom prst="rect">
                <a:avLst/>
              </a:prstGeom>
              <a:solidFill>
                <a:srgbClr val="F16024">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71" name="Google Shape;1371;p33"/>
              <p:cNvSpPr txBox="1"/>
              <p:nvPr/>
            </p:nvSpPr>
            <p:spPr>
              <a:xfrm>
                <a:off x="1981385" y="6096239"/>
                <a:ext cx="534988"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Tipps</a:t>
                </a:r>
                <a:endParaRPr/>
              </a:p>
            </p:txBody>
          </p:sp>
          <p:sp>
            <p:nvSpPr>
              <p:cNvPr id="1372" name="Google Shape;1372;p33"/>
              <p:cNvSpPr/>
              <p:nvPr/>
            </p:nvSpPr>
            <p:spPr>
              <a:xfrm>
                <a:off x="1590175" y="6032510"/>
                <a:ext cx="406400" cy="406400"/>
              </a:xfrm>
              <a:prstGeom prst="ellipse">
                <a:avLst/>
              </a:prstGeom>
              <a:solidFill>
                <a:srgbClr val="F16024"/>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73" name="Google Shape;1373;p33"/>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74" name="Google Shape;1374;p33"/>
            <p:cNvGrpSpPr/>
            <p:nvPr/>
          </p:nvGrpSpPr>
          <p:grpSpPr>
            <a:xfrm>
              <a:off x="2066238" y="3681850"/>
              <a:ext cx="283418" cy="283423"/>
              <a:chOff x="8736336" y="773976"/>
              <a:chExt cx="925001" cy="925018"/>
            </a:xfrm>
          </p:grpSpPr>
          <p:sp>
            <p:nvSpPr>
              <p:cNvPr id="1375" name="Google Shape;1375;p33"/>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76" name="Google Shape;1376;p33"/>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77" name="Google Shape;1377;p33"/>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78" name="Google Shape;1378;p33"/>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79" name="Google Shape;1379;p33"/>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80" name="Google Shape;1380;p33"/>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81" name="Google Shape;1381;p33"/>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1382" name="Google Shape;1382;p33"/>
          <p:cNvSpPr/>
          <p:nvPr/>
        </p:nvSpPr>
        <p:spPr>
          <a:xfrm>
            <a:off x="5316538" y="5834800"/>
            <a:ext cx="1981199" cy="3294961"/>
          </a:xfrm>
          <a:prstGeom prst="roundRect">
            <a:avLst>
              <a:gd fmla="val 4330" name="adj"/>
            </a:avLst>
          </a:prstGeom>
          <a:solidFill>
            <a:srgbClr val="F16024">
              <a:alpha val="7843"/>
            </a:srgbClr>
          </a:solidFill>
          <a:ln cap="flat" cmpd="sng" w="19050">
            <a:solidFill>
              <a:srgbClr val="F1602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83" name="Google Shape;1383;p33"/>
          <p:cNvSpPr txBox="1"/>
          <p:nvPr/>
        </p:nvSpPr>
        <p:spPr>
          <a:xfrm>
            <a:off x="5427011" y="6105726"/>
            <a:ext cx="1741566" cy="2276274"/>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grpSp>
        <p:nvGrpSpPr>
          <p:cNvPr id="1384" name="Google Shape;1384;p33"/>
          <p:cNvGrpSpPr/>
          <p:nvPr/>
        </p:nvGrpSpPr>
        <p:grpSpPr>
          <a:xfrm>
            <a:off x="5427010" y="5613351"/>
            <a:ext cx="926198" cy="406400"/>
            <a:chOff x="1997756" y="3611831"/>
            <a:chExt cx="926198" cy="406400"/>
          </a:xfrm>
        </p:grpSpPr>
        <p:grpSp>
          <p:nvGrpSpPr>
            <p:cNvPr id="1385" name="Google Shape;1385;p33"/>
            <p:cNvGrpSpPr/>
            <p:nvPr/>
          </p:nvGrpSpPr>
          <p:grpSpPr>
            <a:xfrm>
              <a:off x="1997756" y="3611831"/>
              <a:ext cx="926198" cy="406400"/>
              <a:chOff x="1590175" y="6032510"/>
              <a:chExt cx="926198" cy="406400"/>
            </a:xfrm>
          </p:grpSpPr>
          <p:sp>
            <p:nvSpPr>
              <p:cNvPr id="1386" name="Google Shape;1386;p33"/>
              <p:cNvSpPr/>
              <p:nvPr/>
            </p:nvSpPr>
            <p:spPr>
              <a:xfrm>
                <a:off x="1941158" y="6087928"/>
                <a:ext cx="546861"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87" name="Google Shape;1387;p33"/>
              <p:cNvSpPr/>
              <p:nvPr/>
            </p:nvSpPr>
            <p:spPr>
              <a:xfrm>
                <a:off x="1784140" y="6092546"/>
                <a:ext cx="691180" cy="286328"/>
              </a:xfrm>
              <a:prstGeom prst="rect">
                <a:avLst/>
              </a:prstGeom>
              <a:solidFill>
                <a:srgbClr val="F16024">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88" name="Google Shape;1388;p33"/>
              <p:cNvSpPr txBox="1"/>
              <p:nvPr/>
            </p:nvSpPr>
            <p:spPr>
              <a:xfrm>
                <a:off x="1981385" y="6096239"/>
                <a:ext cx="534988"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Tipps</a:t>
                </a:r>
                <a:endParaRPr/>
              </a:p>
            </p:txBody>
          </p:sp>
          <p:sp>
            <p:nvSpPr>
              <p:cNvPr id="1389" name="Google Shape;1389;p33"/>
              <p:cNvSpPr/>
              <p:nvPr/>
            </p:nvSpPr>
            <p:spPr>
              <a:xfrm>
                <a:off x="1590175" y="6032510"/>
                <a:ext cx="406400" cy="406400"/>
              </a:xfrm>
              <a:prstGeom prst="ellipse">
                <a:avLst/>
              </a:prstGeom>
              <a:solidFill>
                <a:srgbClr val="F16024"/>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90" name="Google Shape;1390;p33"/>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91" name="Google Shape;1391;p33"/>
            <p:cNvGrpSpPr/>
            <p:nvPr/>
          </p:nvGrpSpPr>
          <p:grpSpPr>
            <a:xfrm>
              <a:off x="2066238" y="3681850"/>
              <a:ext cx="283418" cy="283423"/>
              <a:chOff x="8736336" y="773976"/>
              <a:chExt cx="925001" cy="925018"/>
            </a:xfrm>
          </p:grpSpPr>
          <p:sp>
            <p:nvSpPr>
              <p:cNvPr id="1392" name="Google Shape;1392;p33"/>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93" name="Google Shape;1393;p33"/>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94" name="Google Shape;1394;p33"/>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95" name="Google Shape;1395;p33"/>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96" name="Google Shape;1396;p33"/>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97" name="Google Shape;1397;p33"/>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398" name="Google Shape;1398;p33"/>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1399" name="Google Shape;1399;p33"/>
          <p:cNvSpPr txBox="1"/>
          <p:nvPr/>
        </p:nvSpPr>
        <p:spPr>
          <a:xfrm>
            <a:off x="5427010" y="6066027"/>
            <a:ext cx="1741566" cy="2498524"/>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1" i="0" lang="en-GB" sz="950">
                <a:solidFill>
                  <a:srgbClr val="1E2879"/>
                </a:solidFill>
                <a:latin typeface="Calibri"/>
                <a:ea typeface="Calibri"/>
                <a:cs typeface="Calibri"/>
                <a:sym typeface="Calibri"/>
              </a:rPr>
              <a:t>Bauen Sie Ihr Unterstützungsnetzwerk bewusst auf, nicht zufällig.</a:t>
            </a:r>
            <a:r>
              <a:rPr b="0" i="0" lang="en-GB" sz="950">
                <a:solidFill>
                  <a:srgbClr val="1E2879"/>
                </a:solidFill>
                <a:latin typeface="Calibri"/>
                <a:ea typeface="Calibri"/>
                <a:cs typeface="Calibri"/>
                <a:sym typeface="Calibri"/>
              </a:rPr>
              <a:t> </a:t>
            </a:r>
            <a:endParaRPr/>
          </a:p>
          <a:p>
            <a:pPr indent="0" lvl="0" marL="0" marR="0" rtl="0" algn="l">
              <a:lnSpc>
                <a:spcPct val="150000"/>
              </a:lnSpc>
              <a:spcBef>
                <a:spcPts val="0"/>
              </a:spcBef>
              <a:spcAft>
                <a:spcPts val="0"/>
              </a:spcAft>
              <a:buClr>
                <a:srgbClr val="4763AE"/>
              </a:buClr>
              <a:buSzPts val="1050"/>
              <a:buFont typeface="Arial"/>
              <a:buNone/>
            </a:pPr>
            <a:r>
              <a:rPr b="0" i="0" lang="en-GB" sz="900">
                <a:solidFill>
                  <a:srgbClr val="1E2879"/>
                </a:solidFill>
                <a:latin typeface="Calibri"/>
                <a:ea typeface="Calibri"/>
                <a:cs typeface="Calibri"/>
                <a:sym typeface="Calibri"/>
              </a:rPr>
              <a:t>Wählen Sie eine kleine Gruppe vertrauenswürdiger Mentorinnen, Gleichgesinnter oder Fachleute, die zu Ihren Werten passen, und holen Sie regelmäßig ihre Sicht ein, um Klarheit, Selbstvertrauen und Verbindlichkeit in Ihren finanziellen Entscheidungen zu stärken.</a:t>
            </a:r>
            <a:endParaRPr b="0" i="0" sz="1100">
              <a:solidFill>
                <a:srgbClr val="1E2879"/>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3" name="Shape 1403"/>
        <p:cNvGrpSpPr/>
        <p:nvPr/>
      </p:nvGrpSpPr>
      <p:grpSpPr>
        <a:xfrm>
          <a:off x="0" y="0"/>
          <a:ext cx="0" cy="0"/>
          <a:chOff x="0" y="0"/>
          <a:chExt cx="0" cy="0"/>
        </a:xfrm>
      </p:grpSpPr>
      <p:sp>
        <p:nvSpPr>
          <p:cNvPr id="1404" name="Google Shape;1404;p34"/>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405" name="Google Shape;1405;p34"/>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406" name="Google Shape;1406;p34"/>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F16024"/>
              </a:buClr>
              <a:buSzPts val="3000"/>
              <a:buNone/>
            </a:pPr>
            <a:r>
              <a:rPr lang="en-GB"/>
              <a:t>Frauen in der Karrieremitte</a:t>
            </a:r>
            <a:endParaRPr/>
          </a:p>
        </p:txBody>
      </p:sp>
      <p:sp>
        <p:nvSpPr>
          <p:cNvPr id="1407" name="Google Shape;1407;p34"/>
          <p:cNvSpPr txBox="1"/>
          <p:nvPr>
            <p:ph idx="4" type="body"/>
          </p:nvPr>
        </p:nvSpPr>
        <p:spPr>
          <a:xfrm>
            <a:off x="1704813" y="1533933"/>
            <a:ext cx="5238428" cy="8090374"/>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solidFill>
                  <a:srgbClr val="F16024"/>
                </a:solidFill>
              </a:rPr>
              <a:t>Übung – Finanzielle Lebenslinie</a:t>
            </a:r>
            <a:endParaRPr/>
          </a:p>
          <a:p>
            <a:pPr indent="0" lvl="1" marL="206517" rtl="0" algn="l">
              <a:lnSpc>
                <a:spcPct val="150000"/>
              </a:lnSpc>
              <a:spcBef>
                <a:spcPts val="413"/>
              </a:spcBef>
              <a:spcAft>
                <a:spcPts val="0"/>
              </a:spcAft>
              <a:buClr>
                <a:srgbClr val="011E3B"/>
              </a:buClr>
              <a:buSzPts val="1100"/>
              <a:buNone/>
            </a:pPr>
            <a:r>
              <a:rPr lang="en-GB" sz="1100">
                <a:latin typeface="Calibri"/>
                <a:ea typeface="Calibri"/>
                <a:cs typeface="Calibri"/>
                <a:sym typeface="Calibri"/>
              </a:rPr>
              <a:t>Die Finanzielle Lebenslinie ist eine reflektierende, visuelle Übung, die Klarheit über den bisherigen finanziellen Lebensweg schaffen soll. Indem Sie wichtige finanzielle Momente – von frühen Erinnerungen an Geld bis zu jüngsten Entscheidungen – abbilden, entwickeln Sie ein tieferes Verständnis der Muster, Wendepunkte und Erfahrungen, die Ihre heutige finanzielle Identität prägen.</a:t>
            </a:r>
            <a:endParaRPr/>
          </a:p>
          <a:p>
            <a:pPr indent="0" lvl="0" marL="0" rtl="0" algn="l">
              <a:lnSpc>
                <a:spcPct val="150000"/>
              </a:lnSpc>
              <a:spcBef>
                <a:spcPts val="0"/>
              </a:spcBef>
              <a:spcAft>
                <a:spcPts val="0"/>
              </a:spcAft>
              <a:buSzPts val="1100"/>
              <a:buNone/>
            </a:pPr>
            <a:r>
              <a:t/>
            </a:r>
            <a:endParaRPr b="1">
              <a:latin typeface="Calibri"/>
              <a:ea typeface="Calibri"/>
              <a:cs typeface="Calibri"/>
              <a:sym typeface="Calibri"/>
            </a:endParaRPr>
          </a:p>
          <a:p>
            <a:pPr indent="0" lvl="0" marL="0" rtl="0" algn="l">
              <a:lnSpc>
                <a:spcPct val="110909"/>
              </a:lnSpc>
              <a:spcBef>
                <a:spcPts val="0"/>
              </a:spcBef>
              <a:spcAft>
                <a:spcPts val="0"/>
              </a:spcAft>
              <a:buSzPts val="1100"/>
              <a:buNone/>
            </a:pPr>
            <a:r>
              <a:rPr b="1" lang="en-GB">
                <a:solidFill>
                  <a:srgbClr val="F16024"/>
                </a:solidFill>
                <a:latin typeface="Calibri"/>
                <a:ea typeface="Calibri"/>
                <a:cs typeface="Calibri"/>
                <a:sym typeface="Calibri"/>
              </a:rPr>
              <a:t>Erwartete Ergebnisse</a:t>
            </a:r>
            <a:endParaRPr>
              <a:solidFill>
                <a:srgbClr val="F16024"/>
              </a:solidFill>
              <a:latin typeface="Calibri"/>
              <a:ea typeface="Calibri"/>
              <a:cs typeface="Calibri"/>
              <a:sym typeface="Calibri"/>
            </a:endParaRPr>
          </a:p>
          <a:p>
            <a:pPr indent="-171450" lvl="1" marL="549417" rtl="0" algn="l">
              <a:lnSpc>
                <a:spcPct val="150000"/>
              </a:lnSpc>
              <a:spcBef>
                <a:spcPts val="413"/>
              </a:spcBef>
              <a:spcAft>
                <a:spcPts val="0"/>
              </a:spcAft>
              <a:buClr>
                <a:srgbClr val="011E3B"/>
              </a:buClr>
              <a:buSzPts val="1100"/>
              <a:buFont typeface="Arial"/>
              <a:buChar char="•"/>
            </a:pPr>
            <a:r>
              <a:rPr lang="en-GB" sz="1100">
                <a:latin typeface="Calibri"/>
                <a:ea typeface="Calibri"/>
                <a:cs typeface="Calibri"/>
                <a:sym typeface="Calibri"/>
              </a:rPr>
              <a:t>Am Ende der Übung werden Sie:</a:t>
            </a:r>
            <a:endParaRPr/>
          </a:p>
          <a:p>
            <a:pPr indent="-171450" lvl="2" marL="927384" rtl="0" algn="l">
              <a:lnSpc>
                <a:spcPct val="150000"/>
              </a:lnSpc>
              <a:spcBef>
                <a:spcPts val="413"/>
              </a:spcBef>
              <a:spcAft>
                <a:spcPts val="0"/>
              </a:spcAft>
              <a:buClr>
                <a:srgbClr val="1E2879"/>
              </a:buClr>
              <a:buSzPts val="1100"/>
              <a:buFont typeface="Arial"/>
              <a:buChar char="•"/>
            </a:pPr>
            <a:r>
              <a:rPr lang="en-GB" sz="1100">
                <a:solidFill>
                  <a:srgbClr val="1E2879"/>
                </a:solidFill>
                <a:latin typeface="Calibri"/>
                <a:ea typeface="Calibri"/>
                <a:cs typeface="Calibri"/>
                <a:sym typeface="Calibri"/>
              </a:rPr>
              <a:t>ein klareres Bild davon haben, wie frühere Erfahrungen Ihr heutiges Denken über Finanzen beeinflussen.</a:t>
            </a:r>
            <a:endParaRPr/>
          </a:p>
          <a:p>
            <a:pPr indent="-171450" lvl="2" marL="927384" rtl="0" algn="l">
              <a:lnSpc>
                <a:spcPct val="150000"/>
              </a:lnSpc>
              <a:spcBef>
                <a:spcPts val="413"/>
              </a:spcBef>
              <a:spcAft>
                <a:spcPts val="0"/>
              </a:spcAft>
              <a:buClr>
                <a:srgbClr val="1E2879"/>
              </a:buClr>
              <a:buSzPts val="1100"/>
              <a:buFont typeface="Arial"/>
              <a:buChar char="•"/>
            </a:pPr>
            <a:r>
              <a:rPr lang="en-GB" sz="1100">
                <a:solidFill>
                  <a:srgbClr val="1E2879"/>
                </a:solidFill>
                <a:latin typeface="Calibri"/>
                <a:ea typeface="Calibri"/>
                <a:cs typeface="Calibri"/>
                <a:sym typeface="Calibri"/>
              </a:rPr>
              <a:t>Stärken erkennen, die möglicherweise übersehen wurden.</a:t>
            </a:r>
            <a:endParaRPr/>
          </a:p>
          <a:p>
            <a:pPr indent="-171450" lvl="2" marL="927384" rtl="0" algn="l">
              <a:lnSpc>
                <a:spcPct val="150000"/>
              </a:lnSpc>
              <a:spcBef>
                <a:spcPts val="413"/>
              </a:spcBef>
              <a:spcAft>
                <a:spcPts val="0"/>
              </a:spcAft>
              <a:buClr>
                <a:srgbClr val="1E2879"/>
              </a:buClr>
              <a:buSzPts val="1100"/>
              <a:buFont typeface="Arial"/>
              <a:buChar char="•"/>
            </a:pPr>
            <a:r>
              <a:rPr lang="en-GB" sz="1100">
                <a:solidFill>
                  <a:srgbClr val="1E2879"/>
                </a:solidFill>
                <a:latin typeface="Calibri"/>
                <a:ea typeface="Calibri"/>
                <a:cs typeface="Calibri"/>
                <a:sym typeface="Calibri"/>
              </a:rPr>
              <a:t>sich bei der Planung der nächsten Schritte geerdeter und sicherer fühlen.</a:t>
            </a:r>
            <a:endParaRPr/>
          </a:p>
          <a:p>
            <a:pPr indent="-171450" lvl="2" marL="927384" rtl="0" algn="l">
              <a:lnSpc>
                <a:spcPct val="150000"/>
              </a:lnSpc>
              <a:spcBef>
                <a:spcPts val="413"/>
              </a:spcBef>
              <a:spcAft>
                <a:spcPts val="0"/>
              </a:spcAft>
              <a:buClr>
                <a:srgbClr val="1E2879"/>
              </a:buClr>
              <a:buSzPts val="1100"/>
              <a:buFont typeface="Arial"/>
              <a:buChar char="•"/>
            </a:pPr>
            <a:r>
              <a:rPr lang="en-GB" sz="1100">
                <a:solidFill>
                  <a:srgbClr val="1E2879"/>
                </a:solidFill>
                <a:latin typeface="Calibri"/>
                <a:ea typeface="Calibri"/>
                <a:cs typeface="Calibri"/>
                <a:sym typeface="Calibri"/>
              </a:rPr>
              <a:t>Selbstmitgefühl entwickeln, indem Sie sowohl Erfolge als auch Schwierigkeiten anerkennen.</a:t>
            </a:r>
            <a:endParaRPr/>
          </a:p>
          <a:p>
            <a:pPr indent="0" lvl="0" marL="0" rtl="0" algn="l">
              <a:lnSpc>
                <a:spcPct val="150000"/>
              </a:lnSpc>
              <a:spcBef>
                <a:spcPts val="0"/>
              </a:spcBef>
              <a:spcAft>
                <a:spcPts val="0"/>
              </a:spcAft>
              <a:buSzPts val="1100"/>
              <a:buNone/>
            </a:pPr>
            <a:r>
              <a:t/>
            </a:r>
            <a:endParaRPr b="1"/>
          </a:p>
          <a:p>
            <a:pPr indent="0" lvl="0" marL="0" rtl="0" algn="l">
              <a:lnSpc>
                <a:spcPct val="150000"/>
              </a:lnSpc>
              <a:spcBef>
                <a:spcPts val="0"/>
              </a:spcBef>
              <a:spcAft>
                <a:spcPts val="0"/>
              </a:spcAft>
              <a:buSzPts val="1100"/>
              <a:buNone/>
            </a:pPr>
            <a:r>
              <a:rPr b="1" lang="en-GB">
                <a:solidFill>
                  <a:srgbClr val="F16024"/>
                </a:solidFill>
              </a:rPr>
              <a:t>Zweck der Übung</a:t>
            </a:r>
            <a:endParaRPr>
              <a:solidFill>
                <a:srgbClr val="F16024"/>
              </a:solidFill>
            </a:endParaRPr>
          </a:p>
          <a:p>
            <a:pPr indent="-171450" lvl="1" marL="549417" rtl="0" algn="l">
              <a:lnSpc>
                <a:spcPct val="150000"/>
              </a:lnSpc>
              <a:spcBef>
                <a:spcPts val="413"/>
              </a:spcBef>
              <a:spcAft>
                <a:spcPts val="0"/>
              </a:spcAft>
              <a:buClr>
                <a:srgbClr val="1E2879"/>
              </a:buClr>
              <a:buSzPts val="1100"/>
              <a:buFont typeface="Arial"/>
              <a:buChar char="•"/>
            </a:pPr>
            <a:r>
              <a:rPr lang="en-GB" sz="1100">
                <a:solidFill>
                  <a:srgbClr val="1E2879"/>
                </a:solidFill>
                <a:latin typeface="Calibri"/>
                <a:ea typeface="Calibri"/>
                <a:cs typeface="Calibri"/>
                <a:sym typeface="Calibri"/>
              </a:rPr>
              <a:t>Die Selbstwahrnehmung in Bezug auf Geldgewohnheiten, Überzeugungen und früheres Verhalten stärken.</a:t>
            </a:r>
            <a:endParaRPr/>
          </a:p>
          <a:p>
            <a:pPr indent="-171450" lvl="1" marL="549417" rtl="0" algn="l">
              <a:lnSpc>
                <a:spcPct val="150000"/>
              </a:lnSpc>
              <a:spcBef>
                <a:spcPts val="413"/>
              </a:spcBef>
              <a:spcAft>
                <a:spcPts val="0"/>
              </a:spcAft>
              <a:buClr>
                <a:srgbClr val="1E2879"/>
              </a:buClr>
              <a:buSzPts val="1100"/>
              <a:buFont typeface="Arial"/>
              <a:buChar char="•"/>
            </a:pPr>
            <a:r>
              <a:rPr lang="en-GB" sz="1100">
                <a:solidFill>
                  <a:srgbClr val="1E2879"/>
                </a:solidFill>
                <a:latin typeface="Calibri"/>
                <a:ea typeface="Calibri"/>
                <a:cs typeface="Calibri"/>
                <a:sym typeface="Calibri"/>
              </a:rPr>
              <a:t>Momente der Stärke, des Wachstums, der Widerstandsfähigkeit und des Lernens hervorheben.</a:t>
            </a:r>
            <a:endParaRPr/>
          </a:p>
          <a:p>
            <a:pPr indent="-171450" lvl="1" marL="549417" rtl="0" algn="l">
              <a:lnSpc>
                <a:spcPct val="150000"/>
              </a:lnSpc>
              <a:spcBef>
                <a:spcPts val="413"/>
              </a:spcBef>
              <a:spcAft>
                <a:spcPts val="0"/>
              </a:spcAft>
              <a:buClr>
                <a:srgbClr val="1E2879"/>
              </a:buClr>
              <a:buSzPts val="1100"/>
              <a:buFont typeface="Arial"/>
              <a:buChar char="•"/>
            </a:pPr>
            <a:r>
              <a:rPr lang="en-GB" sz="1100">
                <a:solidFill>
                  <a:srgbClr val="1E2879"/>
                </a:solidFill>
                <a:latin typeface="Calibri"/>
                <a:ea typeface="Calibri"/>
                <a:cs typeface="Calibri"/>
                <a:sym typeface="Calibri"/>
              </a:rPr>
              <a:t>Wiederkehrende Herausforderungen oder Hürden erkennen, die heutige Entscheidungen noch beeinflussen könnten.</a:t>
            </a:r>
            <a:endParaRPr/>
          </a:p>
          <a:p>
            <a:pPr indent="-171450" lvl="1" marL="549417" rtl="0" algn="l">
              <a:lnSpc>
                <a:spcPct val="150000"/>
              </a:lnSpc>
              <a:spcBef>
                <a:spcPts val="413"/>
              </a:spcBef>
              <a:spcAft>
                <a:spcPts val="0"/>
              </a:spcAft>
              <a:buClr>
                <a:srgbClr val="1E2879"/>
              </a:buClr>
              <a:buSzPts val="1100"/>
              <a:buFont typeface="Arial"/>
              <a:buChar char="•"/>
            </a:pPr>
            <a:r>
              <a:rPr lang="en-GB" sz="1100">
                <a:solidFill>
                  <a:srgbClr val="1E2879"/>
                </a:solidFill>
                <a:latin typeface="Calibri"/>
                <a:ea typeface="Calibri"/>
                <a:cs typeface="Calibri"/>
                <a:sym typeface="Calibri"/>
              </a:rPr>
              <a:t>Eine Grundlage für sinnvolle Ziele schaffen, die zu den persönlichen Werten und Zukunftswünschen passen.</a:t>
            </a:r>
            <a:endParaRPr/>
          </a:p>
          <a:p>
            <a:pPr indent="-101600" lvl="1" marL="549417" rtl="0" algn="l">
              <a:lnSpc>
                <a:spcPct val="150000"/>
              </a:lnSpc>
              <a:spcBef>
                <a:spcPts val="413"/>
              </a:spcBef>
              <a:spcAft>
                <a:spcPts val="0"/>
              </a:spcAft>
              <a:buClr>
                <a:srgbClr val="011E3B"/>
              </a:buClr>
              <a:buSzPts val="1100"/>
              <a:buFont typeface="Arial"/>
              <a:buNone/>
            </a:pPr>
            <a:r>
              <a:t/>
            </a:r>
            <a:endParaRPr sz="1100">
              <a:latin typeface="Calibri"/>
              <a:ea typeface="Calibri"/>
              <a:cs typeface="Calibri"/>
              <a:sym typeface="Calibri"/>
            </a:endParaRPr>
          </a:p>
          <a:p>
            <a:pPr indent="0" lvl="0" marL="0" rtl="0" algn="l">
              <a:lnSpc>
                <a:spcPct val="150000"/>
              </a:lnSpc>
              <a:spcBef>
                <a:spcPts val="0"/>
              </a:spcBef>
              <a:spcAft>
                <a:spcPts val="0"/>
              </a:spcAft>
              <a:buSzPts val="1100"/>
              <a:buNone/>
            </a:pPr>
            <a:r>
              <a:t/>
            </a:r>
            <a:endParaRPr b="1"/>
          </a:p>
        </p:txBody>
      </p:sp>
      <p:cxnSp>
        <p:nvCxnSpPr>
          <p:cNvPr id="1408" name="Google Shape;1408;p34"/>
          <p:cNvCxnSpPr/>
          <p:nvPr/>
        </p:nvCxnSpPr>
        <p:spPr>
          <a:xfrm>
            <a:off x="1569720" y="1264920"/>
            <a:ext cx="5669280" cy="0"/>
          </a:xfrm>
          <a:prstGeom prst="straightConnector1">
            <a:avLst/>
          </a:prstGeom>
          <a:noFill/>
          <a:ln cap="flat" cmpd="sng" w="19050">
            <a:solidFill>
              <a:srgbClr val="F16024"/>
            </a:solidFill>
            <a:prstDash val="dot"/>
            <a:miter lim="8000"/>
            <a:headEnd len="sm" w="sm" type="none"/>
            <a:tailEnd len="sm" w="sm" type="none"/>
          </a:ln>
        </p:spPr>
      </p:cxnSp>
      <p:grpSp>
        <p:nvGrpSpPr>
          <p:cNvPr id="1409" name="Google Shape;1409;p34"/>
          <p:cNvGrpSpPr/>
          <p:nvPr/>
        </p:nvGrpSpPr>
        <p:grpSpPr>
          <a:xfrm>
            <a:off x="928234" y="582146"/>
            <a:ext cx="713271" cy="688477"/>
            <a:chOff x="7216180" y="2896437"/>
            <a:chExt cx="1173609" cy="1132812"/>
          </a:xfrm>
        </p:grpSpPr>
        <p:grpSp>
          <p:nvGrpSpPr>
            <p:cNvPr id="1410" name="Google Shape;1410;p34"/>
            <p:cNvGrpSpPr/>
            <p:nvPr/>
          </p:nvGrpSpPr>
          <p:grpSpPr>
            <a:xfrm>
              <a:off x="7884516" y="3299879"/>
              <a:ext cx="244480" cy="366042"/>
              <a:chOff x="7884516" y="3299879"/>
              <a:chExt cx="244480" cy="366042"/>
            </a:xfrm>
          </p:grpSpPr>
          <p:sp>
            <p:nvSpPr>
              <p:cNvPr id="1411" name="Google Shape;1411;p34"/>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12" name="Google Shape;1412;p34"/>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13" name="Google Shape;1413;p34"/>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14" name="Google Shape;1414;p34"/>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15" name="Google Shape;1415;p34"/>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16" name="Google Shape;1416;p34"/>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17" name="Google Shape;1417;p34"/>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18" name="Google Shape;1418;p34"/>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19" name="Google Shape;1419;p34"/>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20" name="Google Shape;1420;p34"/>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21" name="Google Shape;1421;p34"/>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422" name="Google Shape;1422;p34"/>
            <p:cNvGrpSpPr/>
            <p:nvPr/>
          </p:nvGrpSpPr>
          <p:grpSpPr>
            <a:xfrm>
              <a:off x="7216180" y="2896437"/>
              <a:ext cx="1173609" cy="1132812"/>
              <a:chOff x="7216180" y="2896437"/>
              <a:chExt cx="1173609" cy="1132812"/>
            </a:xfrm>
          </p:grpSpPr>
          <p:sp>
            <p:nvSpPr>
              <p:cNvPr id="1423" name="Google Shape;1423;p34"/>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24" name="Google Shape;1424;p34"/>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25" name="Google Shape;1425;p34"/>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26" name="Google Shape;1426;p34"/>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27" name="Google Shape;1427;p34"/>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28" name="Google Shape;1428;p34"/>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29" name="Google Shape;1429;p34"/>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30" name="Google Shape;1430;p34"/>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31" name="Google Shape;1431;p34"/>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32" name="Google Shape;1432;p34"/>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33" name="Google Shape;1433;p34"/>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34" name="Google Shape;1434;p34"/>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35" name="Google Shape;1435;p34"/>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9" name="Shape 1439"/>
        <p:cNvGrpSpPr/>
        <p:nvPr/>
      </p:nvGrpSpPr>
      <p:grpSpPr>
        <a:xfrm>
          <a:off x="0" y="0"/>
          <a:ext cx="0" cy="0"/>
          <a:chOff x="0" y="0"/>
          <a:chExt cx="0" cy="0"/>
        </a:xfrm>
      </p:grpSpPr>
      <p:sp>
        <p:nvSpPr>
          <p:cNvPr id="1440" name="Google Shape;1440;p35"/>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441" name="Google Shape;1441;p35"/>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442" name="Google Shape;1442;p35"/>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F16024"/>
              </a:buClr>
              <a:buSzPts val="3000"/>
              <a:buNone/>
            </a:pPr>
            <a:r>
              <a:rPr lang="en-GB"/>
              <a:t>Frauen in der Karrieremitte</a:t>
            </a:r>
            <a:endParaRPr/>
          </a:p>
        </p:txBody>
      </p:sp>
      <p:sp>
        <p:nvSpPr>
          <p:cNvPr id="1443" name="Google Shape;1443;p35"/>
          <p:cNvSpPr txBox="1"/>
          <p:nvPr>
            <p:ph idx="4" type="body"/>
          </p:nvPr>
        </p:nvSpPr>
        <p:spPr>
          <a:xfrm>
            <a:off x="1704812" y="2601439"/>
            <a:ext cx="5238428" cy="8090374"/>
          </a:xfrm>
          <a:prstGeom prst="rect">
            <a:avLst/>
          </a:prstGeom>
          <a:noFill/>
          <a:ln>
            <a:noFill/>
          </a:ln>
        </p:spPr>
        <p:txBody>
          <a:bodyPr anchorCtr="0" anchor="t" bIns="45700" lIns="91425" spcFirstLastPara="1" rIns="91425" wrap="square" tIns="45700">
            <a:noAutofit/>
          </a:bodyPr>
          <a:lstStyle/>
          <a:p>
            <a:pPr indent="0" lvl="1" marL="377967" rtl="0" algn="l">
              <a:lnSpc>
                <a:spcPct val="150000"/>
              </a:lnSpc>
              <a:spcBef>
                <a:spcPts val="0"/>
              </a:spcBef>
              <a:spcAft>
                <a:spcPts val="0"/>
              </a:spcAft>
              <a:buClr>
                <a:srgbClr val="011E3B"/>
              </a:buClr>
              <a:buSzPts val="1100"/>
              <a:buNone/>
            </a:pPr>
            <a:r>
              <a:t/>
            </a:r>
            <a:endParaRPr sz="1100">
              <a:latin typeface="Calibri"/>
              <a:ea typeface="Calibri"/>
              <a:cs typeface="Calibri"/>
              <a:sym typeface="Calibri"/>
            </a:endParaRPr>
          </a:p>
          <a:p>
            <a:pPr indent="0" lvl="0" marL="0" rtl="0" algn="l">
              <a:lnSpc>
                <a:spcPct val="150000"/>
              </a:lnSpc>
              <a:spcBef>
                <a:spcPts val="0"/>
              </a:spcBef>
              <a:spcAft>
                <a:spcPts val="0"/>
              </a:spcAft>
              <a:buSzPts val="1100"/>
              <a:buNone/>
            </a:pPr>
            <a:r>
              <a:t/>
            </a:r>
            <a:endParaRPr b="1"/>
          </a:p>
        </p:txBody>
      </p:sp>
      <p:cxnSp>
        <p:nvCxnSpPr>
          <p:cNvPr id="1444" name="Google Shape;1444;p35"/>
          <p:cNvCxnSpPr/>
          <p:nvPr/>
        </p:nvCxnSpPr>
        <p:spPr>
          <a:xfrm>
            <a:off x="1569720" y="1264920"/>
            <a:ext cx="5669280" cy="0"/>
          </a:xfrm>
          <a:prstGeom prst="straightConnector1">
            <a:avLst/>
          </a:prstGeom>
          <a:noFill/>
          <a:ln cap="flat" cmpd="sng" w="19050">
            <a:solidFill>
              <a:srgbClr val="F16024"/>
            </a:solidFill>
            <a:prstDash val="dot"/>
            <a:miter lim="8000"/>
            <a:headEnd len="sm" w="sm" type="none"/>
            <a:tailEnd len="sm" w="sm" type="none"/>
          </a:ln>
        </p:spPr>
      </p:cxnSp>
      <p:grpSp>
        <p:nvGrpSpPr>
          <p:cNvPr id="1445" name="Google Shape;1445;p35"/>
          <p:cNvGrpSpPr/>
          <p:nvPr/>
        </p:nvGrpSpPr>
        <p:grpSpPr>
          <a:xfrm>
            <a:off x="928234" y="582146"/>
            <a:ext cx="713271" cy="688477"/>
            <a:chOff x="7216180" y="2896437"/>
            <a:chExt cx="1173609" cy="1132812"/>
          </a:xfrm>
        </p:grpSpPr>
        <p:grpSp>
          <p:nvGrpSpPr>
            <p:cNvPr id="1446" name="Google Shape;1446;p35"/>
            <p:cNvGrpSpPr/>
            <p:nvPr/>
          </p:nvGrpSpPr>
          <p:grpSpPr>
            <a:xfrm>
              <a:off x="7884516" y="3299879"/>
              <a:ext cx="244480" cy="366042"/>
              <a:chOff x="7884516" y="3299879"/>
              <a:chExt cx="244480" cy="366042"/>
            </a:xfrm>
          </p:grpSpPr>
          <p:sp>
            <p:nvSpPr>
              <p:cNvPr id="1447" name="Google Shape;1447;p35"/>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48" name="Google Shape;1448;p35"/>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49" name="Google Shape;1449;p35"/>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50" name="Google Shape;1450;p35"/>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51" name="Google Shape;1451;p35"/>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52" name="Google Shape;1452;p35"/>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53" name="Google Shape;1453;p35"/>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54" name="Google Shape;1454;p35"/>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55" name="Google Shape;1455;p35"/>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56" name="Google Shape;1456;p35"/>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57" name="Google Shape;1457;p35"/>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458" name="Google Shape;1458;p35"/>
            <p:cNvGrpSpPr/>
            <p:nvPr/>
          </p:nvGrpSpPr>
          <p:grpSpPr>
            <a:xfrm>
              <a:off x="7216180" y="2896437"/>
              <a:ext cx="1173609" cy="1132812"/>
              <a:chOff x="7216180" y="2896437"/>
              <a:chExt cx="1173609" cy="1132812"/>
            </a:xfrm>
          </p:grpSpPr>
          <p:sp>
            <p:nvSpPr>
              <p:cNvPr id="1459" name="Google Shape;1459;p35"/>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60" name="Google Shape;1460;p35"/>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61" name="Google Shape;1461;p35"/>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62" name="Google Shape;1462;p35"/>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63" name="Google Shape;1463;p35"/>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64" name="Google Shape;1464;p35"/>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65" name="Google Shape;1465;p35"/>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66" name="Google Shape;1466;p35"/>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67" name="Google Shape;1467;p35"/>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68" name="Google Shape;1468;p35"/>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69" name="Google Shape;1469;p35"/>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70" name="Google Shape;1470;p35"/>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71" name="Google Shape;1471;p35"/>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1472" name="Google Shape;1472;p35"/>
          <p:cNvSpPr txBox="1"/>
          <p:nvPr/>
        </p:nvSpPr>
        <p:spPr>
          <a:xfrm>
            <a:off x="1382916" y="1420275"/>
            <a:ext cx="5669280" cy="8863388"/>
          </a:xfrm>
          <a:prstGeom prst="rect">
            <a:avLst/>
          </a:prstGeom>
          <a:noFill/>
          <a:ln>
            <a:noFill/>
          </a:ln>
        </p:spPr>
        <p:txBody>
          <a:bodyPr anchorCtr="0" anchor="t" bIns="45700" lIns="91425" spcFirstLastPara="1" rIns="91425" wrap="square" tIns="45700"/>
          <a:lstStyle/>
          <a:p>
            <a:pPr indent="0" lvl="0" marL="0" marR="0" rtl="0" algn="l">
              <a:spcBef>
                <a:spcPts val="0"/>
              </a:spcBef>
              <a:spcAft>
                <a:spcPts val="0"/>
              </a:spcAft>
              <a:buClr>
                <a:srgbClr val="0F4761"/>
              </a:buClr>
              <a:buSzPts val="3200"/>
              <a:buFont typeface="Play"/>
              <a:buNone/>
            </a:pPr>
            <a:r>
              <a:rPr b="1" lang="en-GB" sz="2850">
                <a:solidFill>
                  <a:srgbClr val="0F4761"/>
                </a:solidFill>
                <a:latin typeface="Play"/>
                <a:ea typeface="Play"/>
                <a:cs typeface="Play"/>
                <a:sym typeface="Play"/>
              </a:rPr>
              <a:t>🌱 </a:t>
            </a:r>
            <a:r>
              <a:rPr b="1" lang="en-GB" sz="2150">
                <a:solidFill>
                  <a:srgbClr val="0F4761"/>
                </a:solidFill>
                <a:latin typeface="Calibri"/>
                <a:ea typeface="Calibri"/>
                <a:cs typeface="Calibri"/>
                <a:sym typeface="Calibri"/>
              </a:rPr>
              <a:t>Arbeitsblatt „Finanzielle Lebenslinie“</a:t>
            </a:r>
            <a:endParaRPr b="1" sz="2400">
              <a:solidFill>
                <a:srgbClr val="0F4761"/>
              </a:solidFill>
              <a:latin typeface="Calibri"/>
              <a:ea typeface="Calibri"/>
              <a:cs typeface="Calibri"/>
              <a:sym typeface="Calibri"/>
            </a:endParaRPr>
          </a:p>
          <a:p>
            <a:pPr indent="0" lvl="0" marL="0" marR="0" rtl="0" algn="l">
              <a:lnSpc>
                <a:spcPct val="150000"/>
              </a:lnSpc>
              <a:spcBef>
                <a:spcPts val="400"/>
              </a:spcBef>
              <a:spcAft>
                <a:spcPts val="0"/>
              </a:spcAft>
              <a:buClr>
                <a:schemeClr val="dk1"/>
              </a:buClr>
              <a:buSzPts val="1100"/>
              <a:buFont typeface="Calibri"/>
              <a:buNone/>
            </a:pPr>
            <a:r>
              <a:rPr sz="1250"/>
              <a:t/>
            </a:r>
            <a:endParaRPr sz="1100">
              <a:solidFill>
                <a:schemeClr val="dk1"/>
              </a:solidFill>
              <a:latin typeface="Calibri"/>
              <a:ea typeface="Calibri"/>
              <a:cs typeface="Calibri"/>
              <a:sym typeface="Calibri"/>
            </a:endParaRPr>
          </a:p>
          <a:p>
            <a:pPr indent="0" lvl="0" marL="0" marR="0" rtl="0" algn="l">
              <a:lnSpc>
                <a:spcPct val="150000"/>
              </a:lnSpc>
              <a:spcBef>
                <a:spcPts val="1000"/>
              </a:spcBef>
              <a:spcAft>
                <a:spcPts val="0"/>
              </a:spcAft>
              <a:buNone/>
            </a:pPr>
            <a:r>
              <a:rPr b="1" lang="en-GB" sz="1000">
                <a:solidFill>
                  <a:schemeClr val="dk1"/>
                </a:solidFill>
                <a:latin typeface="Calibri"/>
                <a:ea typeface="Calibri"/>
                <a:cs typeface="Calibri"/>
                <a:sym typeface="Calibri"/>
              </a:rPr>
              <a:t>🎯 </a:t>
            </a:r>
            <a:r>
              <a:rPr b="1" lang="en-GB" sz="1000">
                <a:solidFill>
                  <a:srgbClr val="1E2879"/>
                </a:solidFill>
                <a:latin typeface="Calibri"/>
                <a:ea typeface="Calibri"/>
                <a:cs typeface="Calibri"/>
                <a:sym typeface="Calibri"/>
              </a:rPr>
              <a:t>So funktioniert die Übung</a:t>
            </a:r>
            <a:endParaRPr/>
          </a:p>
          <a:p>
            <a:pPr indent="0" lvl="0" marL="0" marR="0" rtl="0" algn="l">
              <a:lnSpc>
                <a:spcPct val="150000"/>
              </a:lnSpc>
              <a:spcBef>
                <a:spcPts val="0"/>
              </a:spcBef>
              <a:spcAft>
                <a:spcPts val="0"/>
              </a:spcAft>
              <a:buNone/>
            </a:pPr>
            <a:r>
              <a:rPr sz="1250"/>
              <a:t/>
            </a:r>
            <a:endParaRPr b="1"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000">
                <a:solidFill>
                  <a:srgbClr val="1E2879"/>
                </a:solidFill>
                <a:latin typeface="Calibri"/>
                <a:ea typeface="Calibri"/>
                <a:cs typeface="Calibri"/>
                <a:sym typeface="Calibri"/>
              </a:rPr>
              <a:t>🧭 </a:t>
            </a:r>
            <a:r>
              <a:rPr b="1" lang="en-GB" sz="1000">
                <a:solidFill>
                  <a:srgbClr val="1E2879"/>
                </a:solidFill>
                <a:latin typeface="Calibri"/>
                <a:ea typeface="Calibri"/>
                <a:cs typeface="Calibri"/>
                <a:sym typeface="Calibri"/>
              </a:rPr>
              <a:t>Schritt 1: Zeichnen Sie Ihre Lebenslinie</a:t>
            </a:r>
            <a:br>
              <a:rPr lang="en-GB" sz="1100">
                <a:solidFill>
                  <a:srgbClr val="1E2879"/>
                </a:solidFill>
                <a:latin typeface="Calibri"/>
                <a:ea typeface="Calibri"/>
                <a:cs typeface="Calibri"/>
                <a:sym typeface="Calibri"/>
              </a:rPr>
            </a:br>
            <a:r>
              <a:rPr lang="en-GB" sz="1000">
                <a:solidFill>
                  <a:srgbClr val="1E2879"/>
                </a:solidFill>
                <a:latin typeface="Calibri"/>
                <a:ea typeface="Calibri"/>
                <a:cs typeface="Calibri"/>
                <a:sym typeface="Calibri"/>
              </a:rPr>
              <a:t>Zeichnen Sie eine lange waagerechte Linie über eine Seite. Sie steht für Ihr Leben von der Kindheit bis heute.</a:t>
            </a:r>
            <a:endParaRPr/>
          </a:p>
          <a:p>
            <a:pPr indent="0" lvl="0" marL="0" marR="0" rtl="0" algn="l">
              <a:lnSpc>
                <a:spcPct val="150000"/>
              </a:lnSpc>
              <a:spcBef>
                <a:spcPts val="0"/>
              </a:spcBef>
              <a:spcAft>
                <a:spcPts val="0"/>
              </a:spcAft>
              <a:buNone/>
            </a:pPr>
            <a:r>
              <a:rPr sz="1250"/>
              <a:t/>
            </a:r>
            <a:endParaRPr sz="1100">
              <a:solidFill>
                <a:schemeClr val="dk1"/>
              </a:solidFill>
              <a:latin typeface="Calibri"/>
              <a:ea typeface="Calibri"/>
              <a:cs typeface="Calibri"/>
              <a:sym typeface="Calibri"/>
            </a:endParaRPr>
          </a:p>
          <a:p>
            <a:pPr indent="0" lvl="0" marL="0" marR="0" rtl="0" algn="l">
              <a:lnSpc>
                <a:spcPct val="150000"/>
              </a:lnSpc>
              <a:spcBef>
                <a:spcPts val="0"/>
              </a:spcBef>
              <a:spcAft>
                <a:spcPts val="0"/>
              </a:spcAft>
              <a:buNone/>
            </a:pPr>
            <a:r>
              <a:rPr lang="en-GB" sz="1000">
                <a:solidFill>
                  <a:schemeClr val="dk1"/>
                </a:solidFill>
                <a:latin typeface="Calibri"/>
                <a:ea typeface="Calibri"/>
                <a:cs typeface="Calibri"/>
                <a:sym typeface="Calibri"/>
              </a:rPr>
              <a:t>📍 </a:t>
            </a:r>
            <a:r>
              <a:rPr b="1" lang="en-GB" sz="1000">
                <a:solidFill>
                  <a:srgbClr val="1E2879"/>
                </a:solidFill>
                <a:latin typeface="Calibri"/>
                <a:ea typeface="Calibri"/>
                <a:cs typeface="Calibri"/>
                <a:sym typeface="Calibri"/>
              </a:rPr>
              <a:t>Schritt 2: Wichtige finanzielle Momente eintragen</a:t>
            </a:r>
            <a:br>
              <a:rPr lang="en-GB" sz="1100">
                <a:solidFill>
                  <a:srgbClr val="1E2879"/>
                </a:solidFill>
                <a:latin typeface="Calibri"/>
                <a:ea typeface="Calibri"/>
                <a:cs typeface="Calibri"/>
                <a:sym typeface="Calibri"/>
              </a:rPr>
            </a:br>
            <a:r>
              <a:rPr lang="en-GB" sz="1000">
                <a:solidFill>
                  <a:srgbClr val="1E2879"/>
                </a:solidFill>
                <a:latin typeface="Calibri"/>
                <a:ea typeface="Calibri"/>
                <a:cs typeface="Calibri"/>
                <a:sym typeface="Calibri"/>
              </a:rPr>
              <a:t>Setzen Sie Markierungen entlang der Linie für wichtige Ereignisse wie:</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000">
                <a:solidFill>
                  <a:srgbClr val="1E2879"/>
                </a:solidFill>
                <a:latin typeface="Calibri"/>
                <a:ea typeface="Calibri"/>
                <a:cs typeface="Calibri"/>
                <a:sym typeface="Calibri"/>
              </a:rPr>
              <a:t>💼 Erster Job / erstes Gehalt</a:t>
            </a:r>
            <a:br>
              <a:rPr lang="en-GB" sz="1100">
                <a:solidFill>
                  <a:srgbClr val="1E2879"/>
                </a:solidFill>
                <a:latin typeface="Calibri"/>
                <a:ea typeface="Calibri"/>
                <a:cs typeface="Calibri"/>
                <a:sym typeface="Calibri"/>
              </a:rPr>
            </a:br>
            <a:r>
              <a:rPr lang="en-GB" sz="1000">
                <a:solidFill>
                  <a:srgbClr val="1E2879"/>
                </a:solidFill>
                <a:latin typeface="Calibri"/>
                <a:ea typeface="Calibri"/>
                <a:cs typeface="Calibri"/>
                <a:sym typeface="Calibri"/>
              </a:rPr>
              <a:t>💰 Spar-Meilensteine</a:t>
            </a:r>
            <a:br>
              <a:rPr lang="en-GB" sz="1100">
                <a:solidFill>
                  <a:srgbClr val="1E2879"/>
                </a:solidFill>
                <a:latin typeface="Calibri"/>
                <a:ea typeface="Calibri"/>
                <a:cs typeface="Calibri"/>
                <a:sym typeface="Calibri"/>
              </a:rPr>
            </a:br>
            <a:r>
              <a:rPr lang="en-GB" sz="1000">
                <a:solidFill>
                  <a:srgbClr val="1E2879"/>
                </a:solidFill>
                <a:latin typeface="Calibri"/>
                <a:ea typeface="Calibri"/>
                <a:cs typeface="Calibri"/>
                <a:sym typeface="Calibri"/>
              </a:rPr>
              <a:t>💳 Schulden-Momente (aufgenommen oder abbezahlt)</a:t>
            </a:r>
            <a:br>
              <a:rPr lang="en-GB" sz="1100">
                <a:solidFill>
                  <a:srgbClr val="1E2879"/>
                </a:solidFill>
                <a:latin typeface="Calibri"/>
                <a:ea typeface="Calibri"/>
                <a:cs typeface="Calibri"/>
                <a:sym typeface="Calibri"/>
              </a:rPr>
            </a:br>
            <a:r>
              <a:rPr lang="en-GB" sz="1000">
                <a:solidFill>
                  <a:srgbClr val="1E2879"/>
                </a:solidFill>
                <a:latin typeface="Calibri"/>
                <a:ea typeface="Calibri"/>
                <a:cs typeface="Calibri"/>
                <a:sym typeface="Calibri"/>
              </a:rPr>
              <a:t>🚗 Größere Anschaffungen (Auto, Wohnung, Ausbildung)</a:t>
            </a:r>
            <a:br>
              <a:rPr lang="en-GB" sz="1100">
                <a:solidFill>
                  <a:srgbClr val="1E2879"/>
                </a:solidFill>
                <a:latin typeface="Calibri"/>
                <a:ea typeface="Calibri"/>
                <a:cs typeface="Calibri"/>
                <a:sym typeface="Calibri"/>
              </a:rPr>
            </a:br>
            <a:r>
              <a:rPr lang="en-GB" sz="1000">
                <a:solidFill>
                  <a:srgbClr val="1E2879"/>
                </a:solidFill>
                <a:latin typeface="Calibri"/>
                <a:ea typeface="Calibri"/>
                <a:cs typeface="Calibri"/>
                <a:sym typeface="Calibri"/>
              </a:rPr>
              <a:t>⚡ Finanzieller Stress oder Notlage</a:t>
            </a:r>
            <a:br>
              <a:rPr lang="en-GB" sz="1100">
                <a:solidFill>
                  <a:srgbClr val="1E2879"/>
                </a:solidFill>
                <a:latin typeface="Calibri"/>
                <a:ea typeface="Calibri"/>
                <a:cs typeface="Calibri"/>
                <a:sym typeface="Calibri"/>
              </a:rPr>
            </a:br>
            <a:r>
              <a:rPr lang="en-GB" sz="1000">
                <a:solidFill>
                  <a:srgbClr val="1E2879"/>
                </a:solidFill>
                <a:latin typeface="Calibri"/>
                <a:ea typeface="Calibri"/>
                <a:cs typeface="Calibri"/>
                <a:sym typeface="Calibri"/>
              </a:rPr>
              <a:t>📈 Berufliche Veränderungen oder Beförderungen</a:t>
            </a:r>
            <a:br>
              <a:rPr lang="en-GB" sz="1100">
                <a:solidFill>
                  <a:srgbClr val="1E2879"/>
                </a:solidFill>
                <a:latin typeface="Calibri"/>
                <a:ea typeface="Calibri"/>
                <a:cs typeface="Calibri"/>
                <a:sym typeface="Calibri"/>
              </a:rPr>
            </a:br>
            <a:r>
              <a:rPr lang="en-GB" sz="1000">
                <a:solidFill>
                  <a:srgbClr val="1E2879"/>
                </a:solidFill>
                <a:latin typeface="Calibri"/>
                <a:ea typeface="Calibri"/>
                <a:cs typeface="Calibri"/>
                <a:sym typeface="Calibri"/>
              </a:rPr>
              <a:t>📊 Geldanlagen oder finanzielle Erfolge</a:t>
            </a:r>
            <a:br>
              <a:rPr lang="en-GB" sz="1100">
                <a:solidFill>
                  <a:srgbClr val="1E2879"/>
                </a:solidFill>
                <a:latin typeface="Calibri"/>
                <a:ea typeface="Calibri"/>
                <a:cs typeface="Calibri"/>
                <a:sym typeface="Calibri"/>
              </a:rPr>
            </a:br>
            <a:r>
              <a:rPr lang="en-GB" sz="1000">
                <a:solidFill>
                  <a:srgbClr val="1E2879"/>
                </a:solidFill>
                <a:latin typeface="Calibri"/>
                <a:ea typeface="Calibri"/>
                <a:cs typeface="Calibri"/>
                <a:sym typeface="Calibri"/>
              </a:rPr>
              <a:t>👨‍👩‍👧 Familien- oder Sorgeverantwortung</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sz="1250"/>
              <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000">
                <a:solidFill>
                  <a:srgbClr val="1E2879"/>
                </a:solidFill>
                <a:latin typeface="Calibri"/>
                <a:ea typeface="Calibri"/>
                <a:cs typeface="Calibri"/>
                <a:sym typeface="Calibri"/>
              </a:rPr>
              <a:t>🎨 </a:t>
            </a:r>
            <a:r>
              <a:rPr b="1" lang="en-GB" sz="1000">
                <a:solidFill>
                  <a:srgbClr val="1E2879"/>
                </a:solidFill>
                <a:latin typeface="Calibri"/>
                <a:ea typeface="Calibri"/>
                <a:cs typeface="Calibri"/>
                <a:sym typeface="Calibri"/>
              </a:rPr>
              <a:t>Schritt 3: Ihre Erfahrungen kennzeichnen</a:t>
            </a:r>
            <a:br>
              <a:rPr lang="en-GB" sz="1100">
                <a:solidFill>
                  <a:srgbClr val="1E2879"/>
                </a:solidFill>
                <a:latin typeface="Calibri"/>
                <a:ea typeface="Calibri"/>
                <a:cs typeface="Calibri"/>
                <a:sym typeface="Calibri"/>
              </a:rPr>
            </a:br>
            <a:r>
              <a:rPr lang="en-GB" sz="1000">
                <a:solidFill>
                  <a:srgbClr val="1E2879"/>
                </a:solidFill>
                <a:latin typeface="Calibri"/>
                <a:ea typeface="Calibri"/>
                <a:cs typeface="Calibri"/>
                <a:sym typeface="Calibri"/>
              </a:rPr>
              <a:t>Nutzen Sie Farben oder Symbole, um zu zeigen, wie sich jeder Moment angefühlt hat:</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000">
                <a:solidFill>
                  <a:srgbClr val="1E2879"/>
                </a:solidFill>
                <a:latin typeface="Calibri"/>
                <a:ea typeface="Calibri"/>
                <a:cs typeface="Calibri"/>
                <a:sym typeface="Calibri"/>
              </a:rPr>
              <a:t>🟢 Positiv / Stolz</a:t>
            </a:r>
            <a:br>
              <a:rPr lang="en-GB" sz="1100">
                <a:solidFill>
                  <a:srgbClr val="1E2879"/>
                </a:solidFill>
                <a:latin typeface="Calibri"/>
                <a:ea typeface="Calibri"/>
                <a:cs typeface="Calibri"/>
                <a:sym typeface="Calibri"/>
              </a:rPr>
            </a:br>
            <a:r>
              <a:rPr lang="en-GB" sz="1000">
                <a:solidFill>
                  <a:srgbClr val="1E2879"/>
                </a:solidFill>
                <a:latin typeface="Calibri"/>
                <a:ea typeface="Calibri"/>
                <a:cs typeface="Calibri"/>
                <a:sym typeface="Calibri"/>
              </a:rPr>
              <a:t>🔴 Herausfordernd / Belastend</a:t>
            </a:r>
            <a:br>
              <a:rPr lang="en-GB" sz="1100">
                <a:solidFill>
                  <a:srgbClr val="1E2879"/>
                </a:solidFill>
                <a:latin typeface="Calibri"/>
                <a:ea typeface="Calibri"/>
                <a:cs typeface="Calibri"/>
                <a:sym typeface="Calibri"/>
              </a:rPr>
            </a:br>
            <a:r>
              <a:rPr lang="en-GB" sz="1000">
                <a:solidFill>
                  <a:srgbClr val="1E2879"/>
                </a:solidFill>
                <a:latin typeface="Calibri"/>
                <a:ea typeface="Calibri"/>
                <a:cs typeface="Calibri"/>
                <a:sym typeface="Calibri"/>
              </a:rPr>
              <a:t>🔵 Prägend / Wendepunkt</a:t>
            </a:r>
            <a:br>
              <a:rPr lang="en-GB" sz="1100">
                <a:solidFill>
                  <a:srgbClr val="1E2879"/>
                </a:solidFill>
                <a:latin typeface="Calibri"/>
                <a:ea typeface="Calibri"/>
                <a:cs typeface="Calibri"/>
                <a:sym typeface="Calibri"/>
              </a:rPr>
            </a:br>
            <a:r>
              <a:rPr lang="en-GB" sz="1000">
                <a:solidFill>
                  <a:srgbClr val="1E2879"/>
                </a:solidFill>
                <a:latin typeface="Calibri"/>
                <a:ea typeface="Calibri"/>
                <a:cs typeface="Calibri"/>
                <a:sym typeface="Calibri"/>
              </a:rPr>
              <a:t>⭐ Wichtig / Entscheidender Moment</a:t>
            </a:r>
            <a:endParaRPr/>
          </a:p>
          <a:p>
            <a:pPr indent="0" lvl="0" marL="0" marR="0" rtl="0" algn="l">
              <a:lnSpc>
                <a:spcPct val="150000"/>
              </a:lnSpc>
              <a:spcBef>
                <a:spcPts val="0"/>
              </a:spcBef>
              <a:spcAft>
                <a:spcPts val="0"/>
              </a:spcAft>
              <a:buNone/>
            </a:pPr>
            <a:r>
              <a:rPr sz="1250"/>
              <a:t/>
            </a:r>
            <a:endParaRPr sz="1100">
              <a:solidFill>
                <a:schemeClr val="dk1"/>
              </a:solidFill>
              <a:latin typeface="Calibri"/>
              <a:ea typeface="Calibri"/>
              <a:cs typeface="Calibri"/>
              <a:sym typeface="Calibri"/>
            </a:endParaRPr>
          </a:p>
          <a:p>
            <a:pPr indent="0" lvl="0" marL="0" marR="0" rtl="0" algn="l">
              <a:lnSpc>
                <a:spcPct val="150000"/>
              </a:lnSpc>
              <a:spcBef>
                <a:spcPts val="0"/>
              </a:spcBef>
              <a:spcAft>
                <a:spcPts val="0"/>
              </a:spcAft>
              <a:buNone/>
            </a:pPr>
            <a:r>
              <a:rPr b="1" lang="en-GB" sz="1000">
                <a:solidFill>
                  <a:schemeClr val="dk1"/>
                </a:solidFill>
                <a:latin typeface="Calibri"/>
                <a:ea typeface="Calibri"/>
                <a:cs typeface="Calibri"/>
                <a:sym typeface="Calibri"/>
              </a:rPr>
              <a:t>🗺️ </a:t>
            </a:r>
            <a:r>
              <a:rPr b="1" lang="en-GB" sz="1000">
                <a:solidFill>
                  <a:srgbClr val="1E2879"/>
                </a:solidFill>
                <a:latin typeface="Calibri"/>
                <a:ea typeface="Calibri"/>
                <a:cs typeface="Calibri"/>
                <a:sym typeface="Calibri"/>
              </a:rPr>
              <a:t>Mein finanzieller Lebensweg</a:t>
            </a:r>
            <a:endParaRPr b="1"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000">
                <a:solidFill>
                  <a:srgbClr val="1E2879"/>
                </a:solidFill>
                <a:latin typeface="Calibri"/>
                <a:ea typeface="Calibri"/>
                <a:cs typeface="Calibri"/>
                <a:sym typeface="Calibri"/>
              </a:rPr>
              <a:t>Nutzen Sie diese illustrierte Anleitung, um Ihre Lebenslinie mit klaren Markierungen zu zeichnen:</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000">
                <a:solidFill>
                  <a:srgbClr val="1E2879"/>
                </a:solidFill>
                <a:latin typeface="Calibri"/>
                <a:ea typeface="Calibri"/>
                <a:cs typeface="Calibri"/>
                <a:sym typeface="Calibri"/>
              </a:rPr>
              <a:t>Kindheit ──●──────●──────★──────●──────▲──────●──────★──────●──▶ Heute  		      Ereignis     Ereignis   Wende-     Ereignis  Heraus-   Ereignis   Wende-     Ereignis</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b="1" lang="en-GB" sz="1000">
                <a:solidFill>
                  <a:srgbClr val="1E2879"/>
                </a:solidFill>
                <a:latin typeface="Calibri"/>
                <a:ea typeface="Calibri"/>
                <a:cs typeface="Calibri"/>
                <a:sym typeface="Calibri"/>
              </a:rPr>
              <a:t>So zeichnen Sie sie:</a:t>
            </a:r>
            <a:r>
              <a:rPr lang="en-GB" sz="1000">
                <a:solidFill>
                  <a:srgbClr val="1E2879"/>
                </a:solidFill>
                <a:latin typeface="Calibri"/>
                <a:ea typeface="Calibri"/>
                <a:cs typeface="Calibri"/>
                <a:sym typeface="Calibri"/>
              </a:rPr>
              <a:t> - Zeichnen Sie einen langen waagerechten Pfeil (links = Vergangenheit, rechts = Gegenwart) - Setzen Sie Kreise (●) für Ereignisse auf die Linie - Platzieren Sie Symbole darüber oder darunter, um die Bedeutung zu zeigen: - ★ = Wendepunkt - ▲ = Herausforderung - ● = neutrales/normales Ereignis</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b="1" lang="en-GB" sz="1000">
                <a:solidFill>
                  <a:srgbClr val="1E2879"/>
                </a:solidFill>
                <a:latin typeface="Calibri"/>
                <a:ea typeface="Calibri"/>
                <a:cs typeface="Calibri"/>
                <a:sym typeface="Calibri"/>
              </a:rPr>
              <a:t>Fügen Sie kurze Beschriftungen hinzu wie:</a:t>
            </a:r>
            <a:r>
              <a:rPr lang="en-GB" sz="1000">
                <a:solidFill>
                  <a:srgbClr val="1E2879"/>
                </a:solidFill>
                <a:latin typeface="Calibri"/>
                <a:ea typeface="Calibri"/>
                <a:cs typeface="Calibri"/>
                <a:sym typeface="Calibri"/>
              </a:rPr>
              <a:t> - „Erstes Gehalt“ - „Schulden abbezahlt“ - „Berufswechsel“ - „Erstes Auto gekauft“</a:t>
            </a:r>
            <a:endParaRPr sz="1100">
              <a:solidFill>
                <a:srgbClr val="1E2879"/>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6" name="Shape 1476"/>
        <p:cNvGrpSpPr/>
        <p:nvPr/>
      </p:nvGrpSpPr>
      <p:grpSpPr>
        <a:xfrm>
          <a:off x="0" y="0"/>
          <a:ext cx="0" cy="0"/>
          <a:chOff x="0" y="0"/>
          <a:chExt cx="0" cy="0"/>
        </a:xfrm>
      </p:grpSpPr>
      <p:sp>
        <p:nvSpPr>
          <p:cNvPr id="1477" name="Google Shape;1477;p36"/>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478" name="Google Shape;1478;p36"/>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479" name="Google Shape;1479;p36"/>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F16024"/>
              </a:buClr>
              <a:buSzPts val="3000"/>
              <a:buNone/>
            </a:pPr>
            <a:r>
              <a:rPr lang="en-GB"/>
              <a:t>Frauen in der Karrieremitte</a:t>
            </a:r>
            <a:endParaRPr/>
          </a:p>
        </p:txBody>
      </p:sp>
      <p:sp>
        <p:nvSpPr>
          <p:cNvPr id="1480" name="Google Shape;1480;p36"/>
          <p:cNvSpPr txBox="1"/>
          <p:nvPr>
            <p:ph idx="4" type="body"/>
          </p:nvPr>
        </p:nvSpPr>
        <p:spPr>
          <a:xfrm>
            <a:off x="1704812" y="2601439"/>
            <a:ext cx="5238428" cy="8090374"/>
          </a:xfrm>
          <a:prstGeom prst="rect">
            <a:avLst/>
          </a:prstGeom>
          <a:noFill/>
          <a:ln>
            <a:noFill/>
          </a:ln>
        </p:spPr>
        <p:txBody>
          <a:bodyPr anchorCtr="0" anchor="t" bIns="45700" lIns="91425" spcFirstLastPara="1" rIns="91425" wrap="square" tIns="45700">
            <a:noAutofit/>
          </a:bodyPr>
          <a:lstStyle/>
          <a:p>
            <a:pPr indent="0" lvl="1" marL="377967" rtl="0" algn="l">
              <a:lnSpc>
                <a:spcPct val="150000"/>
              </a:lnSpc>
              <a:spcBef>
                <a:spcPts val="0"/>
              </a:spcBef>
              <a:spcAft>
                <a:spcPts val="0"/>
              </a:spcAft>
              <a:buClr>
                <a:srgbClr val="011E3B"/>
              </a:buClr>
              <a:buSzPts val="1100"/>
              <a:buNone/>
            </a:pPr>
            <a:r>
              <a:t/>
            </a:r>
            <a:endParaRPr sz="1100">
              <a:latin typeface="Calibri"/>
              <a:ea typeface="Calibri"/>
              <a:cs typeface="Calibri"/>
              <a:sym typeface="Calibri"/>
            </a:endParaRPr>
          </a:p>
          <a:p>
            <a:pPr indent="0" lvl="0" marL="0" rtl="0" algn="l">
              <a:lnSpc>
                <a:spcPct val="150000"/>
              </a:lnSpc>
              <a:spcBef>
                <a:spcPts val="0"/>
              </a:spcBef>
              <a:spcAft>
                <a:spcPts val="0"/>
              </a:spcAft>
              <a:buSzPts val="1100"/>
              <a:buNone/>
            </a:pPr>
            <a:r>
              <a:t/>
            </a:r>
            <a:endParaRPr b="1"/>
          </a:p>
        </p:txBody>
      </p:sp>
      <p:cxnSp>
        <p:nvCxnSpPr>
          <p:cNvPr id="1481" name="Google Shape;1481;p36"/>
          <p:cNvCxnSpPr/>
          <p:nvPr/>
        </p:nvCxnSpPr>
        <p:spPr>
          <a:xfrm>
            <a:off x="1569720" y="1264920"/>
            <a:ext cx="5669280" cy="0"/>
          </a:xfrm>
          <a:prstGeom prst="straightConnector1">
            <a:avLst/>
          </a:prstGeom>
          <a:noFill/>
          <a:ln cap="flat" cmpd="sng" w="19050">
            <a:solidFill>
              <a:srgbClr val="F16024"/>
            </a:solidFill>
            <a:prstDash val="dot"/>
            <a:miter lim="8000"/>
            <a:headEnd len="sm" w="sm" type="none"/>
            <a:tailEnd len="sm" w="sm" type="none"/>
          </a:ln>
        </p:spPr>
      </p:cxnSp>
      <p:grpSp>
        <p:nvGrpSpPr>
          <p:cNvPr id="1482" name="Google Shape;1482;p36"/>
          <p:cNvGrpSpPr/>
          <p:nvPr/>
        </p:nvGrpSpPr>
        <p:grpSpPr>
          <a:xfrm>
            <a:off x="928234" y="582146"/>
            <a:ext cx="713271" cy="688477"/>
            <a:chOff x="7216180" y="2896437"/>
            <a:chExt cx="1173609" cy="1132812"/>
          </a:xfrm>
        </p:grpSpPr>
        <p:grpSp>
          <p:nvGrpSpPr>
            <p:cNvPr id="1483" name="Google Shape;1483;p36"/>
            <p:cNvGrpSpPr/>
            <p:nvPr/>
          </p:nvGrpSpPr>
          <p:grpSpPr>
            <a:xfrm>
              <a:off x="7884516" y="3299879"/>
              <a:ext cx="244480" cy="366042"/>
              <a:chOff x="7884516" y="3299879"/>
              <a:chExt cx="244480" cy="366042"/>
            </a:xfrm>
          </p:grpSpPr>
          <p:sp>
            <p:nvSpPr>
              <p:cNvPr id="1484" name="Google Shape;1484;p36"/>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85" name="Google Shape;1485;p36"/>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86" name="Google Shape;1486;p36"/>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87" name="Google Shape;1487;p36"/>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88" name="Google Shape;1488;p36"/>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89" name="Google Shape;1489;p36"/>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90" name="Google Shape;1490;p36"/>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91" name="Google Shape;1491;p36"/>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92" name="Google Shape;1492;p36"/>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93" name="Google Shape;1493;p36"/>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94" name="Google Shape;1494;p36"/>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495" name="Google Shape;1495;p36"/>
            <p:cNvGrpSpPr/>
            <p:nvPr/>
          </p:nvGrpSpPr>
          <p:grpSpPr>
            <a:xfrm>
              <a:off x="7216180" y="2896437"/>
              <a:ext cx="1173609" cy="1132812"/>
              <a:chOff x="7216180" y="2896437"/>
              <a:chExt cx="1173609" cy="1132812"/>
            </a:xfrm>
          </p:grpSpPr>
          <p:sp>
            <p:nvSpPr>
              <p:cNvPr id="1496" name="Google Shape;1496;p36"/>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97" name="Google Shape;1497;p36"/>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98" name="Google Shape;1498;p36"/>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99" name="Google Shape;1499;p36"/>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00" name="Google Shape;1500;p36"/>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01" name="Google Shape;1501;p36"/>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02" name="Google Shape;1502;p36"/>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03" name="Google Shape;1503;p36"/>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04" name="Google Shape;1504;p36"/>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05" name="Google Shape;1505;p36"/>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06" name="Google Shape;1506;p36"/>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07" name="Google Shape;1507;p36"/>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08" name="Google Shape;1508;p36"/>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1509" name="Google Shape;1509;p36"/>
          <p:cNvSpPr txBox="1"/>
          <p:nvPr/>
        </p:nvSpPr>
        <p:spPr>
          <a:xfrm>
            <a:off x="1371567" y="1420275"/>
            <a:ext cx="5669280" cy="819025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GB" sz="1100">
                <a:solidFill>
                  <a:schemeClr val="dk1"/>
                </a:solidFill>
                <a:latin typeface="Calibri"/>
                <a:ea typeface="Calibri"/>
                <a:cs typeface="Calibri"/>
                <a:sym typeface="Calibri"/>
              </a:rPr>
              <a:t>✏️ </a:t>
            </a:r>
            <a:r>
              <a:rPr b="1" lang="en-GB" sz="1100">
                <a:solidFill>
                  <a:srgbClr val="1E2879"/>
                </a:solidFill>
                <a:latin typeface="Calibri"/>
                <a:ea typeface="Calibri"/>
                <a:cs typeface="Calibri"/>
                <a:sym typeface="Calibri"/>
              </a:rPr>
              <a:t>Erstellen Sie Ihre eigene Lebenslinie</a:t>
            </a:r>
            <a:endParaRPr b="1"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 </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Kindheit ─────────────────────────────────────────────────────────▶ Heute</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 </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b="1" lang="en-GB" sz="1100">
                <a:solidFill>
                  <a:srgbClr val="1E2879"/>
                </a:solidFill>
                <a:latin typeface="Calibri"/>
                <a:ea typeface="Calibri"/>
                <a:cs typeface="Calibri"/>
                <a:sym typeface="Calibri"/>
              </a:rPr>
              <a:t>🔍 Angeleitete Reflexion</a:t>
            </a:r>
            <a:endParaRPr b="1"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Nehmen Sie sich einen Moment, um über Ihren Weg nachzudenken:</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b="1" lang="en-GB" sz="1100">
                <a:solidFill>
                  <a:srgbClr val="1E2879"/>
                </a:solidFill>
                <a:latin typeface="Calibri"/>
                <a:ea typeface="Calibri"/>
                <a:cs typeface="Calibri"/>
                <a:sym typeface="Calibri"/>
              </a:rPr>
              <a:t>✨ 1. Welche Muster erkenne ich in meinen finanziellen Entscheidungen?</a:t>
            </a:r>
            <a:endParaRPr b="1"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______________________________________________________________________________</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______________________________________________________________________________</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 </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b="1" lang="en-GB" sz="1100">
                <a:solidFill>
                  <a:srgbClr val="1E2879"/>
                </a:solidFill>
                <a:latin typeface="Calibri"/>
                <a:ea typeface="Calibri"/>
                <a:cs typeface="Calibri"/>
                <a:sym typeface="Calibri"/>
              </a:rPr>
              <a:t>💡 2. Wo habe ich Widerstandsfähigkeit oder Kreativität gezeigt?</a:t>
            </a:r>
            <a:endParaRPr b="1"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______________________________________________________________________________</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______________________________________________________________________________</a:t>
            </a:r>
            <a:endParaRPr/>
          </a:p>
          <a:p>
            <a:pPr indent="0" lvl="0" marL="0" marR="0" rtl="0" algn="l">
              <a:lnSpc>
                <a:spcPct val="150000"/>
              </a:lnSpc>
              <a:spcBef>
                <a:spcPts val="0"/>
              </a:spcBef>
              <a:spcAft>
                <a:spcPts val="0"/>
              </a:spcAft>
              <a:buNone/>
            </a:pPr>
            <a:r>
              <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b="1" lang="en-GB" sz="1100">
                <a:solidFill>
                  <a:srgbClr val="1E2879"/>
                </a:solidFill>
                <a:latin typeface="Calibri"/>
                <a:ea typeface="Calibri"/>
                <a:cs typeface="Calibri"/>
                <a:sym typeface="Calibri"/>
              </a:rPr>
              <a:t>🧠 3. Welche Erfahrungen haben meine Überzeugungen über Geld geprägt?</a:t>
            </a:r>
            <a:endParaRPr b="1"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______________________________________________________________________________</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______________________________________________________________________________</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b="1" lang="en-GB" sz="1100">
                <a:solidFill>
                  <a:srgbClr val="1E2879"/>
                </a:solidFill>
                <a:latin typeface="Calibri"/>
                <a:ea typeface="Calibri"/>
                <a:cs typeface="Calibri"/>
                <a:sym typeface="Calibri"/>
              </a:rPr>
              <a:t>🚀 4. Welche Lehren nehme ich mit?</a:t>
            </a:r>
            <a:endParaRPr b="1"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______________________________________________________________________________</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______________________________________________________________________________</a:t>
            </a:r>
            <a:endParaRPr/>
          </a:p>
          <a:p>
            <a:pPr indent="0" lvl="0" marL="0" marR="0" rtl="0" algn="l">
              <a:lnSpc>
                <a:spcPct val="150000"/>
              </a:lnSpc>
              <a:spcBef>
                <a:spcPts val="0"/>
              </a:spcBef>
              <a:spcAft>
                <a:spcPts val="0"/>
              </a:spcAft>
              <a:buNone/>
            </a:pPr>
            <a:r>
              <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b="1" lang="en-GB" sz="1100">
                <a:solidFill>
                  <a:srgbClr val="1E2879"/>
                </a:solidFill>
                <a:latin typeface="Calibri"/>
                <a:ea typeface="Calibri"/>
                <a:cs typeface="Calibri"/>
                <a:sym typeface="Calibri"/>
              </a:rPr>
              <a:t>🌟 Blick nach vorn (optional)</a:t>
            </a:r>
            <a:endParaRPr b="1"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b="1" lang="en-GB" sz="1100">
                <a:solidFill>
                  <a:srgbClr val="1E2879"/>
                </a:solidFill>
                <a:latin typeface="Calibri"/>
                <a:ea typeface="Calibri"/>
                <a:cs typeface="Calibri"/>
                <a:sym typeface="Calibri"/>
              </a:rPr>
              <a:t>🎯 Meine nächsten finanziellen Ziele</a:t>
            </a:r>
            <a:endParaRPr b="1"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______________________________________________________________________________</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______________________________________________________________________________</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 </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b="1" lang="en-GB" sz="1100">
                <a:solidFill>
                  <a:srgbClr val="1E2879"/>
                </a:solidFill>
                <a:latin typeface="Calibri"/>
                <a:ea typeface="Calibri"/>
                <a:cs typeface="Calibri"/>
                <a:sym typeface="Calibri"/>
              </a:rPr>
              <a:t>🤝 Unterstützung &amp; Ressourcen, die ich brauchen könnte</a:t>
            </a:r>
            <a:endParaRPr b="1"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______________________________________________________________________________</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______________________________________________________________________________</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t/>
            </a:r>
            <a:endParaRPr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None/>
            </a:pPr>
            <a:r>
              <a:rPr lang="en-GB" sz="1100">
                <a:solidFill>
                  <a:srgbClr val="1E2879"/>
                </a:solidFill>
                <a:latin typeface="Calibri"/>
                <a:ea typeface="Calibri"/>
                <a:cs typeface="Calibri"/>
                <a:sym typeface="Calibri"/>
              </a:rPr>
              <a:t>💬 </a:t>
            </a:r>
            <a:r>
              <a:rPr i="1" lang="en-GB" sz="1100">
                <a:solidFill>
                  <a:srgbClr val="1E2879"/>
                </a:solidFill>
                <a:latin typeface="Calibri"/>
                <a:ea typeface="Calibri"/>
                <a:cs typeface="Calibri"/>
                <a:sym typeface="Calibri"/>
              </a:rPr>
              <a:t>Tipp: Es gibt keine „richtige“ Lebenslinie. Es geht um Bewusstsein, nicht um Perfektion.</a:t>
            </a:r>
            <a:endParaRPr sz="1100">
              <a:solidFill>
                <a:srgbClr val="1E2879"/>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3" name="Shape 1513"/>
        <p:cNvGrpSpPr/>
        <p:nvPr/>
      </p:nvGrpSpPr>
      <p:grpSpPr>
        <a:xfrm>
          <a:off x="0" y="0"/>
          <a:ext cx="0" cy="0"/>
          <a:chOff x="0" y="0"/>
          <a:chExt cx="0" cy="0"/>
        </a:xfrm>
      </p:grpSpPr>
      <p:sp>
        <p:nvSpPr>
          <p:cNvPr id="1514" name="Google Shape;1514;p37"/>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515" name="Google Shape;1515;p37"/>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516" name="Google Shape;1516;p37"/>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F16024"/>
              </a:buClr>
              <a:buSzPts val="3000"/>
              <a:buNone/>
            </a:pPr>
            <a:r>
              <a:rPr lang="en-GB"/>
              <a:t>Frauen in der Karrieremitte</a:t>
            </a:r>
            <a:endParaRPr/>
          </a:p>
        </p:txBody>
      </p:sp>
      <p:sp>
        <p:nvSpPr>
          <p:cNvPr id="1517" name="Google Shape;1517;p37"/>
          <p:cNvSpPr txBox="1"/>
          <p:nvPr>
            <p:ph idx="4" type="body"/>
          </p:nvPr>
        </p:nvSpPr>
        <p:spPr>
          <a:xfrm>
            <a:off x="1704813" y="1533933"/>
            <a:ext cx="5238428" cy="8090374"/>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solidFill>
                  <a:srgbClr val="F16024"/>
                </a:solidFill>
              </a:rPr>
              <a:t>Übung – Journaling – „Wer bin ich als finanzielle Entscheiderin?“</a:t>
            </a:r>
            <a:endParaRPr/>
          </a:p>
          <a:p>
            <a:pPr indent="0" lvl="1" marL="206517" rtl="0" algn="l">
              <a:lnSpc>
                <a:spcPct val="150000"/>
              </a:lnSpc>
              <a:spcBef>
                <a:spcPts val="413"/>
              </a:spcBef>
              <a:spcAft>
                <a:spcPts val="0"/>
              </a:spcAft>
              <a:buClr>
                <a:srgbClr val="1E2879"/>
              </a:buClr>
              <a:buSzPts val="1100"/>
              <a:buNone/>
            </a:pPr>
            <a:r>
              <a:rPr lang="en-GB" sz="1100">
                <a:solidFill>
                  <a:srgbClr val="1E2879"/>
                </a:solidFill>
                <a:latin typeface="Calibri"/>
                <a:ea typeface="Calibri"/>
                <a:cs typeface="Calibri"/>
                <a:sym typeface="Calibri"/>
              </a:rPr>
              <a:t>Diese reflektierende Journaling-Übung hilft den Teilnehmerinnen, ihre Identität, Überzeugungen und Verhaltensweisen rund ums Geld zu erkunden. Durch freies und ehrliches Schreiben gewinnen sie Erkenntnisse, die im Gespräch vielleicht nicht zutage treten würden. Die Übung fördert eine tiefere Selbstwahrnehmung und hilft den Teilnehmerinnen zu erkennen, wie ihre Emotionen, Erfahrungen und Werte ihre finanziellen Entscheidungen prägen.</a:t>
            </a:r>
            <a:endParaRPr/>
          </a:p>
          <a:p>
            <a:pPr indent="0" lvl="0" marL="0" rtl="0" algn="l">
              <a:lnSpc>
                <a:spcPct val="150000"/>
              </a:lnSpc>
              <a:spcBef>
                <a:spcPts val="0"/>
              </a:spcBef>
              <a:spcAft>
                <a:spcPts val="0"/>
              </a:spcAft>
              <a:buSzPts val="1100"/>
              <a:buNone/>
            </a:pPr>
            <a:r>
              <a:t/>
            </a:r>
            <a:endParaRPr b="1"/>
          </a:p>
          <a:p>
            <a:pPr indent="0" lvl="0" marL="0" rtl="0" algn="l">
              <a:lnSpc>
                <a:spcPct val="150000"/>
              </a:lnSpc>
              <a:spcBef>
                <a:spcPts val="0"/>
              </a:spcBef>
              <a:spcAft>
                <a:spcPts val="0"/>
              </a:spcAft>
              <a:buSzPts val="1100"/>
              <a:buNone/>
            </a:pPr>
            <a:r>
              <a:rPr b="1" lang="en-GB">
                <a:solidFill>
                  <a:srgbClr val="F16024"/>
                </a:solidFill>
              </a:rPr>
              <a:t>E</a:t>
            </a:r>
            <a:r>
              <a:rPr b="1" lang="en-GB">
                <a:solidFill>
                  <a:srgbClr val="F16024"/>
                </a:solidFill>
                <a:latin typeface="Calibri"/>
                <a:ea typeface="Calibri"/>
                <a:cs typeface="Calibri"/>
                <a:sym typeface="Calibri"/>
              </a:rPr>
              <a:t>rwartete Ergebnisse</a:t>
            </a:r>
            <a:endParaRPr>
              <a:solidFill>
                <a:srgbClr val="F16024"/>
              </a:solidFill>
              <a:latin typeface="Calibri"/>
              <a:ea typeface="Calibri"/>
              <a:cs typeface="Calibri"/>
              <a:sym typeface="Calibri"/>
            </a:endParaRPr>
          </a:p>
          <a:p>
            <a:pPr indent="0" lvl="1" marL="206517" rtl="0" algn="l">
              <a:lnSpc>
                <a:spcPct val="150000"/>
              </a:lnSpc>
              <a:spcBef>
                <a:spcPts val="413"/>
              </a:spcBef>
              <a:spcAft>
                <a:spcPts val="0"/>
              </a:spcAft>
              <a:buClr>
                <a:srgbClr val="1E2879"/>
              </a:buClr>
              <a:buSzPts val="1100"/>
              <a:buNone/>
            </a:pPr>
            <a:r>
              <a:rPr lang="en-GB" sz="1100">
                <a:solidFill>
                  <a:srgbClr val="1E2879"/>
                </a:solidFill>
                <a:latin typeface="Calibri"/>
                <a:ea typeface="Calibri"/>
                <a:cs typeface="Calibri"/>
                <a:sym typeface="Calibri"/>
              </a:rPr>
              <a:t>Am Ende der Übung werden die Teilnehmerinnen:</a:t>
            </a:r>
            <a:endParaRPr/>
          </a:p>
          <a:p>
            <a:pPr indent="-171450" lvl="1" marL="549417" rtl="0" algn="l">
              <a:lnSpc>
                <a:spcPct val="150000"/>
              </a:lnSpc>
              <a:spcBef>
                <a:spcPts val="413"/>
              </a:spcBef>
              <a:spcAft>
                <a:spcPts val="0"/>
              </a:spcAft>
              <a:buClr>
                <a:srgbClr val="1E2879"/>
              </a:buClr>
              <a:buSzPts val="1100"/>
              <a:buFont typeface="Arial"/>
              <a:buChar char="•"/>
            </a:pPr>
            <a:r>
              <a:rPr lang="en-GB" sz="1100">
                <a:solidFill>
                  <a:srgbClr val="1E2879"/>
                </a:solidFill>
                <a:latin typeface="Calibri"/>
                <a:ea typeface="Calibri"/>
                <a:cs typeface="Calibri"/>
                <a:sym typeface="Calibri"/>
              </a:rPr>
              <a:t>mehr Klarheit über ihre finanzielle Identität und ihren Entscheidungsstil haben.</a:t>
            </a:r>
            <a:endParaRPr/>
          </a:p>
          <a:p>
            <a:pPr indent="-171450" lvl="1" marL="549417" rtl="0" algn="l">
              <a:lnSpc>
                <a:spcPct val="150000"/>
              </a:lnSpc>
              <a:spcBef>
                <a:spcPts val="413"/>
              </a:spcBef>
              <a:spcAft>
                <a:spcPts val="0"/>
              </a:spcAft>
              <a:buClr>
                <a:srgbClr val="1E2879"/>
              </a:buClr>
              <a:buSzPts val="1100"/>
              <a:buFont typeface="Arial"/>
              <a:buChar char="•"/>
            </a:pPr>
            <a:r>
              <a:rPr lang="en-GB" sz="1100">
                <a:solidFill>
                  <a:srgbClr val="1E2879"/>
                </a:solidFill>
                <a:latin typeface="Calibri"/>
                <a:ea typeface="Calibri"/>
                <a:cs typeface="Calibri"/>
                <a:sym typeface="Calibri"/>
              </a:rPr>
              <a:t>verstehen, wie ihre Überzeugungen, Erfahrungen und Emotionen ihre Entscheidungen beeinflussen.</a:t>
            </a:r>
            <a:endParaRPr/>
          </a:p>
          <a:p>
            <a:pPr indent="-171450" lvl="1" marL="549417" rtl="0" algn="l">
              <a:lnSpc>
                <a:spcPct val="150000"/>
              </a:lnSpc>
              <a:spcBef>
                <a:spcPts val="413"/>
              </a:spcBef>
              <a:spcAft>
                <a:spcPts val="0"/>
              </a:spcAft>
              <a:buClr>
                <a:srgbClr val="1E2879"/>
              </a:buClr>
              <a:buSzPts val="1100"/>
              <a:buFont typeface="Arial"/>
              <a:buChar char="•"/>
            </a:pPr>
            <a:r>
              <a:rPr lang="en-GB" sz="1100">
                <a:solidFill>
                  <a:srgbClr val="1E2879"/>
                </a:solidFill>
                <a:latin typeface="Calibri"/>
                <a:ea typeface="Calibri"/>
                <a:cs typeface="Calibri"/>
                <a:sym typeface="Calibri"/>
              </a:rPr>
              <a:t>Stärken erkennen, auf denen sie aufbauen können, und Bereiche, die sie verbessern möchten.</a:t>
            </a:r>
            <a:endParaRPr/>
          </a:p>
          <a:p>
            <a:pPr indent="-171450" lvl="1" marL="549417" rtl="0" algn="l">
              <a:lnSpc>
                <a:spcPct val="150000"/>
              </a:lnSpc>
              <a:spcBef>
                <a:spcPts val="413"/>
              </a:spcBef>
              <a:spcAft>
                <a:spcPts val="0"/>
              </a:spcAft>
              <a:buClr>
                <a:srgbClr val="1E2879"/>
              </a:buClr>
              <a:buSzPts val="1100"/>
              <a:buFont typeface="Arial"/>
              <a:buChar char="•"/>
            </a:pPr>
            <a:r>
              <a:rPr lang="en-GB" sz="1100">
                <a:solidFill>
                  <a:srgbClr val="1E2879"/>
                </a:solidFill>
                <a:latin typeface="Calibri"/>
                <a:ea typeface="Calibri"/>
                <a:cs typeface="Calibri"/>
                <a:sym typeface="Calibri"/>
              </a:rPr>
              <a:t>sich sicherer fühlen, komplexe finanzielle Entscheidungen in der Lebensmitte anzugehen.</a:t>
            </a:r>
            <a:endParaRPr/>
          </a:p>
          <a:p>
            <a:pPr indent="0" lvl="1" marL="377967" rtl="0" algn="l">
              <a:lnSpc>
                <a:spcPct val="150000"/>
              </a:lnSpc>
              <a:spcBef>
                <a:spcPts val="413"/>
              </a:spcBef>
              <a:spcAft>
                <a:spcPts val="0"/>
              </a:spcAft>
              <a:buClr>
                <a:srgbClr val="011E3B"/>
              </a:buClr>
              <a:buSzPts val="1100"/>
              <a:buNone/>
            </a:pPr>
            <a:r>
              <a:t/>
            </a:r>
            <a:endParaRPr sz="1100">
              <a:latin typeface="Calibri"/>
              <a:ea typeface="Calibri"/>
              <a:cs typeface="Calibri"/>
              <a:sym typeface="Calibri"/>
            </a:endParaRPr>
          </a:p>
          <a:p>
            <a:pPr indent="0" lvl="0" marL="0" rtl="0" algn="l">
              <a:lnSpc>
                <a:spcPct val="150000"/>
              </a:lnSpc>
              <a:spcBef>
                <a:spcPts val="0"/>
              </a:spcBef>
              <a:spcAft>
                <a:spcPts val="0"/>
              </a:spcAft>
              <a:buSzPts val="1100"/>
              <a:buNone/>
            </a:pPr>
            <a:r>
              <a:rPr b="1" lang="en-GB">
                <a:solidFill>
                  <a:srgbClr val="F16024"/>
                </a:solidFill>
              </a:rPr>
              <a:t>Zweck der Übung</a:t>
            </a:r>
            <a:endParaRPr>
              <a:solidFill>
                <a:srgbClr val="F16024"/>
              </a:solidFill>
            </a:endParaRPr>
          </a:p>
          <a:p>
            <a:pPr indent="-171450" lvl="1" marL="549417" rtl="0" algn="l">
              <a:lnSpc>
                <a:spcPct val="150000"/>
              </a:lnSpc>
              <a:spcBef>
                <a:spcPts val="413"/>
              </a:spcBef>
              <a:spcAft>
                <a:spcPts val="0"/>
              </a:spcAft>
              <a:buClr>
                <a:srgbClr val="1E2879"/>
              </a:buClr>
              <a:buSzPts val="1100"/>
              <a:buFont typeface="Arial"/>
              <a:buChar char="•"/>
            </a:pPr>
            <a:r>
              <a:rPr lang="en-GB" sz="1100">
                <a:solidFill>
                  <a:srgbClr val="1E2879"/>
                </a:solidFill>
                <a:latin typeface="Calibri"/>
                <a:ea typeface="Calibri"/>
                <a:cs typeface="Calibri"/>
                <a:sym typeface="Calibri"/>
              </a:rPr>
              <a:t>Das Bewusstsein für die eigene Finanzpersönlichkeit, Stärken und blinde Flecken schärfen.</a:t>
            </a:r>
            <a:endParaRPr/>
          </a:p>
          <a:p>
            <a:pPr indent="-171450" lvl="1" marL="549417" rtl="0" algn="l">
              <a:lnSpc>
                <a:spcPct val="150000"/>
              </a:lnSpc>
              <a:spcBef>
                <a:spcPts val="413"/>
              </a:spcBef>
              <a:spcAft>
                <a:spcPts val="0"/>
              </a:spcAft>
              <a:buClr>
                <a:srgbClr val="1E2879"/>
              </a:buClr>
              <a:buSzPts val="1100"/>
              <a:buFont typeface="Arial"/>
              <a:buChar char="•"/>
            </a:pPr>
            <a:r>
              <a:rPr lang="en-GB" sz="1100">
                <a:solidFill>
                  <a:srgbClr val="1E2879"/>
                </a:solidFill>
                <a:latin typeface="Calibri"/>
                <a:ea typeface="Calibri"/>
                <a:cs typeface="Calibri"/>
                <a:sym typeface="Calibri"/>
              </a:rPr>
              <a:t>Emotionale Auslöser, das Maß an Selbstvertrauen und Bereiche der Unsicherheit erkunden.</a:t>
            </a:r>
            <a:endParaRPr/>
          </a:p>
          <a:p>
            <a:pPr indent="-171450" lvl="1" marL="549417" rtl="0" algn="l">
              <a:lnSpc>
                <a:spcPct val="150000"/>
              </a:lnSpc>
              <a:spcBef>
                <a:spcPts val="413"/>
              </a:spcBef>
              <a:spcAft>
                <a:spcPts val="0"/>
              </a:spcAft>
              <a:buClr>
                <a:srgbClr val="1E2879"/>
              </a:buClr>
              <a:buSzPts val="1100"/>
              <a:buFont typeface="Arial"/>
              <a:buChar char="•"/>
            </a:pPr>
            <a:r>
              <a:rPr lang="en-GB" sz="1100">
                <a:solidFill>
                  <a:srgbClr val="1E2879"/>
                </a:solidFill>
                <a:latin typeface="Calibri"/>
                <a:ea typeface="Calibri"/>
                <a:cs typeface="Calibri"/>
                <a:sym typeface="Calibri"/>
              </a:rPr>
              <a:t>Persönliche Werte mit finanziellen Entscheidungen verbinden.</a:t>
            </a:r>
            <a:endParaRPr/>
          </a:p>
          <a:p>
            <a:pPr indent="-171450" lvl="1" marL="549417" rtl="0" algn="l">
              <a:lnSpc>
                <a:spcPct val="150000"/>
              </a:lnSpc>
              <a:spcBef>
                <a:spcPts val="413"/>
              </a:spcBef>
              <a:spcAft>
                <a:spcPts val="0"/>
              </a:spcAft>
              <a:buClr>
                <a:srgbClr val="1E2879"/>
              </a:buClr>
              <a:buSzPts val="1100"/>
              <a:buFont typeface="Arial"/>
              <a:buChar char="•"/>
            </a:pPr>
            <a:r>
              <a:rPr lang="en-GB" sz="1100">
                <a:solidFill>
                  <a:srgbClr val="1E2879"/>
                </a:solidFill>
                <a:latin typeface="Calibri"/>
                <a:ea typeface="Calibri"/>
                <a:cs typeface="Calibri"/>
                <a:sym typeface="Calibri"/>
              </a:rPr>
              <a:t>Zu ehrlicher Reflexion ohne Bewertung ermutigen.</a:t>
            </a:r>
            <a:endParaRPr/>
          </a:p>
          <a:p>
            <a:pPr indent="-171450" lvl="1" marL="549417" rtl="0" algn="l">
              <a:lnSpc>
                <a:spcPct val="150000"/>
              </a:lnSpc>
              <a:spcBef>
                <a:spcPts val="413"/>
              </a:spcBef>
              <a:spcAft>
                <a:spcPts val="0"/>
              </a:spcAft>
              <a:buClr>
                <a:srgbClr val="1E2879"/>
              </a:buClr>
              <a:buSzPts val="1100"/>
              <a:buFont typeface="Arial"/>
              <a:buChar char="•"/>
            </a:pPr>
            <a:r>
              <a:rPr lang="en-GB" sz="1100">
                <a:solidFill>
                  <a:srgbClr val="1E2879"/>
                </a:solidFill>
                <a:latin typeface="Calibri"/>
                <a:ea typeface="Calibri"/>
                <a:cs typeface="Calibri"/>
                <a:sym typeface="Calibri"/>
              </a:rPr>
              <a:t>Eine Grundlage für bewusste, selbstbestimmte Entscheidungen schaffen.</a:t>
            </a:r>
            <a:endParaRPr/>
          </a:p>
          <a:p>
            <a:pPr indent="-101600" lvl="1" marL="549417" rtl="0" algn="l">
              <a:lnSpc>
                <a:spcPct val="150000"/>
              </a:lnSpc>
              <a:spcBef>
                <a:spcPts val="413"/>
              </a:spcBef>
              <a:spcAft>
                <a:spcPts val="0"/>
              </a:spcAft>
              <a:buClr>
                <a:srgbClr val="011E3B"/>
              </a:buClr>
              <a:buSzPts val="1100"/>
              <a:buFont typeface="Arial"/>
              <a:buNone/>
            </a:pPr>
            <a:r>
              <a:t/>
            </a:r>
            <a:endParaRPr sz="1100">
              <a:latin typeface="Calibri"/>
              <a:ea typeface="Calibri"/>
              <a:cs typeface="Calibri"/>
              <a:sym typeface="Calibri"/>
            </a:endParaRPr>
          </a:p>
          <a:p>
            <a:pPr indent="0" lvl="0" marL="0" rtl="0" algn="l">
              <a:lnSpc>
                <a:spcPct val="150000"/>
              </a:lnSpc>
              <a:spcBef>
                <a:spcPts val="0"/>
              </a:spcBef>
              <a:spcAft>
                <a:spcPts val="0"/>
              </a:spcAft>
              <a:buSzPts val="1100"/>
              <a:buNone/>
            </a:pPr>
            <a:r>
              <a:t/>
            </a:r>
            <a:endParaRPr b="1"/>
          </a:p>
        </p:txBody>
      </p:sp>
      <p:cxnSp>
        <p:nvCxnSpPr>
          <p:cNvPr id="1518" name="Google Shape;1518;p37"/>
          <p:cNvCxnSpPr/>
          <p:nvPr/>
        </p:nvCxnSpPr>
        <p:spPr>
          <a:xfrm>
            <a:off x="1569720" y="1264920"/>
            <a:ext cx="5669280" cy="0"/>
          </a:xfrm>
          <a:prstGeom prst="straightConnector1">
            <a:avLst/>
          </a:prstGeom>
          <a:noFill/>
          <a:ln cap="flat" cmpd="sng" w="19050">
            <a:solidFill>
              <a:srgbClr val="F16024"/>
            </a:solidFill>
            <a:prstDash val="dot"/>
            <a:miter lim="8000"/>
            <a:headEnd len="sm" w="sm" type="none"/>
            <a:tailEnd len="sm" w="sm" type="none"/>
          </a:ln>
        </p:spPr>
      </p:cxnSp>
      <p:grpSp>
        <p:nvGrpSpPr>
          <p:cNvPr id="1519" name="Google Shape;1519;p37"/>
          <p:cNvGrpSpPr/>
          <p:nvPr/>
        </p:nvGrpSpPr>
        <p:grpSpPr>
          <a:xfrm>
            <a:off x="928234" y="582146"/>
            <a:ext cx="713271" cy="688477"/>
            <a:chOff x="7216180" y="2896437"/>
            <a:chExt cx="1173609" cy="1132812"/>
          </a:xfrm>
        </p:grpSpPr>
        <p:grpSp>
          <p:nvGrpSpPr>
            <p:cNvPr id="1520" name="Google Shape;1520;p37"/>
            <p:cNvGrpSpPr/>
            <p:nvPr/>
          </p:nvGrpSpPr>
          <p:grpSpPr>
            <a:xfrm>
              <a:off x="7884516" y="3299879"/>
              <a:ext cx="244480" cy="366042"/>
              <a:chOff x="7884516" y="3299879"/>
              <a:chExt cx="244480" cy="366042"/>
            </a:xfrm>
          </p:grpSpPr>
          <p:sp>
            <p:nvSpPr>
              <p:cNvPr id="1521" name="Google Shape;1521;p37"/>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22" name="Google Shape;1522;p37"/>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23" name="Google Shape;1523;p37"/>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24" name="Google Shape;1524;p37"/>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25" name="Google Shape;1525;p37"/>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26" name="Google Shape;1526;p37"/>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27" name="Google Shape;1527;p37"/>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28" name="Google Shape;1528;p37"/>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29" name="Google Shape;1529;p37"/>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30" name="Google Shape;1530;p37"/>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31" name="Google Shape;1531;p37"/>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532" name="Google Shape;1532;p37"/>
            <p:cNvGrpSpPr/>
            <p:nvPr/>
          </p:nvGrpSpPr>
          <p:grpSpPr>
            <a:xfrm>
              <a:off x="7216180" y="2896437"/>
              <a:ext cx="1173609" cy="1132812"/>
              <a:chOff x="7216180" y="2896437"/>
              <a:chExt cx="1173609" cy="1132812"/>
            </a:xfrm>
          </p:grpSpPr>
          <p:sp>
            <p:nvSpPr>
              <p:cNvPr id="1533" name="Google Shape;1533;p37"/>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34" name="Google Shape;1534;p37"/>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35" name="Google Shape;1535;p37"/>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36" name="Google Shape;1536;p37"/>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37" name="Google Shape;1537;p37"/>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38" name="Google Shape;1538;p37"/>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39" name="Google Shape;1539;p37"/>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40" name="Google Shape;1540;p37"/>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41" name="Google Shape;1541;p37"/>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42" name="Google Shape;1542;p37"/>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43" name="Google Shape;1543;p37"/>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44" name="Google Shape;1544;p37"/>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45" name="Google Shape;1545;p37"/>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9" name="Shape 1549"/>
        <p:cNvGrpSpPr/>
        <p:nvPr/>
      </p:nvGrpSpPr>
      <p:grpSpPr>
        <a:xfrm>
          <a:off x="0" y="0"/>
          <a:ext cx="0" cy="0"/>
          <a:chOff x="0" y="0"/>
          <a:chExt cx="0" cy="0"/>
        </a:xfrm>
      </p:grpSpPr>
      <p:sp>
        <p:nvSpPr>
          <p:cNvPr id="1550" name="Google Shape;1550;p38"/>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551" name="Google Shape;1551;p38"/>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552" name="Google Shape;1552;p38"/>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F16024"/>
              </a:buClr>
              <a:buSzPts val="3000"/>
              <a:buNone/>
            </a:pPr>
            <a:r>
              <a:rPr lang="en-GB"/>
              <a:t>Frauen in der Karrieremitte</a:t>
            </a:r>
            <a:endParaRPr/>
          </a:p>
        </p:txBody>
      </p:sp>
      <p:sp>
        <p:nvSpPr>
          <p:cNvPr id="1553" name="Google Shape;1553;p38"/>
          <p:cNvSpPr txBox="1"/>
          <p:nvPr>
            <p:ph idx="4" type="body"/>
          </p:nvPr>
        </p:nvSpPr>
        <p:spPr>
          <a:xfrm>
            <a:off x="1368547" y="1523377"/>
            <a:ext cx="5621190" cy="8617569"/>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sz="1050"/>
              <a:t>🧠 </a:t>
            </a:r>
            <a:r>
              <a:rPr b="1" lang="en-GB" sz="1850"/>
              <a:t>Arbeitsblatt zur Reflexion: Ich als finanzielle Entscheiderin</a:t>
            </a:r>
            <a:endParaRPr b="1" sz="2000"/>
          </a:p>
          <a:p>
            <a:pPr indent="0" lvl="0" marL="0" rtl="0" algn="l">
              <a:lnSpc>
                <a:spcPct val="150000"/>
              </a:lnSpc>
              <a:spcBef>
                <a:spcPts val="0"/>
              </a:spcBef>
              <a:spcAft>
                <a:spcPts val="0"/>
              </a:spcAft>
              <a:buSzPts val="1100"/>
              <a:buNone/>
            </a:pPr>
            <a:r>
              <a:rPr sz="1050"/>
              <a:t/>
            </a:r>
            <a:endParaRPr/>
          </a:p>
          <a:p>
            <a:pPr indent="0" lvl="0" marL="0" rtl="0" algn="l">
              <a:lnSpc>
                <a:spcPct val="150000"/>
              </a:lnSpc>
              <a:spcBef>
                <a:spcPts val="0"/>
              </a:spcBef>
              <a:spcAft>
                <a:spcPts val="0"/>
              </a:spcAft>
              <a:buSzPts val="1100"/>
              <a:buNone/>
            </a:pPr>
            <a:r>
              <a:rPr b="1" lang="en-GB" sz="1050"/>
              <a:t>🌿 So funktioniert die Übung</a:t>
            </a:r>
            <a:endParaRPr b="1"/>
          </a:p>
          <a:p>
            <a:pPr indent="0" lvl="0" marL="0" rtl="0" algn="l">
              <a:lnSpc>
                <a:spcPct val="150000"/>
              </a:lnSpc>
              <a:spcBef>
                <a:spcPts val="0"/>
              </a:spcBef>
              <a:spcAft>
                <a:spcPts val="0"/>
              </a:spcAft>
              <a:buSzPts val="1100"/>
              <a:buNone/>
            </a:pPr>
            <a:r>
              <a:rPr lang="en-GB" sz="1050"/>
              <a:t>⏱️ Nehmen Sie sich </a:t>
            </a:r>
            <a:r>
              <a:rPr b="1" lang="en-GB" sz="1050"/>
              <a:t>10–15 Minuten Ruhe</a:t>
            </a:r>
            <a:r>
              <a:rPr lang="en-GB" sz="1050"/>
              <a:t>, um auf den folgenden Journaling-Impuls zu antworten.</a:t>
            </a:r>
            <a:endParaRPr/>
          </a:p>
          <a:p>
            <a:pPr indent="0" lvl="0" marL="0" rtl="0" algn="l">
              <a:lnSpc>
                <a:spcPct val="150000"/>
              </a:lnSpc>
              <a:spcBef>
                <a:spcPts val="0"/>
              </a:spcBef>
              <a:spcAft>
                <a:spcPts val="0"/>
              </a:spcAft>
              <a:buSzPts val="1100"/>
              <a:buNone/>
            </a:pPr>
            <a:r>
              <a:rPr lang="en-GB" sz="1050"/>
              <a:t>✍️ Schreiben Sie fortlaufend, ohne zu korrigieren oder zu viel nachzudenken. Lassen Sie Ihre Gedanken frei fließen – es gibt keine richtigen oder falschen Antworten.</a:t>
            </a:r>
            <a:endParaRPr/>
          </a:p>
          <a:p>
            <a:pPr indent="-101600" lvl="0" marL="171450" rtl="0" algn="l">
              <a:lnSpc>
                <a:spcPct val="150000"/>
              </a:lnSpc>
              <a:spcBef>
                <a:spcPts val="0"/>
              </a:spcBef>
              <a:spcAft>
                <a:spcPts val="0"/>
              </a:spcAft>
              <a:buSzPts val="1100"/>
              <a:buNone/>
            </a:pPr>
            <a:r>
              <a:rPr sz="1050"/>
              <a:t/>
            </a:r>
            <a:endParaRPr/>
          </a:p>
          <a:p>
            <a:pPr indent="0" lvl="0" marL="0" rtl="0" algn="l">
              <a:lnSpc>
                <a:spcPct val="150000"/>
              </a:lnSpc>
              <a:spcBef>
                <a:spcPts val="0"/>
              </a:spcBef>
              <a:spcAft>
                <a:spcPts val="0"/>
              </a:spcAft>
              <a:buSzPts val="1100"/>
              <a:buNone/>
            </a:pPr>
            <a:r>
              <a:rPr b="1" lang="en-GB" sz="1050"/>
              <a:t>💭 Zentraler Journaling-Impuls</a:t>
            </a:r>
            <a:endParaRPr b="1"/>
          </a:p>
          <a:p>
            <a:pPr indent="0" lvl="0" marL="0" rtl="0" algn="l">
              <a:lnSpc>
                <a:spcPct val="150000"/>
              </a:lnSpc>
              <a:spcBef>
                <a:spcPts val="0"/>
              </a:spcBef>
              <a:spcAft>
                <a:spcPts val="0"/>
              </a:spcAft>
              <a:buSzPts val="1100"/>
              <a:buNone/>
            </a:pPr>
            <a:r>
              <a:rPr lang="en-GB" sz="1050"/>
              <a:t>„Wer bin ich als finanzielle Entscheiderin?“</a:t>
            </a:r>
            <a:endParaRPr/>
          </a:p>
          <a:p>
            <a:pPr indent="0" lvl="0" marL="0" rtl="0" algn="l">
              <a:lnSpc>
                <a:spcPct val="150000"/>
              </a:lnSpc>
              <a:spcBef>
                <a:spcPts val="0"/>
              </a:spcBef>
              <a:spcAft>
                <a:spcPts val="0"/>
              </a:spcAft>
              <a:buSzPts val="1100"/>
              <a:buNone/>
            </a:pPr>
            <a:r>
              <a:rPr sz="1050"/>
              <a:t/>
            </a:r>
            <a:endParaRPr/>
          </a:p>
          <a:p>
            <a:pPr indent="0" lvl="0" marL="0" rtl="0" algn="l">
              <a:lnSpc>
                <a:spcPct val="150000"/>
              </a:lnSpc>
              <a:spcBef>
                <a:spcPts val="0"/>
              </a:spcBef>
              <a:spcAft>
                <a:spcPts val="0"/>
              </a:spcAft>
              <a:buSzPts val="1100"/>
              <a:buNone/>
            </a:pPr>
            <a:r>
              <a:rPr lang="en-GB" sz="1050"/>
              <a:t>_____________________________________________________________________________</a:t>
            </a:r>
            <a:endParaRPr/>
          </a:p>
          <a:p>
            <a:pPr indent="0" lvl="0" marL="0" rtl="0" algn="l">
              <a:lnSpc>
                <a:spcPct val="150000"/>
              </a:lnSpc>
              <a:spcBef>
                <a:spcPts val="0"/>
              </a:spcBef>
              <a:spcAft>
                <a:spcPts val="0"/>
              </a:spcAft>
              <a:buSzPts val="1100"/>
              <a:buNone/>
            </a:pPr>
            <a:r>
              <a:rPr lang="en-GB" sz="1050"/>
              <a:t>_____________________________________________________________________________</a:t>
            </a:r>
            <a:endParaRPr/>
          </a:p>
          <a:p>
            <a:pPr indent="0" lvl="0" marL="0" rtl="0" algn="l">
              <a:lnSpc>
                <a:spcPct val="150000"/>
              </a:lnSpc>
              <a:spcBef>
                <a:spcPts val="0"/>
              </a:spcBef>
              <a:spcAft>
                <a:spcPts val="0"/>
              </a:spcAft>
              <a:buSzPts val="1100"/>
              <a:buNone/>
            </a:pPr>
            <a:r>
              <a:rPr sz="1050"/>
              <a:t/>
            </a:r>
            <a:endParaRPr/>
          </a:p>
          <a:p>
            <a:pPr indent="0" lvl="0" marL="0" rtl="0" algn="l">
              <a:lnSpc>
                <a:spcPct val="150000"/>
              </a:lnSpc>
              <a:spcBef>
                <a:spcPts val="0"/>
              </a:spcBef>
              <a:spcAft>
                <a:spcPts val="0"/>
              </a:spcAft>
              <a:buSzPts val="1100"/>
              <a:buNone/>
            </a:pPr>
            <a:r>
              <a:rPr b="1" lang="en-GB" sz="1050"/>
              <a:t>🔍 Angeleitete Reflexionsimpulse</a:t>
            </a:r>
            <a:endParaRPr b="1"/>
          </a:p>
          <a:p>
            <a:pPr indent="0" lvl="0" marL="0" rtl="0" algn="l">
              <a:lnSpc>
                <a:spcPct val="150000"/>
              </a:lnSpc>
              <a:spcBef>
                <a:spcPts val="0"/>
              </a:spcBef>
              <a:spcAft>
                <a:spcPts val="0"/>
              </a:spcAft>
              <a:buSzPts val="1100"/>
              <a:buNone/>
            </a:pPr>
            <a:r>
              <a:rPr lang="en-GB" sz="1050"/>
              <a:t>Nutzen Sie diese Fragen, wenn Sie nicht weiterkommen oder tiefer gehen möchten:</a:t>
            </a:r>
            <a:endParaRPr/>
          </a:p>
          <a:p>
            <a:pPr indent="0" lvl="0" marL="0" rtl="0" algn="l">
              <a:lnSpc>
                <a:spcPct val="150000"/>
              </a:lnSpc>
              <a:spcBef>
                <a:spcPts val="0"/>
              </a:spcBef>
              <a:spcAft>
                <a:spcPts val="0"/>
              </a:spcAft>
              <a:buSzPts val="1100"/>
              <a:buNone/>
            </a:pPr>
            <a:r>
              <a:rPr b="1" lang="en-GB" sz="1050"/>
              <a:t>💡 Emotionen &amp; Reaktionen</a:t>
            </a:r>
            <a:endParaRPr b="1"/>
          </a:p>
          <a:p>
            <a:pPr indent="0" lvl="0" marL="0" rtl="0" algn="l">
              <a:lnSpc>
                <a:spcPct val="150000"/>
              </a:lnSpc>
              <a:spcBef>
                <a:spcPts val="0"/>
              </a:spcBef>
              <a:spcAft>
                <a:spcPts val="0"/>
              </a:spcAft>
              <a:buSzPts val="1100"/>
              <a:buNone/>
            </a:pPr>
            <a:r>
              <a:rPr lang="en-GB" sz="1050"/>
              <a:t>Wie fühle ich mich normalerweise, wenn ich finanzielle Entscheidungen treffe? (z. B. selbstsicher, ängstlich, neugierig, überfordert)</a:t>
            </a:r>
            <a:endParaRPr/>
          </a:p>
          <a:p>
            <a:pPr indent="0" lvl="0" marL="0" rtl="0" algn="l">
              <a:lnSpc>
                <a:spcPct val="150000"/>
              </a:lnSpc>
              <a:spcBef>
                <a:spcPts val="0"/>
              </a:spcBef>
              <a:spcAft>
                <a:spcPts val="0"/>
              </a:spcAft>
              <a:buSzPts val="1100"/>
              <a:buNone/>
            </a:pPr>
            <a:r>
              <a:rPr sz="1050"/>
              <a:t/>
            </a:r>
            <a:endParaRPr/>
          </a:p>
          <a:p>
            <a:pPr indent="0" lvl="0" marL="0" rtl="0" algn="l">
              <a:lnSpc>
                <a:spcPct val="150000"/>
              </a:lnSpc>
              <a:spcBef>
                <a:spcPts val="0"/>
              </a:spcBef>
              <a:spcAft>
                <a:spcPts val="0"/>
              </a:spcAft>
              <a:buSzPts val="1100"/>
              <a:buNone/>
            </a:pPr>
            <a:r>
              <a:rPr lang="en-GB" sz="1050"/>
              <a:t>_____________________________________________________________________________</a:t>
            </a:r>
            <a:endParaRPr/>
          </a:p>
          <a:p>
            <a:pPr indent="0" lvl="0" marL="0" rtl="0" algn="l">
              <a:lnSpc>
                <a:spcPct val="150000"/>
              </a:lnSpc>
              <a:spcBef>
                <a:spcPts val="0"/>
              </a:spcBef>
              <a:spcAft>
                <a:spcPts val="0"/>
              </a:spcAft>
              <a:buSzPts val="1100"/>
              <a:buNone/>
            </a:pPr>
            <a:r>
              <a:rPr lang="en-GB" sz="1050"/>
              <a:t>_____________________________________________________________________________</a:t>
            </a:r>
            <a:endParaRPr/>
          </a:p>
          <a:p>
            <a:pPr indent="-101600" lvl="0" marL="171450" rtl="0" algn="l">
              <a:lnSpc>
                <a:spcPct val="150000"/>
              </a:lnSpc>
              <a:spcBef>
                <a:spcPts val="0"/>
              </a:spcBef>
              <a:spcAft>
                <a:spcPts val="0"/>
              </a:spcAft>
              <a:buSzPts val="1100"/>
              <a:buNone/>
            </a:pPr>
            <a:r>
              <a:rPr sz="1050"/>
              <a:t/>
            </a:r>
            <a:endParaRPr b="1"/>
          </a:p>
          <a:p>
            <a:pPr indent="0" lvl="0" marL="0" rtl="0" algn="l">
              <a:lnSpc>
                <a:spcPct val="150000"/>
              </a:lnSpc>
              <a:spcBef>
                <a:spcPts val="0"/>
              </a:spcBef>
              <a:spcAft>
                <a:spcPts val="0"/>
              </a:spcAft>
              <a:buSzPts val="1100"/>
              <a:buNone/>
            </a:pPr>
            <a:r>
              <a:rPr b="1" lang="en-GB" sz="1050"/>
              <a:t>🌟 Stärken</a:t>
            </a:r>
            <a:endParaRPr b="1"/>
          </a:p>
          <a:p>
            <a:pPr indent="0" lvl="0" marL="0" rtl="0" algn="l">
              <a:lnSpc>
                <a:spcPct val="150000"/>
              </a:lnSpc>
              <a:spcBef>
                <a:spcPts val="0"/>
              </a:spcBef>
              <a:spcAft>
                <a:spcPts val="0"/>
              </a:spcAft>
              <a:buSzPts val="1100"/>
              <a:buNone/>
            </a:pPr>
            <a:r>
              <a:rPr lang="en-GB" sz="1050"/>
              <a:t>Welche Stärken bringe ich in mein Finanzleben ein?</a:t>
            </a:r>
            <a:endParaRPr/>
          </a:p>
          <a:p>
            <a:pPr indent="0" lvl="0" marL="0" rtl="0" algn="l">
              <a:lnSpc>
                <a:spcPct val="150000"/>
              </a:lnSpc>
              <a:spcBef>
                <a:spcPts val="0"/>
              </a:spcBef>
              <a:spcAft>
                <a:spcPts val="0"/>
              </a:spcAft>
              <a:buSzPts val="1100"/>
              <a:buNone/>
            </a:pPr>
            <a:r>
              <a:rPr sz="1050"/>
              <a:t/>
            </a:r>
            <a:endParaRPr/>
          </a:p>
          <a:p>
            <a:pPr indent="0" lvl="0" marL="0" rtl="0" algn="l">
              <a:lnSpc>
                <a:spcPct val="150000"/>
              </a:lnSpc>
              <a:spcBef>
                <a:spcPts val="0"/>
              </a:spcBef>
              <a:spcAft>
                <a:spcPts val="0"/>
              </a:spcAft>
              <a:buSzPts val="1100"/>
              <a:buNone/>
            </a:pPr>
            <a:r>
              <a:rPr lang="en-GB" sz="1050"/>
              <a:t>_____________________________________________________________________________</a:t>
            </a:r>
            <a:endParaRPr/>
          </a:p>
          <a:p>
            <a:pPr indent="0" lvl="0" marL="0" rtl="0" algn="l">
              <a:lnSpc>
                <a:spcPct val="150000"/>
              </a:lnSpc>
              <a:spcBef>
                <a:spcPts val="0"/>
              </a:spcBef>
              <a:spcAft>
                <a:spcPts val="0"/>
              </a:spcAft>
              <a:buSzPts val="1100"/>
              <a:buNone/>
            </a:pPr>
            <a:r>
              <a:rPr lang="en-GB" sz="1050"/>
              <a:t>_____________________________________________________________________________</a:t>
            </a:r>
            <a:endParaRPr/>
          </a:p>
          <a:p>
            <a:pPr indent="0" lvl="0" marL="0" rtl="0" algn="l">
              <a:lnSpc>
                <a:spcPct val="150000"/>
              </a:lnSpc>
              <a:spcBef>
                <a:spcPts val="0"/>
              </a:spcBef>
              <a:spcAft>
                <a:spcPts val="0"/>
              </a:spcAft>
              <a:buSzPts val="1100"/>
              <a:buNone/>
            </a:pPr>
            <a:r>
              <a:rPr sz="1050"/>
              <a:t/>
            </a:r>
            <a:endParaRPr b="1"/>
          </a:p>
          <a:p>
            <a:pPr indent="0" lvl="0" marL="0" rtl="0" algn="l">
              <a:lnSpc>
                <a:spcPct val="110909"/>
              </a:lnSpc>
              <a:spcBef>
                <a:spcPts val="0"/>
              </a:spcBef>
              <a:spcAft>
                <a:spcPts val="0"/>
              </a:spcAft>
              <a:buSzPts val="1100"/>
              <a:buNone/>
            </a:pPr>
            <a:r>
              <a:rPr b="1" lang="en-GB" sz="1050"/>
              <a:t>🧭 Einflüsse</a:t>
            </a:r>
            <a:endParaRPr b="1"/>
          </a:p>
          <a:p>
            <a:pPr indent="0" lvl="0" marL="0" rtl="0" algn="l">
              <a:lnSpc>
                <a:spcPct val="110909"/>
              </a:lnSpc>
              <a:spcBef>
                <a:spcPts val="0"/>
              </a:spcBef>
              <a:spcAft>
                <a:spcPts val="0"/>
              </a:spcAft>
              <a:buSzPts val="1100"/>
              <a:buNone/>
            </a:pPr>
            <a:r>
              <a:rPr sz="1050"/>
              <a:t/>
            </a:r>
            <a:endParaRPr/>
          </a:p>
          <a:p>
            <a:pPr indent="0" lvl="0" marL="0" rtl="0" algn="l">
              <a:lnSpc>
                <a:spcPct val="110909"/>
              </a:lnSpc>
              <a:spcBef>
                <a:spcPts val="0"/>
              </a:spcBef>
              <a:spcAft>
                <a:spcPts val="0"/>
              </a:spcAft>
              <a:buSzPts val="1100"/>
              <a:buNone/>
            </a:pPr>
            <a:r>
              <a:rPr lang="en-GB" sz="1050"/>
              <a:t>Welche früheren Erfahrungen haben geprägt, wie ich heute mit Geld umgehe?</a:t>
            </a:r>
            <a:endParaRPr/>
          </a:p>
          <a:p>
            <a:pPr indent="0" lvl="0" marL="0" rtl="0" algn="l">
              <a:lnSpc>
                <a:spcPct val="150000"/>
              </a:lnSpc>
              <a:spcBef>
                <a:spcPts val="0"/>
              </a:spcBef>
              <a:spcAft>
                <a:spcPts val="0"/>
              </a:spcAft>
              <a:buSzPts val="1100"/>
              <a:buNone/>
            </a:pPr>
            <a:r>
              <a:rPr sz="1050"/>
              <a:t/>
            </a:r>
            <a:endParaRPr/>
          </a:p>
          <a:p>
            <a:pPr indent="0" lvl="0" marL="0" rtl="0" algn="l">
              <a:lnSpc>
                <a:spcPct val="150000"/>
              </a:lnSpc>
              <a:spcBef>
                <a:spcPts val="0"/>
              </a:spcBef>
              <a:spcAft>
                <a:spcPts val="0"/>
              </a:spcAft>
              <a:buSzPts val="1100"/>
              <a:buNone/>
            </a:pPr>
            <a:r>
              <a:rPr lang="en-GB" sz="1050"/>
              <a:t>_____________________________________________________________________________</a:t>
            </a:r>
            <a:endParaRPr/>
          </a:p>
          <a:p>
            <a:pPr indent="0" lvl="0" marL="0" rtl="0" algn="l">
              <a:lnSpc>
                <a:spcPct val="150000"/>
              </a:lnSpc>
              <a:spcBef>
                <a:spcPts val="0"/>
              </a:spcBef>
              <a:spcAft>
                <a:spcPts val="0"/>
              </a:spcAft>
              <a:buSzPts val="1100"/>
              <a:buNone/>
            </a:pPr>
            <a:r>
              <a:rPr lang="en-GB" sz="1050"/>
              <a:t>_____________________________________________________________________________</a:t>
            </a:r>
            <a:endParaRPr/>
          </a:p>
          <a:p>
            <a:pPr indent="0" lvl="0" marL="0" rtl="0" algn="l">
              <a:lnSpc>
                <a:spcPct val="150000"/>
              </a:lnSpc>
              <a:spcBef>
                <a:spcPts val="0"/>
              </a:spcBef>
              <a:spcAft>
                <a:spcPts val="0"/>
              </a:spcAft>
              <a:buSzPts val="1100"/>
              <a:buNone/>
            </a:pPr>
            <a:r>
              <a:rPr sz="1050"/>
              <a:t/>
            </a:r>
            <a:endParaRPr/>
          </a:p>
          <a:p>
            <a:pPr indent="0" lvl="0" marL="0" rtl="0" algn="l">
              <a:lnSpc>
                <a:spcPct val="150000"/>
              </a:lnSpc>
              <a:spcBef>
                <a:spcPts val="0"/>
              </a:spcBef>
              <a:spcAft>
                <a:spcPts val="0"/>
              </a:spcAft>
              <a:buSzPts val="1100"/>
              <a:buNone/>
            </a:pPr>
            <a:r>
              <a:rPr sz="1050"/>
              <a:t/>
            </a:r>
            <a:endParaRPr b="1"/>
          </a:p>
        </p:txBody>
      </p:sp>
      <p:cxnSp>
        <p:nvCxnSpPr>
          <p:cNvPr id="1554" name="Google Shape;1554;p38"/>
          <p:cNvCxnSpPr/>
          <p:nvPr/>
        </p:nvCxnSpPr>
        <p:spPr>
          <a:xfrm>
            <a:off x="1569720" y="1264920"/>
            <a:ext cx="5669280" cy="0"/>
          </a:xfrm>
          <a:prstGeom prst="straightConnector1">
            <a:avLst/>
          </a:prstGeom>
          <a:noFill/>
          <a:ln cap="flat" cmpd="sng" w="19050">
            <a:solidFill>
              <a:srgbClr val="F16024"/>
            </a:solidFill>
            <a:prstDash val="dot"/>
            <a:miter lim="8000"/>
            <a:headEnd len="sm" w="sm" type="none"/>
            <a:tailEnd len="sm" w="sm" type="none"/>
          </a:ln>
        </p:spPr>
      </p:cxnSp>
      <p:grpSp>
        <p:nvGrpSpPr>
          <p:cNvPr id="1555" name="Google Shape;1555;p38"/>
          <p:cNvGrpSpPr/>
          <p:nvPr/>
        </p:nvGrpSpPr>
        <p:grpSpPr>
          <a:xfrm>
            <a:off x="928234" y="582146"/>
            <a:ext cx="713271" cy="688477"/>
            <a:chOff x="7216180" y="2896437"/>
            <a:chExt cx="1173609" cy="1132812"/>
          </a:xfrm>
        </p:grpSpPr>
        <p:grpSp>
          <p:nvGrpSpPr>
            <p:cNvPr id="1556" name="Google Shape;1556;p38"/>
            <p:cNvGrpSpPr/>
            <p:nvPr/>
          </p:nvGrpSpPr>
          <p:grpSpPr>
            <a:xfrm>
              <a:off x="7884516" y="3299879"/>
              <a:ext cx="244480" cy="366042"/>
              <a:chOff x="7884516" y="3299879"/>
              <a:chExt cx="244480" cy="366042"/>
            </a:xfrm>
          </p:grpSpPr>
          <p:sp>
            <p:nvSpPr>
              <p:cNvPr id="1557" name="Google Shape;1557;p38"/>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58" name="Google Shape;1558;p38"/>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59" name="Google Shape;1559;p38"/>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60" name="Google Shape;1560;p38"/>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61" name="Google Shape;1561;p38"/>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62" name="Google Shape;1562;p38"/>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63" name="Google Shape;1563;p38"/>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64" name="Google Shape;1564;p38"/>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65" name="Google Shape;1565;p38"/>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66" name="Google Shape;1566;p38"/>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67" name="Google Shape;1567;p38"/>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568" name="Google Shape;1568;p38"/>
            <p:cNvGrpSpPr/>
            <p:nvPr/>
          </p:nvGrpSpPr>
          <p:grpSpPr>
            <a:xfrm>
              <a:off x="7216180" y="2896437"/>
              <a:ext cx="1173609" cy="1132812"/>
              <a:chOff x="7216180" y="2896437"/>
              <a:chExt cx="1173609" cy="1132812"/>
            </a:xfrm>
          </p:grpSpPr>
          <p:sp>
            <p:nvSpPr>
              <p:cNvPr id="1569" name="Google Shape;1569;p38"/>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70" name="Google Shape;1570;p38"/>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71" name="Google Shape;1571;p38"/>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72" name="Google Shape;1572;p38"/>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73" name="Google Shape;1573;p38"/>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74" name="Google Shape;1574;p38"/>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75" name="Google Shape;1575;p38"/>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76" name="Google Shape;1576;p38"/>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77" name="Google Shape;1577;p38"/>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78" name="Google Shape;1578;p38"/>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79" name="Google Shape;1579;p38"/>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80" name="Google Shape;1580;p38"/>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81" name="Google Shape;1581;p38"/>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5" name="Shape 1585"/>
        <p:cNvGrpSpPr/>
        <p:nvPr/>
      </p:nvGrpSpPr>
      <p:grpSpPr>
        <a:xfrm>
          <a:off x="0" y="0"/>
          <a:ext cx="0" cy="0"/>
          <a:chOff x="0" y="0"/>
          <a:chExt cx="0" cy="0"/>
        </a:xfrm>
      </p:grpSpPr>
      <p:sp>
        <p:nvSpPr>
          <p:cNvPr id="1586" name="Google Shape;1586;p39"/>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587" name="Google Shape;1587;p39"/>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588" name="Google Shape;1588;p39"/>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F16024"/>
              </a:buClr>
              <a:buSzPts val="3000"/>
              <a:buNone/>
            </a:pPr>
            <a:r>
              <a:rPr lang="en-GB"/>
              <a:t>Frauen in der Karrieremitte</a:t>
            </a:r>
            <a:endParaRPr/>
          </a:p>
        </p:txBody>
      </p:sp>
      <p:sp>
        <p:nvSpPr>
          <p:cNvPr id="1589" name="Google Shape;1589;p39"/>
          <p:cNvSpPr txBox="1"/>
          <p:nvPr>
            <p:ph idx="4" type="body"/>
          </p:nvPr>
        </p:nvSpPr>
        <p:spPr>
          <a:xfrm>
            <a:off x="1368547" y="1415427"/>
            <a:ext cx="5621190" cy="8681069"/>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t>⚖️ Entscheidungsstil</a:t>
            </a:r>
            <a:endParaRPr b="1"/>
          </a:p>
          <a:p>
            <a:pPr indent="0" lvl="0" marL="0" rtl="0" algn="l">
              <a:lnSpc>
                <a:spcPct val="150000"/>
              </a:lnSpc>
              <a:spcBef>
                <a:spcPts val="0"/>
              </a:spcBef>
              <a:spcAft>
                <a:spcPts val="0"/>
              </a:spcAft>
              <a:buSzPts val="1100"/>
              <a:buNone/>
            </a:pPr>
            <a:r>
              <a:rPr lang="en-GB"/>
              <a:t>Wie bringe ich Verstand und Gefühl in Einklang, wenn ich Entscheidungen treffe?</a:t>
            </a:r>
            <a:endParaRPr/>
          </a:p>
          <a:p>
            <a:pPr indent="0" lvl="0" marL="0" rtl="0" algn="l">
              <a:lnSpc>
                <a:spcPct val="150000"/>
              </a:lnSpc>
              <a:spcBef>
                <a:spcPts val="0"/>
              </a:spcBef>
              <a:spcAft>
                <a:spcPts val="0"/>
              </a:spcAft>
              <a:buSzPts val="1100"/>
              <a:buNone/>
            </a:pPr>
            <a:r>
              <a:rPr lang="en-GB"/>
              <a:t>Handle ich schnell, nehme ich mir Zeit, vermeide ich Entscheidungen oder hole ich zuerst Rat ein?</a:t>
            </a:r>
            <a:endParaRPr/>
          </a:p>
          <a:p>
            <a:pPr indent="0" lvl="0" marL="0" rtl="0" algn="l">
              <a:lnSpc>
                <a:spcPct val="150000"/>
              </a:lnSpc>
              <a:spcBef>
                <a:spcPts val="0"/>
              </a:spcBef>
              <a:spcAft>
                <a:spcPts val="0"/>
              </a:spcAft>
              <a:buSzPts val="1100"/>
              <a:buNone/>
            </a:pPr>
            <a:r>
              <a:t/>
            </a:r>
            <a:endParaRPr b="1"/>
          </a:p>
          <a:p>
            <a:pPr indent="0" lvl="0" marL="0" rtl="0" algn="l">
              <a:lnSpc>
                <a:spcPct val="150000"/>
              </a:lnSpc>
              <a:spcBef>
                <a:spcPts val="0"/>
              </a:spcBef>
              <a:spcAft>
                <a:spcPts val="0"/>
              </a:spcAft>
              <a:buSzPts val="1100"/>
              <a:buNone/>
            </a:pPr>
            <a:r>
              <a:rPr lang="en-GB"/>
              <a:t>___________________________________________________________________________</a:t>
            </a:r>
            <a:endParaRPr/>
          </a:p>
          <a:p>
            <a:pPr indent="0" lvl="0" marL="0" rtl="0" algn="l">
              <a:lnSpc>
                <a:spcPct val="150000"/>
              </a:lnSpc>
              <a:spcBef>
                <a:spcPts val="0"/>
              </a:spcBef>
              <a:spcAft>
                <a:spcPts val="0"/>
              </a:spcAft>
              <a:buSzPts val="1100"/>
              <a:buNone/>
            </a:pPr>
            <a:r>
              <a:rPr lang="en-GB"/>
              <a:t>___________________________________________________________________________</a:t>
            </a:r>
            <a:endParaRPr/>
          </a:p>
          <a:p>
            <a:pPr indent="0" lvl="0" marL="0" rtl="0" algn="l">
              <a:lnSpc>
                <a:spcPct val="150000"/>
              </a:lnSpc>
              <a:spcBef>
                <a:spcPts val="0"/>
              </a:spcBef>
              <a:spcAft>
                <a:spcPts val="0"/>
              </a:spcAft>
              <a:buSzPts val="1100"/>
              <a:buNone/>
            </a:pPr>
            <a:r>
              <a:t/>
            </a:r>
            <a:endParaRPr b="1"/>
          </a:p>
          <a:p>
            <a:pPr indent="0" lvl="0" marL="0" rtl="0" algn="l">
              <a:lnSpc>
                <a:spcPct val="110909"/>
              </a:lnSpc>
              <a:spcBef>
                <a:spcPts val="0"/>
              </a:spcBef>
              <a:spcAft>
                <a:spcPts val="0"/>
              </a:spcAft>
              <a:buSzPts val="1100"/>
              <a:buNone/>
            </a:pPr>
            <a:r>
              <a:t/>
            </a:r>
            <a:endParaRPr b="1"/>
          </a:p>
          <a:p>
            <a:pPr indent="0" lvl="0" marL="0" rtl="0" algn="l">
              <a:lnSpc>
                <a:spcPct val="150000"/>
              </a:lnSpc>
              <a:spcBef>
                <a:spcPts val="0"/>
              </a:spcBef>
              <a:spcAft>
                <a:spcPts val="0"/>
              </a:spcAft>
              <a:buSzPts val="1100"/>
              <a:buNone/>
            </a:pPr>
            <a:r>
              <a:rPr b="1" lang="en-GB"/>
              <a:t>🚀 Entwicklungsfelder</a:t>
            </a:r>
            <a:endParaRPr b="1"/>
          </a:p>
          <a:p>
            <a:pPr indent="0" lvl="0" marL="0" rtl="0" algn="l">
              <a:lnSpc>
                <a:spcPct val="150000"/>
              </a:lnSpc>
              <a:spcBef>
                <a:spcPts val="0"/>
              </a:spcBef>
              <a:spcAft>
                <a:spcPts val="0"/>
              </a:spcAft>
              <a:buSzPts val="1100"/>
              <a:buNone/>
            </a:pPr>
            <a:r>
              <a:rPr lang="en-GB"/>
              <a:t>In welchen Bereichen möchte ich mich verbessern oder sicherer fühlen?</a:t>
            </a:r>
            <a:endParaRPr/>
          </a:p>
          <a:p>
            <a:pPr indent="0" lvl="0" marL="0" rtl="0" algn="l">
              <a:lnSpc>
                <a:spcPct val="150000"/>
              </a:lnSpc>
              <a:spcBef>
                <a:spcPts val="0"/>
              </a:spcBef>
              <a:spcAft>
                <a:spcPts val="0"/>
              </a:spcAft>
              <a:buSzPts val="1100"/>
              <a:buNone/>
            </a:pPr>
            <a:r>
              <a:rPr lang="en-GB"/>
              <a:t> </a:t>
            </a:r>
            <a:endParaRPr/>
          </a:p>
          <a:p>
            <a:pPr indent="0" lvl="0" marL="0" rtl="0" algn="l">
              <a:lnSpc>
                <a:spcPct val="150000"/>
              </a:lnSpc>
              <a:spcBef>
                <a:spcPts val="0"/>
              </a:spcBef>
              <a:spcAft>
                <a:spcPts val="0"/>
              </a:spcAft>
              <a:buSzPts val="1100"/>
              <a:buNone/>
            </a:pPr>
            <a:r>
              <a:rPr lang="en-GB"/>
              <a:t>_____________________________________________________________________________</a:t>
            </a:r>
            <a:endParaRPr/>
          </a:p>
          <a:p>
            <a:pPr indent="0" lvl="0" marL="0" rtl="0" algn="l">
              <a:lnSpc>
                <a:spcPct val="150000"/>
              </a:lnSpc>
              <a:spcBef>
                <a:spcPts val="0"/>
              </a:spcBef>
              <a:spcAft>
                <a:spcPts val="0"/>
              </a:spcAft>
              <a:buSzPts val="1100"/>
              <a:buNone/>
            </a:pPr>
            <a:r>
              <a:rPr lang="en-GB"/>
              <a:t>_____________________________________________________________________________</a:t>
            </a:r>
            <a:endParaRPr/>
          </a:p>
          <a:p>
            <a:pPr indent="0" lvl="0" marL="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lang="en-GB"/>
              <a:t>🌍 Herkunft &amp; Überzeugungen</a:t>
            </a:r>
            <a:endParaRPr b="1"/>
          </a:p>
          <a:p>
            <a:pPr indent="0" lvl="0" marL="0" rtl="0" algn="l">
              <a:lnSpc>
                <a:spcPct val="150000"/>
              </a:lnSpc>
              <a:spcBef>
                <a:spcPts val="0"/>
              </a:spcBef>
              <a:spcAft>
                <a:spcPts val="0"/>
              </a:spcAft>
              <a:buSzPts val="1100"/>
              <a:buNone/>
            </a:pPr>
            <a:r>
              <a:rPr lang="en-GB"/>
              <a:t>Wie beeinflussen meine Erziehung oder meine Kultur meine finanziellen Entscheidungen?</a:t>
            </a:r>
            <a:endParaRPr/>
          </a:p>
          <a:p>
            <a:pPr indent="0" lvl="0" marL="0" rtl="0" algn="l">
              <a:lnSpc>
                <a:spcPct val="150000"/>
              </a:lnSpc>
              <a:spcBef>
                <a:spcPts val="0"/>
              </a:spcBef>
              <a:spcAft>
                <a:spcPts val="0"/>
              </a:spcAft>
              <a:buSzPts val="1100"/>
              <a:buNone/>
            </a:pPr>
            <a:r>
              <a:rPr lang="en-GB"/>
              <a:t>Vertraue ich mir selbst im Umgang mit Geld? Warum oder warum nicht?</a:t>
            </a:r>
            <a:endParaRPr/>
          </a:p>
          <a:p>
            <a:pPr indent="0" lvl="0" marL="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lang="en-GB"/>
              <a:t>_____________________________________________________________________________</a:t>
            </a:r>
            <a:endParaRPr/>
          </a:p>
          <a:p>
            <a:pPr indent="0" lvl="0" marL="0" rtl="0" algn="l">
              <a:lnSpc>
                <a:spcPct val="150000"/>
              </a:lnSpc>
              <a:spcBef>
                <a:spcPts val="0"/>
              </a:spcBef>
              <a:spcAft>
                <a:spcPts val="0"/>
              </a:spcAft>
              <a:buSzPts val="1100"/>
              <a:buNone/>
            </a:pPr>
            <a:r>
              <a:rPr lang="en-GB"/>
              <a:t>_____________________________________________________________________________</a:t>
            </a:r>
            <a:endParaRPr/>
          </a:p>
          <a:p>
            <a:pPr indent="0" lvl="0" marL="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lang="en-GB"/>
              <a:t>🤝 Reflexion &amp; optionales Teilen</a:t>
            </a:r>
            <a:endParaRPr b="1"/>
          </a:p>
          <a:p>
            <a:pPr indent="0" lvl="0" marL="0" rtl="0" algn="l">
              <a:lnSpc>
                <a:spcPct val="150000"/>
              </a:lnSpc>
              <a:spcBef>
                <a:spcPts val="0"/>
              </a:spcBef>
              <a:spcAft>
                <a:spcPts val="0"/>
              </a:spcAft>
              <a:buSzPts val="1100"/>
              <a:buNone/>
            </a:pPr>
            <a:r>
              <a:rPr lang="en-GB"/>
              <a:t>Entscheiden Sie nach dem Schreiben, was sich für Sie richtig anfühlt:</a:t>
            </a:r>
            <a:endParaRPr/>
          </a:p>
          <a:p>
            <a:pPr indent="0" lvl="0" marL="0" rtl="0" algn="l">
              <a:lnSpc>
                <a:spcPct val="150000"/>
              </a:lnSpc>
              <a:spcBef>
                <a:spcPts val="0"/>
              </a:spcBef>
              <a:spcAft>
                <a:spcPts val="0"/>
              </a:spcAft>
              <a:buSzPts val="1100"/>
              <a:buNone/>
            </a:pPr>
            <a:r>
              <a:rPr lang="en-GB"/>
              <a:t>🔒 </a:t>
            </a:r>
            <a:r>
              <a:rPr b="1" lang="en-GB"/>
              <a:t>Für sich behalten</a:t>
            </a:r>
            <a:r>
              <a:rPr lang="en-GB"/>
              <a:t> – Ihre Überlegungen gehören nur Ihnen.</a:t>
            </a:r>
            <a:endParaRPr/>
          </a:p>
          <a:p>
            <a:pPr indent="0" lvl="0" marL="0" rtl="0" algn="l">
              <a:lnSpc>
                <a:spcPct val="150000"/>
              </a:lnSpc>
              <a:spcBef>
                <a:spcPts val="0"/>
              </a:spcBef>
              <a:spcAft>
                <a:spcPts val="0"/>
              </a:spcAft>
              <a:buSzPts val="1100"/>
              <a:buNone/>
            </a:pPr>
            <a:r>
              <a:rPr lang="en-GB"/>
              <a:t>💬 </a:t>
            </a:r>
            <a:r>
              <a:rPr b="1" lang="en-GB"/>
              <a:t>Teilen (optional)</a:t>
            </a:r>
            <a:r>
              <a:rPr lang="en-GB"/>
              <a:t> – Besprechen Sie zentrale Erkenntnisse mit einer Partnerin oder in einer Kleingruppe.</a:t>
            </a:r>
            <a:endParaRPr/>
          </a:p>
          <a:p>
            <a:pPr indent="0" lvl="0" marL="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lang="en-GB"/>
              <a:t>Das kann helfen: - Gedanken und Gefühle über Geld zu normalisieren - Verbindung zu anderen aufzubauen - neue Perspektiven zu gewinnen</a:t>
            </a:r>
            <a:br>
              <a:rPr lang="en-GB"/>
            </a:br>
            <a:endParaRPr/>
          </a:p>
          <a:p>
            <a:pPr indent="0" lvl="0" marL="0" rtl="0" algn="l">
              <a:lnSpc>
                <a:spcPct val="150000"/>
              </a:lnSpc>
              <a:spcBef>
                <a:spcPts val="0"/>
              </a:spcBef>
              <a:spcAft>
                <a:spcPts val="0"/>
              </a:spcAft>
              <a:buSzPts val="1100"/>
              <a:buNone/>
            </a:pPr>
            <a:r>
              <a:rPr lang="en-GB"/>
              <a:t>💬 </a:t>
            </a:r>
            <a:r>
              <a:rPr i="1" lang="en-GB"/>
              <a:t>Zur Erinnerung: Bewusstsein ist der erste Schritt zur Veränderung. Seien Sie ehrlich, nicht perfekt.</a:t>
            </a:r>
            <a:endParaRPr/>
          </a:p>
          <a:p>
            <a:pPr indent="0" lvl="0" marL="0" rtl="0" algn="l">
              <a:lnSpc>
                <a:spcPct val="150000"/>
              </a:lnSpc>
              <a:spcBef>
                <a:spcPts val="0"/>
              </a:spcBef>
              <a:spcAft>
                <a:spcPts val="0"/>
              </a:spcAft>
              <a:buSzPts val="1100"/>
              <a:buNone/>
            </a:pPr>
            <a:r>
              <a:t/>
            </a:r>
            <a:endParaRPr b="1"/>
          </a:p>
        </p:txBody>
      </p:sp>
      <p:cxnSp>
        <p:nvCxnSpPr>
          <p:cNvPr id="1590" name="Google Shape;1590;p39"/>
          <p:cNvCxnSpPr/>
          <p:nvPr/>
        </p:nvCxnSpPr>
        <p:spPr>
          <a:xfrm>
            <a:off x="1569720" y="1264920"/>
            <a:ext cx="5669280" cy="0"/>
          </a:xfrm>
          <a:prstGeom prst="straightConnector1">
            <a:avLst/>
          </a:prstGeom>
          <a:noFill/>
          <a:ln cap="flat" cmpd="sng" w="19050">
            <a:solidFill>
              <a:srgbClr val="F16024"/>
            </a:solidFill>
            <a:prstDash val="dot"/>
            <a:miter lim="8000"/>
            <a:headEnd len="sm" w="sm" type="none"/>
            <a:tailEnd len="sm" w="sm" type="none"/>
          </a:ln>
        </p:spPr>
      </p:cxnSp>
      <p:grpSp>
        <p:nvGrpSpPr>
          <p:cNvPr id="1591" name="Google Shape;1591;p39"/>
          <p:cNvGrpSpPr/>
          <p:nvPr/>
        </p:nvGrpSpPr>
        <p:grpSpPr>
          <a:xfrm>
            <a:off x="928234" y="582146"/>
            <a:ext cx="713271" cy="688477"/>
            <a:chOff x="7216180" y="2896437"/>
            <a:chExt cx="1173609" cy="1132812"/>
          </a:xfrm>
        </p:grpSpPr>
        <p:grpSp>
          <p:nvGrpSpPr>
            <p:cNvPr id="1592" name="Google Shape;1592;p39"/>
            <p:cNvGrpSpPr/>
            <p:nvPr/>
          </p:nvGrpSpPr>
          <p:grpSpPr>
            <a:xfrm>
              <a:off x="7884516" y="3299879"/>
              <a:ext cx="244480" cy="366042"/>
              <a:chOff x="7884516" y="3299879"/>
              <a:chExt cx="244480" cy="366042"/>
            </a:xfrm>
          </p:grpSpPr>
          <p:sp>
            <p:nvSpPr>
              <p:cNvPr id="1593" name="Google Shape;1593;p39"/>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94" name="Google Shape;1594;p39"/>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95" name="Google Shape;1595;p39"/>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96" name="Google Shape;1596;p39"/>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97" name="Google Shape;1597;p39"/>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98" name="Google Shape;1598;p39"/>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599" name="Google Shape;1599;p39"/>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00" name="Google Shape;1600;p39"/>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01" name="Google Shape;1601;p39"/>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02" name="Google Shape;1602;p39"/>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03" name="Google Shape;1603;p39"/>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604" name="Google Shape;1604;p39"/>
            <p:cNvGrpSpPr/>
            <p:nvPr/>
          </p:nvGrpSpPr>
          <p:grpSpPr>
            <a:xfrm>
              <a:off x="7216180" y="2896437"/>
              <a:ext cx="1173609" cy="1132812"/>
              <a:chOff x="7216180" y="2896437"/>
              <a:chExt cx="1173609" cy="1132812"/>
            </a:xfrm>
          </p:grpSpPr>
          <p:sp>
            <p:nvSpPr>
              <p:cNvPr id="1605" name="Google Shape;1605;p39"/>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06" name="Google Shape;1606;p39"/>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07" name="Google Shape;1607;p39"/>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08" name="Google Shape;1608;p39"/>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09" name="Google Shape;1609;p39"/>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10" name="Google Shape;1610;p39"/>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11" name="Google Shape;1611;p39"/>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12" name="Google Shape;1612;p39"/>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13" name="Google Shape;1613;p39"/>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14" name="Google Shape;1614;p39"/>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15" name="Google Shape;1615;p39"/>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16" name="Google Shape;1616;p39"/>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17" name="Google Shape;1617;p39"/>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1" name="Shape 1621"/>
        <p:cNvGrpSpPr/>
        <p:nvPr/>
      </p:nvGrpSpPr>
      <p:grpSpPr>
        <a:xfrm>
          <a:off x="0" y="0"/>
          <a:ext cx="0" cy="0"/>
          <a:chOff x="0" y="0"/>
          <a:chExt cx="0" cy="0"/>
        </a:xfrm>
      </p:grpSpPr>
      <p:sp>
        <p:nvSpPr>
          <p:cNvPr id="1622" name="Google Shape;1622;p40"/>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623" name="Google Shape;1623;p40"/>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624" name="Google Shape;1624;p40"/>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F16024"/>
              </a:buClr>
              <a:buSzPts val="3000"/>
              <a:buNone/>
            </a:pPr>
            <a:r>
              <a:rPr lang="en-GB"/>
              <a:t>Frauen in der Karrieremitte</a:t>
            </a:r>
            <a:endParaRPr/>
          </a:p>
        </p:txBody>
      </p:sp>
      <p:sp>
        <p:nvSpPr>
          <p:cNvPr id="1625" name="Google Shape;1625;p40"/>
          <p:cNvSpPr txBox="1"/>
          <p:nvPr>
            <p:ph idx="4" type="body"/>
          </p:nvPr>
        </p:nvSpPr>
        <p:spPr>
          <a:xfrm>
            <a:off x="1406384" y="1533933"/>
            <a:ext cx="5743716" cy="8204213"/>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solidFill>
                  <a:srgbClr val="F16024"/>
                </a:solidFill>
                <a:latin typeface="Calibri"/>
                <a:ea typeface="Calibri"/>
                <a:cs typeface="Calibri"/>
                <a:sym typeface="Calibri"/>
              </a:rPr>
              <a:t>Formative Lernkontrolle</a:t>
            </a:r>
            <a:endParaRPr/>
          </a:p>
          <a:p>
            <a:pPr indent="-171450" lvl="0" marL="171450" rtl="0" algn="l">
              <a:lnSpc>
                <a:spcPct val="150000"/>
              </a:lnSpc>
              <a:spcBef>
                <a:spcPts val="0"/>
              </a:spcBef>
              <a:spcAft>
                <a:spcPts val="0"/>
              </a:spcAft>
              <a:buSzPts val="1100"/>
              <a:buChar char="•"/>
            </a:pPr>
            <a:r>
              <a:rPr b="1" lang="en-GB">
                <a:solidFill>
                  <a:srgbClr val="F16024"/>
                </a:solidFill>
                <a:latin typeface="Calibri"/>
                <a:ea typeface="Calibri"/>
                <a:cs typeface="Calibri"/>
                <a:sym typeface="Calibri"/>
              </a:rPr>
              <a:t>Kurztext: Wie hat sich Ihre finanzielle Identität entwickelt?</a:t>
            </a:r>
            <a:endParaRPr/>
          </a:p>
          <a:p>
            <a:pPr indent="0" lvl="1" marL="206517" rtl="0" algn="l">
              <a:lnSpc>
                <a:spcPct val="150000"/>
              </a:lnSpc>
              <a:spcBef>
                <a:spcPts val="413"/>
              </a:spcBef>
              <a:spcAft>
                <a:spcPts val="0"/>
              </a:spcAft>
              <a:buClr>
                <a:srgbClr val="011E3B"/>
              </a:buClr>
              <a:buSzPts val="1100"/>
              <a:buNone/>
            </a:pPr>
            <a:r>
              <a:rPr lang="en-GB" sz="1100">
                <a:latin typeface="Calibri"/>
                <a:ea typeface="Calibri"/>
                <a:cs typeface="Calibri"/>
                <a:sym typeface="Calibri"/>
              </a:rPr>
              <a:t>Diese Übung lädt Sie ein, über Ihren finanziellen Weg vom frühen Erwachsenenalter bis heute nachzudenken. Indem Sie über Ihre Erfahrungen schreiben, können Sie Muster, entscheidende Momente und Veränderungen in Ihren Überzeugungen oder Verhaltensweisen erkennen.</a:t>
            </a:r>
            <a:endParaRPr/>
          </a:p>
          <a:p>
            <a:pPr indent="0" lvl="0" marL="0" rtl="0" algn="l">
              <a:lnSpc>
                <a:spcPct val="150000"/>
              </a:lnSpc>
              <a:spcBef>
                <a:spcPts val="0"/>
              </a:spcBef>
              <a:spcAft>
                <a:spcPts val="0"/>
              </a:spcAft>
              <a:buSzPts val="1100"/>
              <a:buNone/>
            </a:pPr>
            <a:r>
              <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b="1" lang="en-GB">
                <a:solidFill>
                  <a:srgbClr val="F16024"/>
                </a:solidFill>
                <a:latin typeface="Calibri"/>
                <a:ea typeface="Calibri"/>
                <a:cs typeface="Calibri"/>
                <a:sym typeface="Calibri"/>
              </a:rPr>
              <a:t>Zweck:</a:t>
            </a:r>
            <a:endParaRPr>
              <a:solidFill>
                <a:srgbClr val="F16024"/>
              </a:solidFill>
              <a:latin typeface="Calibri"/>
              <a:ea typeface="Calibri"/>
              <a:cs typeface="Calibri"/>
              <a:sym typeface="Calibri"/>
            </a:endParaRPr>
          </a:p>
          <a:p>
            <a:pPr indent="-171450" lvl="1" marL="549417" rtl="0" algn="l">
              <a:lnSpc>
                <a:spcPct val="150000"/>
              </a:lnSpc>
              <a:spcBef>
                <a:spcPts val="413"/>
              </a:spcBef>
              <a:spcAft>
                <a:spcPts val="0"/>
              </a:spcAft>
              <a:buClr>
                <a:srgbClr val="011E3B"/>
              </a:buClr>
              <a:buSzPts val="1100"/>
              <a:buFont typeface="Arial"/>
              <a:buChar char="•"/>
            </a:pPr>
            <a:r>
              <a:rPr lang="en-GB" sz="1100">
                <a:latin typeface="Calibri"/>
                <a:ea typeface="Calibri"/>
                <a:cs typeface="Calibri"/>
                <a:sym typeface="Calibri"/>
              </a:rPr>
              <a:t>Das Bewusstsein dafür schärfen, wie frühere Erfahrungen, Entscheidungen und Übergänge die eigene finanzielle Identität geprägt haben.</a:t>
            </a:r>
            <a:endParaRPr/>
          </a:p>
          <a:p>
            <a:pPr indent="-171450" lvl="1" marL="549417" rtl="0" algn="l">
              <a:lnSpc>
                <a:spcPct val="150000"/>
              </a:lnSpc>
              <a:spcBef>
                <a:spcPts val="413"/>
              </a:spcBef>
              <a:spcAft>
                <a:spcPts val="0"/>
              </a:spcAft>
              <a:buClr>
                <a:srgbClr val="011E3B"/>
              </a:buClr>
              <a:buSzPts val="1100"/>
              <a:buFont typeface="Arial"/>
              <a:buChar char="•"/>
            </a:pPr>
            <a:r>
              <a:rPr lang="en-GB" sz="1100">
                <a:latin typeface="Calibri"/>
                <a:ea typeface="Calibri"/>
                <a:cs typeface="Calibri"/>
                <a:sym typeface="Calibri"/>
              </a:rPr>
              <a:t>Wachstum, Widerstandsfähigkeit und Lernerfahrungen aus Erfolgen wie Rückschlägen erkennen.</a:t>
            </a:r>
            <a:endParaRPr/>
          </a:p>
          <a:p>
            <a:pPr indent="-171450" lvl="1" marL="549417" rtl="0" algn="l">
              <a:lnSpc>
                <a:spcPct val="150000"/>
              </a:lnSpc>
              <a:spcBef>
                <a:spcPts val="413"/>
              </a:spcBef>
              <a:spcAft>
                <a:spcPts val="0"/>
              </a:spcAft>
              <a:buClr>
                <a:srgbClr val="011E3B"/>
              </a:buClr>
              <a:buSzPts val="1100"/>
              <a:buFont typeface="Arial"/>
              <a:buChar char="•"/>
            </a:pPr>
            <a:r>
              <a:rPr lang="en-GB" sz="1100">
                <a:latin typeface="Calibri"/>
                <a:ea typeface="Calibri"/>
                <a:cs typeface="Calibri"/>
                <a:sym typeface="Calibri"/>
              </a:rPr>
              <a:t>Den Teilnehmerinnen helfen, klarer zu formulieren, wer sie als finanzielle Entscheiderinnen sind.</a:t>
            </a:r>
            <a:endParaRPr/>
          </a:p>
          <a:p>
            <a:pPr indent="0" lvl="1" marL="377967" rtl="0" algn="l">
              <a:lnSpc>
                <a:spcPct val="150000"/>
              </a:lnSpc>
              <a:spcBef>
                <a:spcPts val="413"/>
              </a:spcBef>
              <a:spcAft>
                <a:spcPts val="0"/>
              </a:spcAft>
              <a:buClr>
                <a:srgbClr val="011E3B"/>
              </a:buClr>
              <a:buSzPts val="1100"/>
              <a:buNone/>
            </a:pPr>
            <a:r>
              <a:t/>
            </a:r>
            <a:endParaRPr sz="1100">
              <a:latin typeface="Calibri"/>
              <a:ea typeface="Calibri"/>
              <a:cs typeface="Calibri"/>
              <a:sym typeface="Calibri"/>
            </a:endParaRPr>
          </a:p>
          <a:p>
            <a:pPr indent="0" lvl="0" marL="0" rtl="0" algn="l">
              <a:lnSpc>
                <a:spcPct val="150000"/>
              </a:lnSpc>
              <a:spcBef>
                <a:spcPts val="0"/>
              </a:spcBef>
              <a:spcAft>
                <a:spcPts val="0"/>
              </a:spcAft>
              <a:buSzPts val="1100"/>
              <a:buNone/>
            </a:pPr>
            <a:r>
              <a:rPr b="1" lang="en-GB">
                <a:latin typeface="Calibri"/>
                <a:ea typeface="Calibri"/>
                <a:cs typeface="Calibri"/>
                <a:sym typeface="Calibri"/>
              </a:rPr>
              <a:t>⏱️ Anleitung</a:t>
            </a:r>
            <a:endParaRPr b="1">
              <a:latin typeface="Calibri"/>
              <a:ea typeface="Calibri"/>
              <a:cs typeface="Calibri"/>
              <a:sym typeface="Calibri"/>
            </a:endParaRPr>
          </a:p>
          <a:p>
            <a:pPr indent="-228600" lvl="1" marL="435117" rtl="0" algn="l">
              <a:lnSpc>
                <a:spcPct val="150000"/>
              </a:lnSpc>
              <a:spcBef>
                <a:spcPts val="413"/>
              </a:spcBef>
              <a:spcAft>
                <a:spcPts val="0"/>
              </a:spcAft>
              <a:buClr>
                <a:srgbClr val="1E2879"/>
              </a:buClr>
              <a:buSzPts val="1100"/>
              <a:buFont typeface="Calibri"/>
              <a:buAutoNum type="arabicPeriod"/>
            </a:pPr>
            <a:r>
              <a:rPr lang="en-GB" sz="1100">
                <a:solidFill>
                  <a:srgbClr val="1E2879"/>
                </a:solidFill>
                <a:latin typeface="Calibri"/>
                <a:ea typeface="Calibri"/>
                <a:cs typeface="Calibri"/>
                <a:sym typeface="Calibri"/>
              </a:rPr>
              <a:t>Nehmen Sie sich </a:t>
            </a:r>
            <a:r>
              <a:rPr b="1" lang="en-GB" sz="1100">
                <a:solidFill>
                  <a:srgbClr val="1E2879"/>
                </a:solidFill>
                <a:latin typeface="Calibri"/>
                <a:ea typeface="Calibri"/>
                <a:cs typeface="Calibri"/>
                <a:sym typeface="Calibri"/>
              </a:rPr>
              <a:t>10–15 Minuten ruhige Schreibzeit</a:t>
            </a:r>
            <a:r>
              <a:rPr lang="en-GB" sz="1100">
                <a:solidFill>
                  <a:srgbClr val="1E2879"/>
                </a:solidFill>
                <a:latin typeface="Calibri"/>
                <a:ea typeface="Calibri"/>
                <a:cs typeface="Calibri"/>
                <a:sym typeface="Calibri"/>
              </a:rPr>
              <a:t>.</a:t>
            </a:r>
            <a:endParaRPr sz="1100">
              <a:solidFill>
                <a:srgbClr val="1E2879"/>
              </a:solidFill>
              <a:latin typeface="Calibri"/>
              <a:ea typeface="Calibri"/>
              <a:cs typeface="Calibri"/>
              <a:sym typeface="Calibri"/>
            </a:endParaRPr>
          </a:p>
          <a:p>
            <a:pPr indent="-228600" lvl="1" marL="435117" rtl="0" algn="l">
              <a:lnSpc>
                <a:spcPct val="150000"/>
              </a:lnSpc>
              <a:spcBef>
                <a:spcPts val="413"/>
              </a:spcBef>
              <a:spcAft>
                <a:spcPts val="0"/>
              </a:spcAft>
              <a:buClr>
                <a:srgbClr val="1E2879"/>
              </a:buClr>
              <a:buSzPts val="1100"/>
              <a:buFont typeface="Calibri"/>
              <a:buAutoNum type="arabicPeriod"/>
            </a:pPr>
            <a:r>
              <a:rPr lang="en-GB" sz="1100">
                <a:solidFill>
                  <a:srgbClr val="1E2879"/>
                </a:solidFill>
                <a:latin typeface="Calibri"/>
                <a:ea typeface="Calibri"/>
                <a:cs typeface="Calibri"/>
                <a:sym typeface="Calibri"/>
              </a:rPr>
              <a:t>Denken Sie über die folgenden Leitfragen nach.</a:t>
            </a:r>
            <a:endParaRPr sz="1100">
              <a:solidFill>
                <a:srgbClr val="1E2879"/>
              </a:solidFill>
              <a:latin typeface="Calibri"/>
              <a:ea typeface="Calibri"/>
              <a:cs typeface="Calibri"/>
              <a:sym typeface="Calibri"/>
            </a:endParaRPr>
          </a:p>
          <a:p>
            <a:pPr indent="-228600" lvl="1" marL="435117" rtl="0" algn="l">
              <a:lnSpc>
                <a:spcPct val="150000"/>
              </a:lnSpc>
              <a:spcBef>
                <a:spcPts val="413"/>
              </a:spcBef>
              <a:spcAft>
                <a:spcPts val="0"/>
              </a:spcAft>
              <a:buClr>
                <a:srgbClr val="1E2879"/>
              </a:buClr>
              <a:buSzPts val="1100"/>
              <a:buFont typeface="Calibri"/>
              <a:buAutoNum type="arabicPeriod"/>
            </a:pPr>
            <a:r>
              <a:rPr lang="en-GB" sz="1100">
                <a:solidFill>
                  <a:srgbClr val="1E2879"/>
                </a:solidFill>
                <a:latin typeface="Calibri"/>
                <a:ea typeface="Calibri"/>
                <a:cs typeface="Calibri"/>
                <a:sym typeface="Calibri"/>
              </a:rPr>
              <a:t>Fassen Sie Ihre wichtigsten Erkenntnisse in einem kurzen Absatz zusammen (150–200 Wörter).</a:t>
            </a:r>
            <a:endParaRPr sz="1100">
              <a:solidFill>
                <a:srgbClr val="1E2879"/>
              </a:solidFill>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Schreiben Sie frei und ehrlich – es geht darum, Ihr Wachstum zu verstehen.</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a:latin typeface="Calibri"/>
                <a:ea typeface="Calibri"/>
                <a:cs typeface="Calibri"/>
                <a:sym typeface="Calibri"/>
              </a:rPr>
              <a:t>🔍 Leitfragen zur Reflexion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b="1" lang="en-GB">
                <a:latin typeface="Calibri"/>
                <a:ea typeface="Calibri"/>
                <a:cs typeface="Calibri"/>
                <a:sym typeface="Calibri"/>
              </a:rPr>
              <a:t>💭 Veränderte Einstellungen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Wie haben sich meine Einstellungen zu Geld im Laufe der Zeit verändert?</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b="1" lang="en-GB">
                <a:latin typeface="Calibri"/>
                <a:ea typeface="Calibri"/>
                <a:cs typeface="Calibri"/>
                <a:sym typeface="Calibri"/>
              </a:rPr>
              <a:t>🧭 Prägende Erfahrungen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Welche Erfahrungen oder Ereignisse haben mein finanzielles Selbstvertrauen geprägt?</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t/>
            </a:r>
            <a:endParaRPr b="1">
              <a:latin typeface="Calibri"/>
              <a:ea typeface="Calibri"/>
              <a:cs typeface="Calibri"/>
              <a:sym typeface="Calibri"/>
            </a:endParaRPr>
          </a:p>
        </p:txBody>
      </p:sp>
      <p:cxnSp>
        <p:nvCxnSpPr>
          <p:cNvPr id="1626" name="Google Shape;1626;p40"/>
          <p:cNvCxnSpPr/>
          <p:nvPr/>
        </p:nvCxnSpPr>
        <p:spPr>
          <a:xfrm>
            <a:off x="1569720" y="1264920"/>
            <a:ext cx="5669280" cy="0"/>
          </a:xfrm>
          <a:prstGeom prst="straightConnector1">
            <a:avLst/>
          </a:prstGeom>
          <a:noFill/>
          <a:ln cap="flat" cmpd="sng" w="19050">
            <a:solidFill>
              <a:srgbClr val="F16024"/>
            </a:solidFill>
            <a:prstDash val="dot"/>
            <a:miter lim="8000"/>
            <a:headEnd len="sm" w="sm" type="none"/>
            <a:tailEnd len="sm" w="sm" type="none"/>
          </a:ln>
        </p:spPr>
      </p:cxnSp>
      <p:grpSp>
        <p:nvGrpSpPr>
          <p:cNvPr id="1627" name="Google Shape;1627;p40"/>
          <p:cNvGrpSpPr/>
          <p:nvPr/>
        </p:nvGrpSpPr>
        <p:grpSpPr>
          <a:xfrm>
            <a:off x="928234" y="582146"/>
            <a:ext cx="713271" cy="688477"/>
            <a:chOff x="7216180" y="2896437"/>
            <a:chExt cx="1173609" cy="1132812"/>
          </a:xfrm>
        </p:grpSpPr>
        <p:grpSp>
          <p:nvGrpSpPr>
            <p:cNvPr id="1628" name="Google Shape;1628;p40"/>
            <p:cNvGrpSpPr/>
            <p:nvPr/>
          </p:nvGrpSpPr>
          <p:grpSpPr>
            <a:xfrm>
              <a:off x="7884516" y="3299879"/>
              <a:ext cx="244480" cy="366042"/>
              <a:chOff x="7884516" y="3299879"/>
              <a:chExt cx="244480" cy="366042"/>
            </a:xfrm>
          </p:grpSpPr>
          <p:sp>
            <p:nvSpPr>
              <p:cNvPr id="1629" name="Google Shape;1629;p40"/>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30" name="Google Shape;1630;p40"/>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31" name="Google Shape;1631;p40"/>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32" name="Google Shape;1632;p40"/>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33" name="Google Shape;1633;p40"/>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34" name="Google Shape;1634;p40"/>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35" name="Google Shape;1635;p40"/>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36" name="Google Shape;1636;p40"/>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37" name="Google Shape;1637;p40"/>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38" name="Google Shape;1638;p40"/>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39" name="Google Shape;1639;p40"/>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640" name="Google Shape;1640;p40"/>
            <p:cNvGrpSpPr/>
            <p:nvPr/>
          </p:nvGrpSpPr>
          <p:grpSpPr>
            <a:xfrm>
              <a:off x="7216180" y="2896437"/>
              <a:ext cx="1173609" cy="1132812"/>
              <a:chOff x="7216180" y="2896437"/>
              <a:chExt cx="1173609" cy="1132812"/>
            </a:xfrm>
          </p:grpSpPr>
          <p:sp>
            <p:nvSpPr>
              <p:cNvPr id="1641" name="Google Shape;1641;p40"/>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42" name="Google Shape;1642;p40"/>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43" name="Google Shape;1643;p40"/>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44" name="Google Shape;1644;p40"/>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45" name="Google Shape;1645;p40"/>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46" name="Google Shape;1646;p40"/>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47" name="Google Shape;1647;p40"/>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48" name="Google Shape;1648;p40"/>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49" name="Google Shape;1649;p40"/>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50" name="Google Shape;1650;p40"/>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51" name="Google Shape;1651;p40"/>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52" name="Google Shape;1652;p40"/>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53" name="Google Shape;1653;p40"/>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7" name="Shape 1657"/>
        <p:cNvGrpSpPr/>
        <p:nvPr/>
      </p:nvGrpSpPr>
      <p:grpSpPr>
        <a:xfrm>
          <a:off x="0" y="0"/>
          <a:ext cx="0" cy="0"/>
          <a:chOff x="0" y="0"/>
          <a:chExt cx="0" cy="0"/>
        </a:xfrm>
      </p:grpSpPr>
      <p:sp>
        <p:nvSpPr>
          <p:cNvPr id="1658" name="Google Shape;1658;p41"/>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659" name="Google Shape;1659;p41"/>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660" name="Google Shape;1660;p41"/>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F16024"/>
              </a:buClr>
              <a:buSzPts val="3000"/>
              <a:buNone/>
            </a:pPr>
            <a:r>
              <a:rPr lang="en-GB"/>
              <a:t>Frauen in der Karrieremitte</a:t>
            </a:r>
            <a:endParaRPr/>
          </a:p>
        </p:txBody>
      </p:sp>
      <p:sp>
        <p:nvSpPr>
          <p:cNvPr id="1661" name="Google Shape;1661;p41"/>
          <p:cNvSpPr txBox="1"/>
          <p:nvPr>
            <p:ph idx="4" type="body"/>
          </p:nvPr>
        </p:nvSpPr>
        <p:spPr>
          <a:xfrm>
            <a:off x="1359184" y="1533933"/>
            <a:ext cx="5669279" cy="8534142"/>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sz="1050"/>
              <a:t>🌟 Werte &amp; Entscheidungen</a:t>
            </a:r>
            <a:endParaRPr b="1"/>
          </a:p>
          <a:p>
            <a:pPr indent="0" lvl="0" marL="0" rtl="0" algn="l">
              <a:lnSpc>
                <a:spcPct val="150000"/>
              </a:lnSpc>
              <a:spcBef>
                <a:spcPts val="0"/>
              </a:spcBef>
              <a:spcAft>
                <a:spcPts val="0"/>
              </a:spcAft>
              <a:buSzPts val="1100"/>
              <a:buNone/>
            </a:pPr>
            <a:r>
              <a:rPr lang="en-GB" sz="1050"/>
              <a:t>Wie beeinflussen meine Werte die Entscheidungen, die ich heute treffe?</a:t>
            </a:r>
            <a:endParaRPr/>
          </a:p>
          <a:p>
            <a:pPr indent="0" lvl="0" marL="0" rtl="0" algn="l">
              <a:lnSpc>
                <a:spcPct val="150000"/>
              </a:lnSpc>
              <a:spcBef>
                <a:spcPts val="0"/>
              </a:spcBef>
              <a:spcAft>
                <a:spcPts val="0"/>
              </a:spcAft>
              <a:buSzPts val="1100"/>
              <a:buNone/>
            </a:pPr>
            <a:r>
              <a:rPr lang="en-GB" sz="1050"/>
              <a:t>______________________________________________________________________________</a:t>
            </a:r>
            <a:endParaRPr/>
          </a:p>
          <a:p>
            <a:pPr indent="0" lvl="0" marL="0" rtl="0" algn="l">
              <a:lnSpc>
                <a:spcPct val="150000"/>
              </a:lnSpc>
              <a:spcBef>
                <a:spcPts val="0"/>
              </a:spcBef>
              <a:spcAft>
                <a:spcPts val="0"/>
              </a:spcAft>
              <a:buSzPts val="1100"/>
              <a:buNone/>
            </a:pPr>
            <a:r>
              <a:rPr lang="en-GB" sz="1050"/>
              <a:t>______________________________________________________________________________</a:t>
            </a:r>
            <a:endParaRPr/>
          </a:p>
          <a:p>
            <a:pPr indent="-101600" lvl="0" marL="171450" rtl="0" algn="l">
              <a:lnSpc>
                <a:spcPct val="150000"/>
              </a:lnSpc>
              <a:spcBef>
                <a:spcPts val="0"/>
              </a:spcBef>
              <a:spcAft>
                <a:spcPts val="0"/>
              </a:spcAft>
              <a:buSzPts val="1100"/>
              <a:buNone/>
            </a:pPr>
            <a:r>
              <a:rPr sz="1050"/>
              <a:t/>
            </a:r>
            <a:endParaRPr b="1"/>
          </a:p>
          <a:p>
            <a:pPr indent="0" lvl="0" marL="0" rtl="0" algn="l">
              <a:lnSpc>
                <a:spcPct val="150000"/>
              </a:lnSpc>
              <a:spcBef>
                <a:spcPts val="0"/>
              </a:spcBef>
              <a:spcAft>
                <a:spcPts val="0"/>
              </a:spcAft>
              <a:buSzPts val="1100"/>
              <a:buNone/>
            </a:pPr>
            <a:r>
              <a:rPr b="1" lang="en-GB" sz="1050"/>
              <a:t>🚀 Wachstum &amp; Selbstbestimmung</a:t>
            </a:r>
            <a:endParaRPr b="1"/>
          </a:p>
          <a:p>
            <a:pPr indent="0" lvl="0" marL="0" rtl="0" algn="l">
              <a:lnSpc>
                <a:spcPct val="150000"/>
              </a:lnSpc>
              <a:spcBef>
                <a:spcPts val="0"/>
              </a:spcBef>
              <a:spcAft>
                <a:spcPts val="0"/>
              </a:spcAft>
              <a:buSzPts val="1100"/>
              <a:buNone/>
            </a:pPr>
            <a:r>
              <a:rPr lang="en-GB" sz="1050"/>
              <a:t>In welchen Bereichen fühle ich mich heute fähiger oder selbstbestimmter als früher?</a:t>
            </a:r>
            <a:endParaRPr/>
          </a:p>
          <a:p>
            <a:pPr indent="0" lvl="0" marL="0" rtl="0" algn="l">
              <a:lnSpc>
                <a:spcPct val="150000"/>
              </a:lnSpc>
              <a:spcBef>
                <a:spcPts val="0"/>
              </a:spcBef>
              <a:spcAft>
                <a:spcPts val="0"/>
              </a:spcAft>
              <a:buSzPts val="1100"/>
              <a:buNone/>
            </a:pPr>
            <a:r>
              <a:rPr lang="en-GB" sz="1050"/>
              <a:t>_____________________________________________________________________________</a:t>
            </a:r>
            <a:endParaRPr/>
          </a:p>
          <a:p>
            <a:pPr indent="0" lvl="0" marL="0" rtl="0" algn="l">
              <a:lnSpc>
                <a:spcPct val="150000"/>
              </a:lnSpc>
              <a:spcBef>
                <a:spcPts val="0"/>
              </a:spcBef>
              <a:spcAft>
                <a:spcPts val="0"/>
              </a:spcAft>
              <a:buSzPts val="1100"/>
              <a:buNone/>
            </a:pPr>
            <a:r>
              <a:rPr lang="en-GB" sz="1050"/>
              <a:t>______________________________________________________________________________</a:t>
            </a:r>
            <a:endParaRPr/>
          </a:p>
          <a:p>
            <a:pPr indent="-101600" lvl="0" marL="171450" rtl="0" algn="l">
              <a:lnSpc>
                <a:spcPct val="150000"/>
              </a:lnSpc>
              <a:spcBef>
                <a:spcPts val="0"/>
              </a:spcBef>
              <a:spcAft>
                <a:spcPts val="0"/>
              </a:spcAft>
              <a:buSzPts val="1100"/>
              <a:buNone/>
            </a:pPr>
            <a:r>
              <a:rPr sz="1050"/>
              <a:t/>
            </a:r>
            <a:endParaRPr b="1"/>
          </a:p>
          <a:p>
            <a:pPr indent="0" lvl="0" marL="0" rtl="0" algn="l">
              <a:lnSpc>
                <a:spcPct val="150000"/>
              </a:lnSpc>
              <a:spcBef>
                <a:spcPts val="0"/>
              </a:spcBef>
              <a:spcAft>
                <a:spcPts val="0"/>
              </a:spcAft>
              <a:buSzPts val="1100"/>
              <a:buNone/>
            </a:pPr>
            <a:r>
              <a:rPr b="1" lang="en-GB" sz="1050"/>
              <a:t>✍️ Abschließende Antwort (150–200 Wörter)</a:t>
            </a:r>
            <a:endParaRPr b="1"/>
          </a:p>
          <a:p>
            <a:pPr indent="0" lvl="0" marL="0" rtl="0" algn="l">
              <a:lnSpc>
                <a:spcPct val="150000"/>
              </a:lnSpc>
              <a:spcBef>
                <a:spcPts val="0"/>
              </a:spcBef>
              <a:spcAft>
                <a:spcPts val="0"/>
              </a:spcAft>
              <a:buSzPts val="1100"/>
              <a:buNone/>
            </a:pPr>
            <a:r>
              <a:rPr b="1" lang="en-GB" sz="1050"/>
              <a:t>Wie hat sich Ihre finanzielle Identität entwickelt?</a:t>
            </a:r>
            <a:endParaRPr/>
          </a:p>
          <a:p>
            <a:pPr indent="0" lvl="0" marL="0" rtl="0" algn="l">
              <a:lnSpc>
                <a:spcPct val="150000"/>
              </a:lnSpc>
              <a:spcBef>
                <a:spcPts val="0"/>
              </a:spcBef>
              <a:spcAft>
                <a:spcPts val="0"/>
              </a:spcAft>
              <a:buSzPts val="1100"/>
              <a:buNone/>
            </a:pPr>
            <a:r>
              <a:rPr lang="en-GB" sz="1050"/>
              <a:t>Fassen Sie Ihre Überlegungen in einem klaren, durchdachten Absatz zusammen, der Ihr Wachstum, Ihre wichtigsten Erfahrungen und Ihre heutige Haltung hervorhebt.</a:t>
            </a:r>
            <a:endParaRPr/>
          </a:p>
          <a:p>
            <a:pPr indent="0" lvl="0" marL="0" rtl="0" algn="l">
              <a:lnSpc>
                <a:spcPct val="150000"/>
              </a:lnSpc>
              <a:spcBef>
                <a:spcPts val="0"/>
              </a:spcBef>
              <a:spcAft>
                <a:spcPts val="0"/>
              </a:spcAft>
              <a:buSzPts val="1100"/>
              <a:buNone/>
            </a:pPr>
            <a:r>
              <a:rPr lang="en-GB" sz="1050"/>
              <a:t>______________________________________________________________________________</a:t>
            </a:r>
            <a:endParaRPr/>
          </a:p>
          <a:p>
            <a:pPr indent="0" lvl="0" marL="0" rtl="0" algn="l">
              <a:lnSpc>
                <a:spcPct val="150000"/>
              </a:lnSpc>
              <a:spcBef>
                <a:spcPts val="0"/>
              </a:spcBef>
              <a:spcAft>
                <a:spcPts val="0"/>
              </a:spcAft>
              <a:buSzPts val="1100"/>
              <a:buNone/>
            </a:pPr>
            <a:r>
              <a:rPr lang="en-GB" sz="1050"/>
              <a:t>______________________________________________________________________________</a:t>
            </a:r>
            <a:endParaRPr/>
          </a:p>
          <a:p>
            <a:pPr indent="0" lvl="0" marL="0" rtl="0" algn="l">
              <a:lnSpc>
                <a:spcPct val="150000"/>
              </a:lnSpc>
              <a:spcBef>
                <a:spcPts val="0"/>
              </a:spcBef>
              <a:spcAft>
                <a:spcPts val="0"/>
              </a:spcAft>
              <a:buSzPts val="1100"/>
              <a:buNone/>
            </a:pPr>
            <a:r>
              <a:rPr lang="en-GB" sz="1050"/>
              <a:t> </a:t>
            </a:r>
            <a:endParaRPr/>
          </a:p>
          <a:p>
            <a:pPr indent="0" lvl="0" marL="0" rtl="0" algn="l">
              <a:lnSpc>
                <a:spcPct val="150000"/>
              </a:lnSpc>
              <a:spcBef>
                <a:spcPts val="0"/>
              </a:spcBef>
              <a:spcAft>
                <a:spcPts val="0"/>
              </a:spcAft>
              <a:buSzPts val="1100"/>
              <a:buNone/>
            </a:pPr>
            <a:r>
              <a:rPr b="1" lang="en-GB" sz="1050"/>
              <a:t>🌱 Selbstreflexions-Check</a:t>
            </a:r>
            <a:endParaRPr b="1"/>
          </a:p>
          <a:p>
            <a:pPr indent="0" lvl="0" marL="0" rtl="0" algn="l">
              <a:lnSpc>
                <a:spcPct val="150000"/>
              </a:lnSpc>
              <a:spcBef>
                <a:spcPts val="0"/>
              </a:spcBef>
              <a:spcAft>
                <a:spcPts val="0"/>
              </a:spcAft>
              <a:buSzPts val="1100"/>
              <a:buNone/>
            </a:pPr>
            <a:r>
              <a:rPr lang="en-GB" sz="1050"/>
              <a:t>☐ Ich habe Veränderungen in meiner Einstellung zu Geld benannt</a:t>
            </a:r>
            <a:br>
              <a:rPr lang="en-GB"/>
            </a:br>
            <a:r>
              <a:rPr lang="en-GB" sz="1050"/>
              <a:t>☐ Ich habe wichtige Erfahrungen einbezogen, die mein finanzielles Selbstvertrauen geprägt haben</a:t>
            </a:r>
            <a:br>
              <a:rPr lang="en-GB"/>
            </a:br>
            <a:r>
              <a:rPr lang="en-GB" sz="1050"/>
              <a:t>☐ Ich habe meine Werte mit meinen finanziellen Entscheidungen verknüpft</a:t>
            </a:r>
            <a:br>
              <a:rPr lang="en-GB"/>
            </a:br>
            <a:r>
              <a:rPr lang="en-GB" sz="1050"/>
              <a:t>☐ Ich habe Bereiche des Wachstums oder gestiegenen Selbstvertrauens beschrieben</a:t>
            </a:r>
            <a:br>
              <a:rPr lang="en-GB"/>
            </a:br>
            <a:r>
              <a:rPr lang="en-GB" sz="1050"/>
              <a:t>☐ Mein Schlussabsatz fasst meine Erkenntnisse klar zusammen</a:t>
            </a:r>
            <a:endParaRPr/>
          </a:p>
          <a:p>
            <a:pPr indent="-101600" lvl="0" marL="171450" rtl="0" algn="l">
              <a:lnSpc>
                <a:spcPct val="150000"/>
              </a:lnSpc>
              <a:spcBef>
                <a:spcPts val="0"/>
              </a:spcBef>
              <a:spcAft>
                <a:spcPts val="0"/>
              </a:spcAft>
              <a:buSzPts val="1100"/>
              <a:buNone/>
            </a:pPr>
            <a:r>
              <a:rPr sz="1050"/>
              <a:t/>
            </a:r>
            <a:endParaRPr/>
          </a:p>
          <a:p>
            <a:pPr indent="0" lvl="0" marL="0" rtl="0" algn="l">
              <a:lnSpc>
                <a:spcPct val="150000"/>
              </a:lnSpc>
              <a:spcBef>
                <a:spcPts val="0"/>
              </a:spcBef>
              <a:spcAft>
                <a:spcPts val="0"/>
              </a:spcAft>
              <a:buSzPts val="1100"/>
              <a:buNone/>
            </a:pPr>
            <a:r>
              <a:rPr lang="en-GB" sz="1050"/>
              <a:t>💬 </a:t>
            </a:r>
            <a:r>
              <a:rPr i="1" lang="en-GB" sz="1050"/>
              <a:t>Zur Erinnerung: Ihre finanzielle Identität entwickelt sich im Laufe der Zeit – diese Reflexion zeigt Ihnen, wie weit Sie gekommen sind.</a:t>
            </a:r>
            <a:endParaRPr/>
          </a:p>
          <a:p>
            <a:pPr indent="0" lvl="0" marL="0" rtl="0" algn="l">
              <a:lnSpc>
                <a:spcPct val="150000"/>
              </a:lnSpc>
              <a:spcBef>
                <a:spcPts val="0"/>
              </a:spcBef>
              <a:spcAft>
                <a:spcPts val="0"/>
              </a:spcAft>
              <a:buSzPts val="1100"/>
              <a:buNone/>
            </a:pPr>
            <a:r>
              <a:rPr sz="1050"/>
              <a:t/>
            </a:r>
            <a:endParaRPr b="1">
              <a:solidFill>
                <a:srgbClr val="F16024"/>
              </a:solidFill>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solidFill>
                  <a:srgbClr val="F16024"/>
                </a:solidFill>
              </a:rPr>
              <a:t>Erwartete Ergebnisse</a:t>
            </a:r>
            <a:endParaRPr>
              <a:solidFill>
                <a:srgbClr val="F16024"/>
              </a:solidFill>
            </a:endParaRPr>
          </a:p>
          <a:p>
            <a:pPr indent="0" lvl="1" marL="206517" rtl="0" algn="l">
              <a:lnSpc>
                <a:spcPct val="150000"/>
              </a:lnSpc>
              <a:spcBef>
                <a:spcPts val="413"/>
              </a:spcBef>
              <a:spcAft>
                <a:spcPts val="0"/>
              </a:spcAft>
              <a:buClr>
                <a:srgbClr val="011E3B"/>
              </a:buClr>
              <a:buSzPts val="1100"/>
              <a:buNone/>
            </a:pPr>
            <a:r>
              <a:rPr lang="en-GB" sz="1050">
                <a:latin typeface="Calibri"/>
                <a:ea typeface="Calibri"/>
                <a:cs typeface="Calibri"/>
                <a:sym typeface="Calibri"/>
              </a:rPr>
              <a:t>Am Ende der Übung werden Sie:</a:t>
            </a:r>
            <a:endParaRPr/>
          </a:p>
          <a:p>
            <a:pPr indent="-171450" lvl="1" marL="549417" rtl="0" algn="l">
              <a:lnSpc>
                <a:spcPct val="150000"/>
              </a:lnSpc>
              <a:spcBef>
                <a:spcPts val="413"/>
              </a:spcBef>
              <a:spcAft>
                <a:spcPts val="0"/>
              </a:spcAft>
              <a:buClr>
                <a:srgbClr val="011E3B"/>
              </a:buClr>
              <a:buSzPts val="1100"/>
              <a:buFont typeface="Arial"/>
              <a:buChar char="•"/>
            </a:pPr>
            <a:r>
              <a:rPr lang="en-GB" sz="1050">
                <a:latin typeface="Calibri"/>
                <a:ea typeface="Calibri"/>
                <a:cs typeface="Calibri"/>
                <a:sym typeface="Calibri"/>
              </a:rPr>
              <a:t>in der Lage sein, eine persönliche Erzählung zu formulieren, die frühere Erfahrungen mit heutigem Finanzverhalten verbindet.</a:t>
            </a:r>
            <a:endParaRPr/>
          </a:p>
          <a:p>
            <a:pPr indent="-171450" lvl="1" marL="549417" rtl="0" algn="l">
              <a:lnSpc>
                <a:spcPct val="150000"/>
              </a:lnSpc>
              <a:spcBef>
                <a:spcPts val="413"/>
              </a:spcBef>
              <a:spcAft>
                <a:spcPts val="0"/>
              </a:spcAft>
              <a:buClr>
                <a:srgbClr val="011E3B"/>
              </a:buClr>
              <a:buSzPts val="1100"/>
              <a:buFont typeface="Arial"/>
              <a:buChar char="•"/>
            </a:pPr>
            <a:r>
              <a:rPr lang="en-GB" sz="1050">
                <a:latin typeface="Calibri"/>
                <a:ea typeface="Calibri"/>
                <a:cs typeface="Calibri"/>
                <a:sym typeface="Calibri"/>
              </a:rPr>
              <a:t>Klarheit über Stärken gewinnen, auf denen Sie aufbauen können, und über Muster, die Sie angehen möchten.</a:t>
            </a:r>
            <a:endParaRPr/>
          </a:p>
          <a:p>
            <a:pPr indent="0" lvl="1" marL="377967" rtl="0" algn="l">
              <a:lnSpc>
                <a:spcPct val="150000"/>
              </a:lnSpc>
              <a:spcBef>
                <a:spcPts val="413"/>
              </a:spcBef>
              <a:spcAft>
                <a:spcPts val="0"/>
              </a:spcAft>
              <a:buClr>
                <a:srgbClr val="011E3B"/>
              </a:buClr>
              <a:buSzPts val="1100"/>
              <a:buNone/>
            </a:pPr>
            <a:r>
              <a:rPr lang="en-GB" sz="1050">
                <a:latin typeface="Calibri"/>
                <a:ea typeface="Calibri"/>
                <a:cs typeface="Calibri"/>
                <a:sym typeface="Calibri"/>
              </a:rPr>
              <a:t>Die Reflexion dient als Grundlage für Zielsetzung und Entscheidungen in Übergängen der Karrieremitte.</a:t>
            </a:r>
            <a:endParaRPr/>
          </a:p>
        </p:txBody>
      </p:sp>
      <p:cxnSp>
        <p:nvCxnSpPr>
          <p:cNvPr id="1662" name="Google Shape;1662;p41"/>
          <p:cNvCxnSpPr/>
          <p:nvPr/>
        </p:nvCxnSpPr>
        <p:spPr>
          <a:xfrm>
            <a:off x="1569720" y="1264920"/>
            <a:ext cx="5669280" cy="0"/>
          </a:xfrm>
          <a:prstGeom prst="straightConnector1">
            <a:avLst/>
          </a:prstGeom>
          <a:noFill/>
          <a:ln cap="flat" cmpd="sng" w="19050">
            <a:solidFill>
              <a:srgbClr val="F16024"/>
            </a:solidFill>
            <a:prstDash val="dot"/>
            <a:miter lim="8000"/>
            <a:headEnd len="sm" w="sm" type="none"/>
            <a:tailEnd len="sm" w="sm" type="none"/>
          </a:ln>
        </p:spPr>
      </p:cxnSp>
      <p:grpSp>
        <p:nvGrpSpPr>
          <p:cNvPr id="1663" name="Google Shape;1663;p41"/>
          <p:cNvGrpSpPr/>
          <p:nvPr/>
        </p:nvGrpSpPr>
        <p:grpSpPr>
          <a:xfrm>
            <a:off x="928234" y="582146"/>
            <a:ext cx="713271" cy="688477"/>
            <a:chOff x="7216180" y="2896437"/>
            <a:chExt cx="1173609" cy="1132812"/>
          </a:xfrm>
        </p:grpSpPr>
        <p:grpSp>
          <p:nvGrpSpPr>
            <p:cNvPr id="1664" name="Google Shape;1664;p41"/>
            <p:cNvGrpSpPr/>
            <p:nvPr/>
          </p:nvGrpSpPr>
          <p:grpSpPr>
            <a:xfrm>
              <a:off x="7884516" y="3299879"/>
              <a:ext cx="244480" cy="366042"/>
              <a:chOff x="7884516" y="3299879"/>
              <a:chExt cx="244480" cy="366042"/>
            </a:xfrm>
          </p:grpSpPr>
          <p:sp>
            <p:nvSpPr>
              <p:cNvPr id="1665" name="Google Shape;1665;p41"/>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66" name="Google Shape;1666;p41"/>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67" name="Google Shape;1667;p41"/>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68" name="Google Shape;1668;p41"/>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69" name="Google Shape;1669;p41"/>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70" name="Google Shape;1670;p41"/>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71" name="Google Shape;1671;p41"/>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72" name="Google Shape;1672;p41"/>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73" name="Google Shape;1673;p41"/>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74" name="Google Shape;1674;p41"/>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75" name="Google Shape;1675;p41"/>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676" name="Google Shape;1676;p41"/>
            <p:cNvGrpSpPr/>
            <p:nvPr/>
          </p:nvGrpSpPr>
          <p:grpSpPr>
            <a:xfrm>
              <a:off x="7216180" y="2896437"/>
              <a:ext cx="1173609" cy="1132812"/>
              <a:chOff x="7216180" y="2896437"/>
              <a:chExt cx="1173609" cy="1132812"/>
            </a:xfrm>
          </p:grpSpPr>
          <p:sp>
            <p:nvSpPr>
              <p:cNvPr id="1677" name="Google Shape;1677;p41"/>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78" name="Google Shape;1678;p41"/>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79" name="Google Shape;1679;p41"/>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80" name="Google Shape;1680;p41"/>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81" name="Google Shape;1681;p41"/>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82" name="Google Shape;1682;p41"/>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83" name="Google Shape;1683;p41"/>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84" name="Google Shape;1684;p41"/>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85" name="Google Shape;1685;p41"/>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86" name="Google Shape;1686;p41"/>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87" name="Google Shape;1687;p41"/>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88" name="Google Shape;1688;p41"/>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689" name="Google Shape;1689;p41"/>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3" name="Shape 1693"/>
        <p:cNvGrpSpPr/>
        <p:nvPr/>
      </p:nvGrpSpPr>
      <p:grpSpPr>
        <a:xfrm>
          <a:off x="0" y="0"/>
          <a:ext cx="0" cy="0"/>
          <a:chOff x="0" y="0"/>
          <a:chExt cx="0" cy="0"/>
        </a:xfrm>
      </p:grpSpPr>
      <p:sp>
        <p:nvSpPr>
          <p:cNvPr id="1694" name="Google Shape;1694;p42"/>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695" name="Google Shape;1695;p42"/>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696" name="Google Shape;1696;p42"/>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F16024"/>
              </a:buClr>
              <a:buSzPts val="3000"/>
              <a:buNone/>
            </a:pPr>
            <a:r>
              <a:rPr lang="en-GB"/>
              <a:t>Frauen in der Karrieremitte</a:t>
            </a:r>
            <a:endParaRPr/>
          </a:p>
        </p:txBody>
      </p:sp>
      <p:sp>
        <p:nvSpPr>
          <p:cNvPr id="1697" name="Google Shape;1697;p42"/>
          <p:cNvSpPr txBox="1"/>
          <p:nvPr>
            <p:ph idx="4" type="body"/>
          </p:nvPr>
        </p:nvSpPr>
        <p:spPr>
          <a:xfrm>
            <a:off x="1704813" y="1533933"/>
            <a:ext cx="5238428" cy="869458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sz="1050">
                <a:solidFill>
                  <a:srgbClr val="F16024"/>
                </a:solidFill>
                <a:latin typeface="Calibri"/>
                <a:ea typeface="Calibri"/>
                <a:cs typeface="Calibri"/>
                <a:sym typeface="Calibri"/>
              </a:rPr>
              <a:t>Formative Lernkontrolle</a:t>
            </a:r>
            <a:endParaRPr/>
          </a:p>
          <a:p>
            <a:pPr indent="-171450" lvl="0" marL="171450" rtl="0" algn="l">
              <a:lnSpc>
                <a:spcPct val="150000"/>
              </a:lnSpc>
              <a:spcBef>
                <a:spcPts val="0"/>
              </a:spcBef>
              <a:spcAft>
                <a:spcPts val="0"/>
              </a:spcAft>
              <a:buSzPts val="1100"/>
              <a:buChar char="•"/>
            </a:pPr>
            <a:r>
              <a:rPr b="1" lang="en-GB" sz="1050">
                <a:solidFill>
                  <a:srgbClr val="F16024"/>
                </a:solidFill>
              </a:rPr>
              <a:t>Szenario: Die Wahl zwischen zwei großen Lebensentscheidungen</a:t>
            </a:r>
            <a:endParaRPr b="1">
              <a:solidFill>
                <a:srgbClr val="F16024"/>
              </a:solidFill>
              <a:latin typeface="Calibri"/>
              <a:ea typeface="Calibri"/>
              <a:cs typeface="Calibri"/>
              <a:sym typeface="Calibri"/>
            </a:endParaRPr>
          </a:p>
          <a:p>
            <a:pPr indent="0" lvl="1" marL="206517" rtl="0" algn="l">
              <a:lnSpc>
                <a:spcPct val="150000"/>
              </a:lnSpc>
              <a:spcBef>
                <a:spcPts val="413"/>
              </a:spcBef>
              <a:spcAft>
                <a:spcPts val="0"/>
              </a:spcAft>
              <a:buClr>
                <a:srgbClr val="1E2879"/>
              </a:buClr>
              <a:buSzPts val="1100"/>
              <a:buNone/>
            </a:pPr>
            <a:r>
              <a:rPr lang="en-GB" sz="1050">
                <a:solidFill>
                  <a:srgbClr val="1E2879"/>
                </a:solidFill>
                <a:latin typeface="Calibri"/>
                <a:ea typeface="Calibri"/>
                <a:cs typeface="Calibri"/>
                <a:sym typeface="Calibri"/>
              </a:rPr>
              <a:t>Diese szenariobasierte Lernkontrolle ermöglicht es Ihnen, kritisches Denken und Entscheidungskompetenz in einem realistischen Kontext der Karrieremitte anzuwenden.</a:t>
            </a:r>
            <a:endParaRPr/>
          </a:p>
          <a:p>
            <a:pPr indent="0" lvl="0" marL="0" rtl="0" algn="l">
              <a:lnSpc>
                <a:spcPct val="150000"/>
              </a:lnSpc>
              <a:spcBef>
                <a:spcPts val="0"/>
              </a:spcBef>
              <a:spcAft>
                <a:spcPts val="0"/>
              </a:spcAft>
              <a:buSzPts val="1100"/>
              <a:buNone/>
            </a:pPr>
            <a:r>
              <a:rPr sz="1050"/>
              <a:t/>
            </a:r>
            <a:endParaRPr b="1">
              <a:solidFill>
                <a:srgbClr val="F16024"/>
              </a:solidFill>
            </a:endParaRPr>
          </a:p>
          <a:p>
            <a:pPr indent="0" lvl="0" marL="0" rtl="0" algn="l">
              <a:lnSpc>
                <a:spcPct val="150000"/>
              </a:lnSpc>
              <a:spcBef>
                <a:spcPts val="0"/>
              </a:spcBef>
              <a:spcAft>
                <a:spcPts val="0"/>
              </a:spcAft>
              <a:buSzPts val="1100"/>
              <a:buNone/>
            </a:pPr>
            <a:r>
              <a:rPr b="1" lang="en-GB" sz="1050">
                <a:solidFill>
                  <a:srgbClr val="F16024"/>
                </a:solidFill>
                <a:latin typeface="Calibri"/>
                <a:ea typeface="Calibri"/>
                <a:cs typeface="Calibri"/>
                <a:sym typeface="Calibri"/>
              </a:rPr>
              <a:t>Erwartete Ergebnisse</a:t>
            </a:r>
            <a:endParaRPr>
              <a:solidFill>
                <a:srgbClr val="F16024"/>
              </a:solidFill>
              <a:latin typeface="Calibri"/>
              <a:ea typeface="Calibri"/>
              <a:cs typeface="Calibri"/>
              <a:sym typeface="Calibri"/>
            </a:endParaRPr>
          </a:p>
          <a:p>
            <a:pPr indent="0" lvl="1" marL="206517" rtl="0" algn="l">
              <a:lnSpc>
                <a:spcPct val="150000"/>
              </a:lnSpc>
              <a:spcBef>
                <a:spcPts val="413"/>
              </a:spcBef>
              <a:spcAft>
                <a:spcPts val="0"/>
              </a:spcAft>
              <a:buClr>
                <a:srgbClr val="1E2879"/>
              </a:buClr>
              <a:buSzPts val="1100"/>
              <a:buNone/>
            </a:pPr>
            <a:r>
              <a:rPr lang="en-GB" sz="1050">
                <a:solidFill>
                  <a:srgbClr val="1E2879"/>
                </a:solidFill>
                <a:latin typeface="Calibri"/>
                <a:ea typeface="Calibri"/>
                <a:cs typeface="Calibri"/>
                <a:sym typeface="Calibri"/>
              </a:rPr>
              <a:t>Am Ende der Übung werden Sie:</a:t>
            </a:r>
            <a:endParaRPr/>
          </a:p>
          <a:p>
            <a:pPr indent="-171450" lvl="1" marL="549417" rtl="0" algn="l">
              <a:lnSpc>
                <a:spcPct val="150000"/>
              </a:lnSpc>
              <a:spcBef>
                <a:spcPts val="413"/>
              </a:spcBef>
              <a:spcAft>
                <a:spcPts val="0"/>
              </a:spcAft>
              <a:buClr>
                <a:srgbClr val="1E2879"/>
              </a:buClr>
              <a:buSzPts val="1100"/>
              <a:buFont typeface="Arial"/>
              <a:buChar char="•"/>
            </a:pPr>
            <a:r>
              <a:rPr lang="en-GB" sz="1050">
                <a:solidFill>
                  <a:srgbClr val="1E2879"/>
                </a:solidFill>
                <a:latin typeface="Calibri"/>
                <a:ea typeface="Calibri"/>
                <a:cs typeface="Calibri"/>
                <a:sym typeface="Calibri"/>
              </a:rPr>
              <a:t>die praktische Anwendung von kritischem Denken, Selbstwahrnehmung und wertebasierter Entscheidungsfindung gezeigt haben.</a:t>
            </a:r>
            <a:endParaRPr/>
          </a:p>
          <a:p>
            <a:pPr indent="-171450" lvl="1" marL="549417" rtl="0" algn="l">
              <a:lnSpc>
                <a:spcPct val="150000"/>
              </a:lnSpc>
              <a:spcBef>
                <a:spcPts val="413"/>
              </a:spcBef>
              <a:spcAft>
                <a:spcPts val="0"/>
              </a:spcAft>
              <a:buClr>
                <a:srgbClr val="1E2879"/>
              </a:buClr>
              <a:buSzPts val="1100"/>
              <a:buFont typeface="Arial"/>
              <a:buChar char="•"/>
            </a:pPr>
            <a:r>
              <a:rPr lang="en-GB" sz="1050">
                <a:solidFill>
                  <a:srgbClr val="1E2879"/>
                </a:solidFill>
                <a:latin typeface="Calibri"/>
                <a:ea typeface="Calibri"/>
                <a:cs typeface="Calibri"/>
                <a:sym typeface="Calibri"/>
              </a:rPr>
              <a:t>Sicherheit darin entwickelt haben, komplexe Entscheidungen mit Klarheit und Absicht anzugehen.</a:t>
            </a:r>
            <a:endParaRPr/>
          </a:p>
          <a:p>
            <a:pPr indent="0" lvl="0" marL="0" rtl="0" algn="l">
              <a:lnSpc>
                <a:spcPct val="150000"/>
              </a:lnSpc>
              <a:spcBef>
                <a:spcPts val="0"/>
              </a:spcBef>
              <a:spcAft>
                <a:spcPts val="0"/>
              </a:spcAft>
              <a:buSzPts val="1100"/>
              <a:buNone/>
            </a:pPr>
            <a:r>
              <a:rPr sz="1050"/>
              <a:t/>
            </a:r>
            <a:endParaRPr b="1">
              <a:solidFill>
                <a:srgbClr val="F16024"/>
              </a:solidFill>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solidFill>
                  <a:srgbClr val="F16024"/>
                </a:solidFill>
                <a:latin typeface="Calibri"/>
                <a:ea typeface="Calibri"/>
                <a:cs typeface="Calibri"/>
                <a:sym typeface="Calibri"/>
              </a:rPr>
              <a:t>Zweck:</a:t>
            </a:r>
            <a:endParaRPr>
              <a:solidFill>
                <a:srgbClr val="F16024"/>
              </a:solidFill>
              <a:latin typeface="Calibri"/>
              <a:ea typeface="Calibri"/>
              <a:cs typeface="Calibri"/>
              <a:sym typeface="Calibri"/>
            </a:endParaRPr>
          </a:p>
          <a:p>
            <a:pPr indent="-171450" lvl="1" marL="549417" rtl="0" algn="l">
              <a:lnSpc>
                <a:spcPct val="150000"/>
              </a:lnSpc>
              <a:spcBef>
                <a:spcPts val="413"/>
              </a:spcBef>
              <a:spcAft>
                <a:spcPts val="0"/>
              </a:spcAft>
              <a:buClr>
                <a:srgbClr val="1E2879"/>
              </a:buClr>
              <a:buSzPts val="1100"/>
              <a:buFont typeface="Arial"/>
              <a:buChar char="•"/>
            </a:pPr>
            <a:r>
              <a:rPr lang="en-GB" sz="1050">
                <a:solidFill>
                  <a:srgbClr val="1E2879"/>
                </a:solidFill>
                <a:latin typeface="Calibri"/>
                <a:ea typeface="Calibri"/>
                <a:cs typeface="Calibri"/>
                <a:sym typeface="Calibri"/>
              </a:rPr>
              <a:t>Die Fähigkeit einschätzen, komplexe Optionen abzuwägen, Zielkonflikte zu berücksichtigen und fundierte finanzielle und berufliche Entscheidungen zu treffen.</a:t>
            </a:r>
            <a:endParaRPr/>
          </a:p>
          <a:p>
            <a:pPr indent="-171450" lvl="1" marL="549417" rtl="0" algn="l">
              <a:lnSpc>
                <a:spcPct val="150000"/>
              </a:lnSpc>
              <a:spcBef>
                <a:spcPts val="413"/>
              </a:spcBef>
              <a:spcAft>
                <a:spcPts val="0"/>
              </a:spcAft>
              <a:buClr>
                <a:srgbClr val="1E2879"/>
              </a:buClr>
              <a:buSzPts val="1100"/>
              <a:buFont typeface="Arial"/>
              <a:buChar char="•"/>
            </a:pPr>
            <a:r>
              <a:rPr lang="en-GB" sz="1050">
                <a:solidFill>
                  <a:srgbClr val="1E2879"/>
                </a:solidFill>
                <a:latin typeface="Calibri"/>
                <a:ea typeface="Calibri"/>
                <a:cs typeface="Calibri"/>
                <a:sym typeface="Calibri"/>
              </a:rPr>
              <a:t>Strategisches Denken und emotionales Bewusstsein bei Entscheidungen fördern.</a:t>
            </a:r>
            <a:endParaRPr/>
          </a:p>
          <a:p>
            <a:pPr indent="-171450" lvl="1" marL="549417" rtl="0" algn="l">
              <a:lnSpc>
                <a:spcPct val="150000"/>
              </a:lnSpc>
              <a:spcBef>
                <a:spcPts val="413"/>
              </a:spcBef>
              <a:spcAft>
                <a:spcPts val="0"/>
              </a:spcAft>
              <a:buClr>
                <a:srgbClr val="1E2879"/>
              </a:buClr>
              <a:buSzPts val="1100"/>
              <a:buFont typeface="Arial"/>
              <a:buChar char="•"/>
            </a:pPr>
            <a:r>
              <a:rPr lang="en-GB" sz="1050">
                <a:solidFill>
                  <a:srgbClr val="1E2879"/>
                </a:solidFill>
                <a:latin typeface="Calibri"/>
                <a:ea typeface="Calibri"/>
                <a:cs typeface="Calibri"/>
                <a:sym typeface="Calibri"/>
              </a:rPr>
              <a:t>Üben, persönliche Werte, Ziele und finanzielle Realitäten bei schwierigen Entscheidungen zusammenzuführen.</a:t>
            </a:r>
            <a:endParaRPr/>
          </a:p>
          <a:p>
            <a:pPr indent="0" lvl="1" marL="377967" rtl="0" algn="l">
              <a:lnSpc>
                <a:spcPct val="150000"/>
              </a:lnSpc>
              <a:spcBef>
                <a:spcPts val="413"/>
              </a:spcBef>
              <a:spcAft>
                <a:spcPts val="0"/>
              </a:spcAft>
              <a:buClr>
                <a:srgbClr val="011E3B"/>
              </a:buClr>
              <a:buSzPts val="1100"/>
              <a:buNone/>
            </a:pPr>
            <a:r>
              <a:rPr sz="3000"/>
              <a:t/>
            </a:r>
            <a:endParaRPr sz="1100">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Wählen Sie Ihr Szenario</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Wählen Sie </a:t>
            </a:r>
            <a:r>
              <a:rPr b="1" lang="en-GB" sz="1050">
                <a:latin typeface="Calibri"/>
                <a:ea typeface="Calibri"/>
                <a:cs typeface="Calibri"/>
                <a:sym typeface="Calibri"/>
              </a:rPr>
              <a:t>EINES</a:t>
            </a:r>
            <a:r>
              <a:rPr lang="en-GB" sz="1050">
                <a:latin typeface="Calibri"/>
                <a:ea typeface="Calibri"/>
                <a:cs typeface="Calibri"/>
                <a:sym typeface="Calibri"/>
              </a:rPr>
              <a:t> der folgenden:</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Karriere vs. Weiterbildung</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Eine Stelle mit hoher Verantwortung und Gehaltserhöhung annehmen </a:t>
            </a:r>
            <a:r>
              <a:rPr b="1" lang="en-GB" sz="1050">
                <a:latin typeface="Calibri"/>
                <a:ea typeface="Calibri"/>
                <a:cs typeface="Calibri"/>
                <a:sym typeface="Calibri"/>
              </a:rPr>
              <a:t>ODER</a:t>
            </a:r>
            <a:r>
              <a:rPr lang="en-GB" sz="1050">
                <a:latin typeface="Calibri"/>
                <a:ea typeface="Calibri"/>
                <a:cs typeface="Calibri"/>
                <a:sym typeface="Calibri"/>
              </a:rPr>
              <a:t> eine weitere Ausbildung/ein Studium beginnen.</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Familie vs. Zukunftsplanung</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Ein Familienmitglied finanziell unterstützen </a:t>
            </a:r>
            <a:r>
              <a:rPr b="1" lang="en-GB" sz="1050">
                <a:latin typeface="Calibri"/>
                <a:ea typeface="Calibri"/>
                <a:cs typeface="Calibri"/>
                <a:sym typeface="Calibri"/>
              </a:rPr>
              <a:t>ODER</a:t>
            </a:r>
            <a:r>
              <a:rPr lang="en-GB" sz="1050">
                <a:latin typeface="Calibri"/>
                <a:ea typeface="Calibri"/>
                <a:cs typeface="Calibri"/>
                <a:sym typeface="Calibri"/>
              </a:rPr>
              <a:t> langfristige Ersparnisse oder Geldanlagen priorisieren.</a:t>
            </a:r>
            <a:endParaRPr/>
          </a:p>
          <a:p>
            <a:pPr indent="0" lvl="0" marL="0" rtl="0" algn="l">
              <a:lnSpc>
                <a:spcPct val="150000"/>
              </a:lnSpc>
              <a:spcBef>
                <a:spcPts val="0"/>
              </a:spcBef>
              <a:spcAft>
                <a:spcPts val="0"/>
              </a:spcAft>
              <a:buSzPts val="1100"/>
              <a:buNone/>
            </a:pPr>
            <a:r>
              <a:rPr sz="1050"/>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Schritt 1: Analysieren Sie Ihre Optionen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Option A:</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Beschreiben Sie die Option:</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________________________________________________________________________</a:t>
            </a:r>
            <a:endParaRPr sz="1100">
              <a:latin typeface="Calibri"/>
              <a:ea typeface="Calibri"/>
              <a:cs typeface="Calibri"/>
              <a:sym typeface="Calibri"/>
            </a:endParaRPr>
          </a:p>
        </p:txBody>
      </p:sp>
      <p:cxnSp>
        <p:nvCxnSpPr>
          <p:cNvPr id="1698" name="Google Shape;1698;p42"/>
          <p:cNvCxnSpPr/>
          <p:nvPr/>
        </p:nvCxnSpPr>
        <p:spPr>
          <a:xfrm>
            <a:off x="1569720" y="1264920"/>
            <a:ext cx="5669280" cy="0"/>
          </a:xfrm>
          <a:prstGeom prst="straightConnector1">
            <a:avLst/>
          </a:prstGeom>
          <a:noFill/>
          <a:ln cap="flat" cmpd="sng" w="19050">
            <a:solidFill>
              <a:srgbClr val="F16024"/>
            </a:solidFill>
            <a:prstDash val="dot"/>
            <a:miter lim="8000"/>
            <a:headEnd len="sm" w="sm" type="none"/>
            <a:tailEnd len="sm" w="sm" type="none"/>
          </a:ln>
        </p:spPr>
      </p:cxnSp>
      <p:grpSp>
        <p:nvGrpSpPr>
          <p:cNvPr id="1699" name="Google Shape;1699;p42"/>
          <p:cNvGrpSpPr/>
          <p:nvPr/>
        </p:nvGrpSpPr>
        <p:grpSpPr>
          <a:xfrm>
            <a:off x="928234" y="582146"/>
            <a:ext cx="713271" cy="688477"/>
            <a:chOff x="7216180" y="2896437"/>
            <a:chExt cx="1173609" cy="1132812"/>
          </a:xfrm>
        </p:grpSpPr>
        <p:grpSp>
          <p:nvGrpSpPr>
            <p:cNvPr id="1700" name="Google Shape;1700;p42"/>
            <p:cNvGrpSpPr/>
            <p:nvPr/>
          </p:nvGrpSpPr>
          <p:grpSpPr>
            <a:xfrm>
              <a:off x="7884516" y="3299879"/>
              <a:ext cx="244480" cy="366042"/>
              <a:chOff x="7884516" y="3299879"/>
              <a:chExt cx="244480" cy="366042"/>
            </a:xfrm>
          </p:grpSpPr>
          <p:sp>
            <p:nvSpPr>
              <p:cNvPr id="1701" name="Google Shape;1701;p42"/>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02" name="Google Shape;1702;p42"/>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03" name="Google Shape;1703;p42"/>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04" name="Google Shape;1704;p42"/>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05" name="Google Shape;1705;p42"/>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06" name="Google Shape;1706;p42"/>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07" name="Google Shape;1707;p42"/>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08" name="Google Shape;1708;p42"/>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09" name="Google Shape;1709;p42"/>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10" name="Google Shape;1710;p42"/>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11" name="Google Shape;1711;p42"/>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712" name="Google Shape;1712;p42"/>
            <p:cNvGrpSpPr/>
            <p:nvPr/>
          </p:nvGrpSpPr>
          <p:grpSpPr>
            <a:xfrm>
              <a:off x="7216180" y="2896437"/>
              <a:ext cx="1173609" cy="1132812"/>
              <a:chOff x="7216180" y="2896437"/>
              <a:chExt cx="1173609" cy="1132812"/>
            </a:xfrm>
          </p:grpSpPr>
          <p:sp>
            <p:nvSpPr>
              <p:cNvPr id="1713" name="Google Shape;1713;p42"/>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14" name="Google Shape;1714;p42"/>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15" name="Google Shape;1715;p42"/>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16" name="Google Shape;1716;p42"/>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17" name="Google Shape;1717;p42"/>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18" name="Google Shape;1718;p42"/>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19" name="Google Shape;1719;p42"/>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20" name="Google Shape;1720;p42"/>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21" name="Google Shape;1721;p42"/>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22" name="Google Shape;1722;p42"/>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23" name="Google Shape;1723;p42"/>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24" name="Google Shape;1724;p42"/>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25" name="Google Shape;1725;p42"/>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9" name="Shape 1729"/>
        <p:cNvGrpSpPr/>
        <p:nvPr/>
      </p:nvGrpSpPr>
      <p:grpSpPr>
        <a:xfrm>
          <a:off x="0" y="0"/>
          <a:ext cx="0" cy="0"/>
          <a:chOff x="0" y="0"/>
          <a:chExt cx="0" cy="0"/>
        </a:xfrm>
      </p:grpSpPr>
      <p:sp>
        <p:nvSpPr>
          <p:cNvPr id="1730" name="Google Shape;1730;p43"/>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731" name="Google Shape;1731;p43"/>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732" name="Google Shape;1732;p43"/>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F16024"/>
              </a:buClr>
              <a:buSzPts val="3000"/>
              <a:buNone/>
            </a:pPr>
            <a:r>
              <a:rPr lang="en-GB"/>
              <a:t>Frauen in der Karrieremitte</a:t>
            </a:r>
            <a:endParaRPr/>
          </a:p>
        </p:txBody>
      </p:sp>
      <p:sp>
        <p:nvSpPr>
          <p:cNvPr id="1733" name="Google Shape;1733;p43"/>
          <p:cNvSpPr txBox="1"/>
          <p:nvPr>
            <p:ph idx="4" type="body"/>
          </p:nvPr>
        </p:nvSpPr>
        <p:spPr>
          <a:xfrm>
            <a:off x="1704813" y="1533933"/>
            <a:ext cx="5238428" cy="869458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t>Option B:</a:t>
            </a:r>
            <a:endParaRPr b="1"/>
          </a:p>
          <a:p>
            <a:pPr indent="0" lvl="0" marL="0" rtl="0" algn="l">
              <a:lnSpc>
                <a:spcPct val="150000"/>
              </a:lnSpc>
              <a:spcBef>
                <a:spcPts val="0"/>
              </a:spcBef>
              <a:spcAft>
                <a:spcPts val="0"/>
              </a:spcAft>
              <a:buSzPts val="1100"/>
              <a:buNone/>
            </a:pPr>
            <a:r>
              <a:rPr lang="en-GB"/>
              <a:t>Beschreiben Sie die Option:</a:t>
            </a:r>
            <a:endParaRPr/>
          </a:p>
          <a:p>
            <a:pPr indent="0" lvl="0" marL="0" rtl="0" algn="l">
              <a:lnSpc>
                <a:spcPct val="150000"/>
              </a:lnSpc>
              <a:spcBef>
                <a:spcPts val="0"/>
              </a:spcBef>
              <a:spcAft>
                <a:spcPts val="0"/>
              </a:spcAft>
              <a:buSzPts val="1100"/>
              <a:buNone/>
            </a:pPr>
            <a:r>
              <a:rPr lang="en-GB"/>
              <a:t>________________________________________________________________________</a:t>
            </a:r>
            <a:endParaRPr/>
          </a:p>
          <a:p>
            <a:pPr indent="0" lvl="0" marL="0" rtl="0" algn="l">
              <a:lnSpc>
                <a:spcPct val="150000"/>
              </a:lnSpc>
              <a:spcBef>
                <a:spcPts val="0"/>
              </a:spcBef>
              <a:spcAft>
                <a:spcPts val="0"/>
              </a:spcAft>
              <a:buSzPts val="1100"/>
              <a:buNone/>
            </a:pPr>
            <a:r>
              <a:rPr lang="en-GB"/>
              <a:t>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a:latin typeface="Calibri"/>
                <a:ea typeface="Calibri"/>
                <a:cs typeface="Calibri"/>
                <a:sym typeface="Calibri"/>
              </a:rPr>
              <a:t>⚖️ Schritt 2: Vergleichen Sie die Optionen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b="1" lang="en-GB">
                <a:latin typeface="Calibri"/>
                <a:ea typeface="Calibri"/>
                <a:cs typeface="Calibri"/>
                <a:sym typeface="Calibri"/>
              </a:rPr>
              <a:t>💰 Finanzielle Auswirkungen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(kurz- und langfristig)</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Option A</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Option B</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a:t>
            </a:r>
            <a:endParaRPr>
              <a:latin typeface="Calibri"/>
              <a:ea typeface="Calibri"/>
              <a:cs typeface="Calibri"/>
              <a:sym typeface="Calibri"/>
            </a:endParaRPr>
          </a:p>
          <a:p>
            <a:pPr indent="-101600" lvl="0" marL="171450" rtl="0" algn="l">
              <a:lnSpc>
                <a:spcPct val="150000"/>
              </a:lnSpc>
              <a:spcBef>
                <a:spcPts val="0"/>
              </a:spcBef>
              <a:spcAft>
                <a:spcPts val="0"/>
              </a:spcAft>
              <a:buSzPts val="1100"/>
              <a:buNone/>
            </a:pPr>
            <a:r>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a:latin typeface="Calibri"/>
                <a:ea typeface="Calibri"/>
                <a:cs typeface="Calibri"/>
                <a:sym typeface="Calibri"/>
              </a:rPr>
              <a:t>🌟 Werte &amp; Lebensziele</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Option A</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Option B</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a:t>
            </a:r>
            <a:endParaRPr>
              <a:latin typeface="Calibri"/>
              <a:ea typeface="Calibri"/>
              <a:cs typeface="Calibri"/>
              <a:sym typeface="Calibri"/>
            </a:endParaRPr>
          </a:p>
          <a:p>
            <a:pPr indent="-101600" lvl="0" marL="171450" rtl="0" algn="l">
              <a:lnSpc>
                <a:spcPct val="150000"/>
              </a:lnSpc>
              <a:spcBef>
                <a:spcPts val="0"/>
              </a:spcBef>
              <a:spcAft>
                <a:spcPts val="0"/>
              </a:spcAft>
              <a:buSzPts val="1100"/>
              <a:buNone/>
            </a:pPr>
            <a:r>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a:latin typeface="Calibri"/>
                <a:ea typeface="Calibri"/>
                <a:cs typeface="Calibri"/>
                <a:sym typeface="Calibri"/>
              </a:rPr>
              <a:t>❤️ Emotionale Auswirkungen &amp; Auswirkungen auf Beziehungen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Option A</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 Option B</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a:latin typeface="Calibri"/>
                <a:ea typeface="Calibri"/>
                <a:cs typeface="Calibri"/>
                <a:sym typeface="Calibri"/>
              </a:rPr>
              <a:t> </a:t>
            </a:r>
            <a:endParaRPr b="1">
              <a:latin typeface="Calibri"/>
              <a:ea typeface="Calibri"/>
              <a:cs typeface="Calibri"/>
              <a:sym typeface="Calibri"/>
            </a:endParaRPr>
          </a:p>
        </p:txBody>
      </p:sp>
      <p:cxnSp>
        <p:nvCxnSpPr>
          <p:cNvPr id="1734" name="Google Shape;1734;p43"/>
          <p:cNvCxnSpPr/>
          <p:nvPr/>
        </p:nvCxnSpPr>
        <p:spPr>
          <a:xfrm>
            <a:off x="1569720" y="1264920"/>
            <a:ext cx="5669280" cy="0"/>
          </a:xfrm>
          <a:prstGeom prst="straightConnector1">
            <a:avLst/>
          </a:prstGeom>
          <a:noFill/>
          <a:ln cap="flat" cmpd="sng" w="19050">
            <a:solidFill>
              <a:srgbClr val="F16024"/>
            </a:solidFill>
            <a:prstDash val="dot"/>
            <a:miter lim="8000"/>
            <a:headEnd len="sm" w="sm" type="none"/>
            <a:tailEnd len="sm" w="sm" type="none"/>
          </a:ln>
        </p:spPr>
      </p:cxnSp>
      <p:grpSp>
        <p:nvGrpSpPr>
          <p:cNvPr id="1735" name="Google Shape;1735;p43"/>
          <p:cNvGrpSpPr/>
          <p:nvPr/>
        </p:nvGrpSpPr>
        <p:grpSpPr>
          <a:xfrm>
            <a:off x="928234" y="582146"/>
            <a:ext cx="713271" cy="688477"/>
            <a:chOff x="7216180" y="2896437"/>
            <a:chExt cx="1173609" cy="1132812"/>
          </a:xfrm>
        </p:grpSpPr>
        <p:grpSp>
          <p:nvGrpSpPr>
            <p:cNvPr id="1736" name="Google Shape;1736;p43"/>
            <p:cNvGrpSpPr/>
            <p:nvPr/>
          </p:nvGrpSpPr>
          <p:grpSpPr>
            <a:xfrm>
              <a:off x="7884516" y="3299879"/>
              <a:ext cx="244480" cy="366042"/>
              <a:chOff x="7884516" y="3299879"/>
              <a:chExt cx="244480" cy="366042"/>
            </a:xfrm>
          </p:grpSpPr>
          <p:sp>
            <p:nvSpPr>
              <p:cNvPr id="1737" name="Google Shape;1737;p43"/>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38" name="Google Shape;1738;p43"/>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39" name="Google Shape;1739;p43"/>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40" name="Google Shape;1740;p43"/>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41" name="Google Shape;1741;p43"/>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42" name="Google Shape;1742;p43"/>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43" name="Google Shape;1743;p43"/>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44" name="Google Shape;1744;p43"/>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45" name="Google Shape;1745;p43"/>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46" name="Google Shape;1746;p43"/>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47" name="Google Shape;1747;p43"/>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748" name="Google Shape;1748;p43"/>
            <p:cNvGrpSpPr/>
            <p:nvPr/>
          </p:nvGrpSpPr>
          <p:grpSpPr>
            <a:xfrm>
              <a:off x="7216180" y="2896437"/>
              <a:ext cx="1173609" cy="1132812"/>
              <a:chOff x="7216180" y="2896437"/>
              <a:chExt cx="1173609" cy="1132812"/>
            </a:xfrm>
          </p:grpSpPr>
          <p:sp>
            <p:nvSpPr>
              <p:cNvPr id="1749" name="Google Shape;1749;p43"/>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50" name="Google Shape;1750;p43"/>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51" name="Google Shape;1751;p43"/>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52" name="Google Shape;1752;p43"/>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53" name="Google Shape;1753;p43"/>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54" name="Google Shape;1754;p43"/>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55" name="Google Shape;1755;p43"/>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56" name="Google Shape;1756;p43"/>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57" name="Google Shape;1757;p43"/>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58" name="Google Shape;1758;p43"/>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59" name="Google Shape;1759;p43"/>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60" name="Google Shape;1760;p43"/>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61" name="Google Shape;1761;p43"/>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5" name="Shape 1765"/>
        <p:cNvGrpSpPr/>
        <p:nvPr/>
      </p:nvGrpSpPr>
      <p:grpSpPr>
        <a:xfrm>
          <a:off x="0" y="0"/>
          <a:ext cx="0" cy="0"/>
          <a:chOff x="0" y="0"/>
          <a:chExt cx="0" cy="0"/>
        </a:xfrm>
      </p:grpSpPr>
      <p:sp>
        <p:nvSpPr>
          <p:cNvPr id="1766" name="Google Shape;1766;p44"/>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767" name="Google Shape;1767;p44"/>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768" name="Google Shape;1768;p44"/>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F16024"/>
              </a:buClr>
              <a:buSzPts val="3000"/>
              <a:buNone/>
            </a:pPr>
            <a:r>
              <a:rPr lang="en-GB"/>
              <a:t>Frauen in der Karrieremitte</a:t>
            </a:r>
            <a:endParaRPr/>
          </a:p>
        </p:txBody>
      </p:sp>
      <p:sp>
        <p:nvSpPr>
          <p:cNvPr id="1769" name="Google Shape;1769;p44"/>
          <p:cNvSpPr txBox="1"/>
          <p:nvPr>
            <p:ph idx="4" type="body"/>
          </p:nvPr>
        </p:nvSpPr>
        <p:spPr>
          <a:xfrm>
            <a:off x="1704813" y="1533933"/>
            <a:ext cx="5238428" cy="869458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latin typeface="Calibri"/>
                <a:ea typeface="Calibri"/>
                <a:cs typeface="Calibri"/>
                <a:sym typeface="Calibri"/>
              </a:rPr>
              <a:t>⚠️ Risiken &amp; Nutzen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Option A</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Option B</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a:latin typeface="Calibri"/>
                <a:ea typeface="Calibri"/>
                <a:cs typeface="Calibri"/>
                <a:sym typeface="Calibri"/>
              </a:rPr>
              <a:t>✍️ Schritt 3: Entscheidung &amp; Begründung (150–200 Wörter)</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Welche Option würden Sie wählen und warum?</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________________________________________________________________________</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a:latin typeface="Calibri"/>
                <a:ea typeface="Calibri"/>
                <a:cs typeface="Calibri"/>
                <a:sym typeface="Calibri"/>
              </a:rPr>
              <a:t>🤝 Optionale Diskussion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 Teilen Sie Ihre Entscheidung und Begründung mit einer Partnerin oder in einer Kleingruppe.</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Das hilft dabei:</a:t>
            </a:r>
            <a:endParaRPr>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lang="en-GB">
                <a:latin typeface="Calibri"/>
                <a:ea typeface="Calibri"/>
                <a:cs typeface="Calibri"/>
                <a:sym typeface="Calibri"/>
              </a:rPr>
              <a:t>verschiedene Perspektiven zu erkunden</a:t>
            </a:r>
            <a:endParaRPr>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lang="en-GB">
                <a:latin typeface="Calibri"/>
                <a:ea typeface="Calibri"/>
                <a:cs typeface="Calibri"/>
                <a:sym typeface="Calibri"/>
              </a:rPr>
              <a:t>andere Prioritäten zu verstehen</a:t>
            </a:r>
            <a:endParaRPr>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lang="en-GB">
                <a:latin typeface="Calibri"/>
                <a:ea typeface="Calibri"/>
                <a:cs typeface="Calibri"/>
                <a:sym typeface="Calibri"/>
              </a:rPr>
              <a:t>das Vertrauen in die eigene Entscheidungsfähigkeit zu stärken</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a:latin typeface="Calibri"/>
                <a:ea typeface="Calibri"/>
                <a:cs typeface="Calibri"/>
                <a:sym typeface="Calibri"/>
              </a:rPr>
              <a:t>🌱 Selbst-Check</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 Ich habe kurz- und langfristige finanzielle Auswirkungen berücksichtigt</a:t>
            </a:r>
            <a:br>
              <a:rPr lang="en-GB">
                <a:latin typeface="Calibri"/>
                <a:ea typeface="Calibri"/>
                <a:cs typeface="Calibri"/>
                <a:sym typeface="Calibri"/>
              </a:rPr>
            </a:br>
            <a:r>
              <a:rPr lang="en-GB">
                <a:latin typeface="Calibri"/>
                <a:ea typeface="Calibri"/>
                <a:cs typeface="Calibri"/>
                <a:sym typeface="Calibri"/>
              </a:rPr>
              <a:t>☐ Ich habe über meine persönlichen Werte und Ziele nachgedacht</a:t>
            </a:r>
            <a:br>
              <a:rPr lang="en-GB">
                <a:latin typeface="Calibri"/>
                <a:ea typeface="Calibri"/>
                <a:cs typeface="Calibri"/>
                <a:sym typeface="Calibri"/>
              </a:rPr>
            </a:br>
            <a:r>
              <a:rPr lang="en-GB">
                <a:latin typeface="Calibri"/>
                <a:ea typeface="Calibri"/>
                <a:cs typeface="Calibri"/>
                <a:sym typeface="Calibri"/>
              </a:rPr>
              <a:t>☐ Ich habe emotionale und beziehungsbezogene Faktoren bewertet</a:t>
            </a:r>
            <a:br>
              <a:rPr lang="en-GB">
                <a:latin typeface="Calibri"/>
                <a:ea typeface="Calibri"/>
                <a:cs typeface="Calibri"/>
                <a:sym typeface="Calibri"/>
              </a:rPr>
            </a:br>
            <a:r>
              <a:rPr lang="en-GB">
                <a:latin typeface="Calibri"/>
                <a:ea typeface="Calibri"/>
                <a:cs typeface="Calibri"/>
                <a:sym typeface="Calibri"/>
              </a:rPr>
              <a:t>☐ Ich habe Risiken und Nutzen klar benannt</a:t>
            </a:r>
            <a:br>
              <a:rPr lang="en-GB">
                <a:latin typeface="Calibri"/>
                <a:ea typeface="Calibri"/>
                <a:cs typeface="Calibri"/>
                <a:sym typeface="Calibri"/>
              </a:rPr>
            </a:br>
            <a:r>
              <a:rPr lang="en-GB">
                <a:latin typeface="Calibri"/>
                <a:ea typeface="Calibri"/>
                <a:cs typeface="Calibri"/>
                <a:sym typeface="Calibri"/>
              </a:rPr>
              <a:t>☐ Meine abschließende Begründung erklärt meine Entscheidung nachvollziehbar</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 </a:t>
            </a:r>
            <a:r>
              <a:rPr i="1" lang="en-GB">
                <a:latin typeface="Calibri"/>
                <a:ea typeface="Calibri"/>
                <a:cs typeface="Calibri"/>
                <a:sym typeface="Calibri"/>
              </a:rPr>
              <a:t>Zur Erinnerung: Es gibt nicht die eine „richtige“ Wahl – entscheidend ist Ihre Begründung.</a:t>
            </a:r>
            <a:endParaRPr>
              <a:latin typeface="Calibri"/>
              <a:ea typeface="Calibri"/>
              <a:cs typeface="Calibri"/>
              <a:sym typeface="Calibri"/>
            </a:endParaRPr>
          </a:p>
          <a:p>
            <a:pPr indent="0" lvl="0" marL="0" rtl="0" algn="l">
              <a:lnSpc>
                <a:spcPct val="150000"/>
              </a:lnSpc>
              <a:spcBef>
                <a:spcPts val="0"/>
              </a:spcBef>
              <a:spcAft>
                <a:spcPts val="0"/>
              </a:spcAft>
              <a:buSzPts val="1100"/>
              <a:buNone/>
            </a:pPr>
            <a:r>
              <a:t/>
            </a:r>
            <a:endParaRPr/>
          </a:p>
        </p:txBody>
      </p:sp>
      <p:cxnSp>
        <p:nvCxnSpPr>
          <p:cNvPr id="1770" name="Google Shape;1770;p44"/>
          <p:cNvCxnSpPr/>
          <p:nvPr/>
        </p:nvCxnSpPr>
        <p:spPr>
          <a:xfrm>
            <a:off x="1569720" y="1264920"/>
            <a:ext cx="5669280" cy="0"/>
          </a:xfrm>
          <a:prstGeom prst="straightConnector1">
            <a:avLst/>
          </a:prstGeom>
          <a:noFill/>
          <a:ln cap="flat" cmpd="sng" w="19050">
            <a:solidFill>
              <a:srgbClr val="F16024"/>
            </a:solidFill>
            <a:prstDash val="dot"/>
            <a:miter lim="8000"/>
            <a:headEnd len="sm" w="sm" type="none"/>
            <a:tailEnd len="sm" w="sm" type="none"/>
          </a:ln>
        </p:spPr>
      </p:cxnSp>
      <p:grpSp>
        <p:nvGrpSpPr>
          <p:cNvPr id="1771" name="Google Shape;1771;p44"/>
          <p:cNvGrpSpPr/>
          <p:nvPr/>
        </p:nvGrpSpPr>
        <p:grpSpPr>
          <a:xfrm>
            <a:off x="928234" y="582146"/>
            <a:ext cx="713271" cy="688477"/>
            <a:chOff x="7216180" y="2896437"/>
            <a:chExt cx="1173609" cy="1132812"/>
          </a:xfrm>
        </p:grpSpPr>
        <p:grpSp>
          <p:nvGrpSpPr>
            <p:cNvPr id="1772" name="Google Shape;1772;p44"/>
            <p:cNvGrpSpPr/>
            <p:nvPr/>
          </p:nvGrpSpPr>
          <p:grpSpPr>
            <a:xfrm>
              <a:off x="7884516" y="3299879"/>
              <a:ext cx="244480" cy="366042"/>
              <a:chOff x="7884516" y="3299879"/>
              <a:chExt cx="244480" cy="366042"/>
            </a:xfrm>
          </p:grpSpPr>
          <p:sp>
            <p:nvSpPr>
              <p:cNvPr id="1773" name="Google Shape;1773;p44"/>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74" name="Google Shape;1774;p44"/>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75" name="Google Shape;1775;p44"/>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76" name="Google Shape;1776;p44"/>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77" name="Google Shape;1777;p44"/>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78" name="Google Shape;1778;p44"/>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79" name="Google Shape;1779;p44"/>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80" name="Google Shape;1780;p44"/>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81" name="Google Shape;1781;p44"/>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82" name="Google Shape;1782;p44"/>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83" name="Google Shape;1783;p44"/>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784" name="Google Shape;1784;p44"/>
            <p:cNvGrpSpPr/>
            <p:nvPr/>
          </p:nvGrpSpPr>
          <p:grpSpPr>
            <a:xfrm>
              <a:off x="7216180" y="2896437"/>
              <a:ext cx="1173609" cy="1132812"/>
              <a:chOff x="7216180" y="2896437"/>
              <a:chExt cx="1173609" cy="1132812"/>
            </a:xfrm>
          </p:grpSpPr>
          <p:sp>
            <p:nvSpPr>
              <p:cNvPr id="1785" name="Google Shape;1785;p44"/>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86" name="Google Shape;1786;p44"/>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87" name="Google Shape;1787;p44"/>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88" name="Google Shape;1788;p44"/>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89" name="Google Shape;1789;p44"/>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90" name="Google Shape;1790;p44"/>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91" name="Google Shape;1791;p44"/>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92" name="Google Shape;1792;p44"/>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93" name="Google Shape;1793;p44"/>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94" name="Google Shape;1794;p44"/>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95" name="Google Shape;1795;p44"/>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96" name="Google Shape;1796;p44"/>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797" name="Google Shape;1797;p44"/>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1" name="Shape 1801"/>
        <p:cNvGrpSpPr/>
        <p:nvPr/>
      </p:nvGrpSpPr>
      <p:grpSpPr>
        <a:xfrm>
          <a:off x="0" y="0"/>
          <a:ext cx="0" cy="0"/>
          <a:chOff x="0" y="0"/>
          <a:chExt cx="0" cy="0"/>
        </a:xfrm>
      </p:grpSpPr>
      <p:sp>
        <p:nvSpPr>
          <p:cNvPr id="1802" name="Google Shape;1802;p45"/>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803" name="Google Shape;1803;p45"/>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804" name="Google Shape;1804;p45"/>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F16024"/>
              </a:buClr>
              <a:buSzPts val="3000"/>
              <a:buNone/>
            </a:pPr>
            <a:r>
              <a:rPr lang="en-GB"/>
              <a:t>Ressourcen</a:t>
            </a:r>
            <a:endParaRPr/>
          </a:p>
        </p:txBody>
      </p:sp>
      <p:cxnSp>
        <p:nvCxnSpPr>
          <p:cNvPr id="1805" name="Google Shape;1805;p45"/>
          <p:cNvCxnSpPr/>
          <p:nvPr/>
        </p:nvCxnSpPr>
        <p:spPr>
          <a:xfrm>
            <a:off x="1569720" y="1264920"/>
            <a:ext cx="5669280" cy="0"/>
          </a:xfrm>
          <a:prstGeom prst="straightConnector1">
            <a:avLst/>
          </a:prstGeom>
          <a:noFill/>
          <a:ln cap="flat" cmpd="sng" w="19050">
            <a:solidFill>
              <a:srgbClr val="F16024"/>
            </a:solidFill>
            <a:prstDash val="dot"/>
            <a:miter lim="8000"/>
            <a:headEnd len="sm" w="sm" type="none"/>
            <a:tailEnd len="sm" w="sm" type="none"/>
          </a:ln>
        </p:spPr>
      </p:cxnSp>
      <p:grpSp>
        <p:nvGrpSpPr>
          <p:cNvPr id="1806" name="Google Shape;1806;p45"/>
          <p:cNvGrpSpPr/>
          <p:nvPr/>
        </p:nvGrpSpPr>
        <p:grpSpPr>
          <a:xfrm>
            <a:off x="928234" y="582146"/>
            <a:ext cx="713271" cy="688477"/>
            <a:chOff x="7216180" y="2896437"/>
            <a:chExt cx="1173609" cy="1132812"/>
          </a:xfrm>
        </p:grpSpPr>
        <p:grpSp>
          <p:nvGrpSpPr>
            <p:cNvPr id="1807" name="Google Shape;1807;p45"/>
            <p:cNvGrpSpPr/>
            <p:nvPr/>
          </p:nvGrpSpPr>
          <p:grpSpPr>
            <a:xfrm>
              <a:off x="7884516" y="3299879"/>
              <a:ext cx="244480" cy="366042"/>
              <a:chOff x="7884516" y="3299879"/>
              <a:chExt cx="244480" cy="366042"/>
            </a:xfrm>
          </p:grpSpPr>
          <p:sp>
            <p:nvSpPr>
              <p:cNvPr id="1808" name="Google Shape;1808;p45"/>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09" name="Google Shape;1809;p45"/>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10" name="Google Shape;1810;p45"/>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11" name="Google Shape;1811;p45"/>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12" name="Google Shape;1812;p45"/>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13" name="Google Shape;1813;p45"/>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14" name="Google Shape;1814;p45"/>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15" name="Google Shape;1815;p45"/>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16" name="Google Shape;1816;p45"/>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17" name="Google Shape;1817;p45"/>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18" name="Google Shape;1818;p45"/>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819" name="Google Shape;1819;p45"/>
            <p:cNvGrpSpPr/>
            <p:nvPr/>
          </p:nvGrpSpPr>
          <p:grpSpPr>
            <a:xfrm>
              <a:off x="7216180" y="2896437"/>
              <a:ext cx="1173609" cy="1132812"/>
              <a:chOff x="7216180" y="2896437"/>
              <a:chExt cx="1173609" cy="1132812"/>
            </a:xfrm>
          </p:grpSpPr>
          <p:sp>
            <p:nvSpPr>
              <p:cNvPr id="1820" name="Google Shape;1820;p45"/>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21" name="Google Shape;1821;p45"/>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22" name="Google Shape;1822;p45"/>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23" name="Google Shape;1823;p45"/>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24" name="Google Shape;1824;p45"/>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25" name="Google Shape;1825;p45"/>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26" name="Google Shape;1826;p45"/>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27" name="Google Shape;1827;p45"/>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28" name="Google Shape;1828;p45"/>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29" name="Google Shape;1829;p45"/>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30" name="Google Shape;1830;p45"/>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31" name="Google Shape;1831;p45"/>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32" name="Google Shape;1832;p45"/>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graphicFrame>
        <p:nvGraphicFramePr>
          <p:cNvPr id="1833" name="Google Shape;1833;p45"/>
          <p:cNvGraphicFramePr/>
          <p:nvPr/>
        </p:nvGraphicFramePr>
        <p:xfrm>
          <a:off x="1704812" y="1435002"/>
          <a:ext cx="3000000" cy="3426654"/>
        </p:xfrm>
        <a:graphic>
          <a:graphicData uri="http://schemas.openxmlformats.org/drawingml/2006/table">
            <a:tbl>
              <a:tblPr bandRow="1" firstRow="1">
                <a:noFill/>
                <a:tableStyleId>{A5F71F9E-D63C-44DC-B7CA-31ACC198C153}</a:tableStyleId>
              </a:tblPr>
              <a:tblGrid>
                <a:gridCol w="5534200"/>
              </a:tblGrid>
              <a:tr h="311514">
                <a:tc>
                  <a:txBody>
                    <a:bodyPr/>
                    <a:lstStyle/>
                    <a:p>
                      <a:pPr indent="0" lvl="0" marL="0" marR="0" rtl="0" algn="l">
                        <a:lnSpc>
                          <a:spcPct val="100000"/>
                        </a:lnSpc>
                        <a:spcBef>
                          <a:spcPts val="0"/>
                        </a:spcBef>
                        <a:spcAft>
                          <a:spcPts val="0"/>
                        </a:spcAft>
                        <a:buClr>
                          <a:schemeClr val="lt1"/>
                        </a:buClr>
                        <a:buSzPts val="1488"/>
                        <a:buFont typeface="Calibri"/>
                        <a:buNone/>
                      </a:pPr>
                      <a:r>
                        <a:rPr b="1" lang="en-GB" sz="1250">
                          <a:solidFill>
                            <a:schemeClr val="lt1"/>
                          </a:solidFill>
                          <a:latin typeface="Calibri"/>
                          <a:ea typeface="Calibri"/>
                          <a:cs typeface="Calibri"/>
                          <a:sym typeface="Calibri"/>
                        </a:rPr>
                        <a:t>Arbeitsbücher zum Selbstcoaching (englischsprachig)</a:t>
                      </a:r>
                      <a:endParaRPr/>
                    </a:p>
                    <a:p>
                      <a:pPr indent="0" lvl="0" marL="0" marR="0" rtl="0" algn="l">
                        <a:lnSpc>
                          <a:spcPct val="100000"/>
                        </a:lnSpc>
                        <a:spcBef>
                          <a:spcPts val="0"/>
                        </a:spcBef>
                        <a:spcAft>
                          <a:spcPts val="0"/>
                        </a:spcAft>
                        <a:buClr>
                          <a:schemeClr val="dk1"/>
                        </a:buClr>
                        <a:buSzPts val="1200"/>
                        <a:buFont typeface="Calibri"/>
                        <a:buNone/>
                      </a:pPr>
                      <a:r>
                        <a:rPr lang="en-GB" sz="1010">
                          <a:latin typeface="Calibri"/>
                          <a:ea typeface="Calibri"/>
                          <a:cs typeface="Calibri"/>
                          <a:sym typeface="Calibri"/>
                        </a:rPr>
                        <a:t>    Hier sind </a:t>
                      </a:r>
                      <a:r>
                        <a:rPr b="1" lang="en-GB" sz="1010">
                          <a:latin typeface="Calibri"/>
                          <a:ea typeface="Calibri"/>
                          <a:cs typeface="Calibri"/>
                          <a:sym typeface="Calibri"/>
                        </a:rPr>
                        <a:t>5 Arbeitsbücher zum Selbstcoaching</a:t>
                      </a:r>
                      <a:r>
                        <a:rPr lang="en-GB" sz="1010">
                          <a:latin typeface="Calibri"/>
                          <a:ea typeface="Calibri"/>
                          <a:cs typeface="Calibri"/>
                          <a:sym typeface="Calibri"/>
                        </a:rPr>
                        <a:t> (kostenlos oder kostenpflichtig),</a:t>
                      </a:r>
                      <a:endParaRPr/>
                    </a:p>
                    <a:p>
                      <a:pPr indent="0" lvl="0" marL="0" marR="0" rtl="0" algn="l">
                        <a:lnSpc>
                          <a:spcPct val="100000"/>
                        </a:lnSpc>
                        <a:spcBef>
                          <a:spcPts val="0"/>
                        </a:spcBef>
                        <a:spcAft>
                          <a:spcPts val="0"/>
                        </a:spcAft>
                        <a:buClr>
                          <a:schemeClr val="dk1"/>
                        </a:buClr>
                        <a:buSzPts val="1200"/>
                        <a:buFont typeface="Calibri"/>
                        <a:buNone/>
                      </a:pPr>
                      <a:r>
                        <a:rPr lang="en-GB" sz="1010">
                          <a:latin typeface="Calibri"/>
                          <a:ea typeface="Calibri"/>
                          <a:cs typeface="Calibri"/>
                          <a:sym typeface="Calibri"/>
                        </a:rPr>
                        <a:t>    die sich besonders für </a:t>
                      </a:r>
                      <a:r>
                        <a:rPr b="1" lang="en-GB" sz="1010">
                          <a:latin typeface="Calibri"/>
                          <a:ea typeface="Calibri"/>
                          <a:cs typeface="Calibri"/>
                          <a:sym typeface="Calibri"/>
                        </a:rPr>
                        <a:t>Frauen in der Karrieremitte eignen, die an</a:t>
                      </a:r>
                      <a:endParaRPr/>
                    </a:p>
                    <a:p>
                      <a:pPr indent="0" lvl="0" marL="0" marR="0" rtl="0" algn="l">
                        <a:lnSpc>
                          <a:spcPct val="100000"/>
                        </a:lnSpc>
                        <a:spcBef>
                          <a:spcPts val="0"/>
                        </a:spcBef>
                        <a:spcAft>
                          <a:spcPts val="0"/>
                        </a:spcAft>
                        <a:buClr>
                          <a:schemeClr val="dk1"/>
                        </a:buClr>
                        <a:buSzPts val="1200"/>
                        <a:buFont typeface="Calibri"/>
                        <a:buNone/>
                      </a:pPr>
                      <a:r>
                        <a:rPr b="1" lang="en-GB" sz="1010">
                          <a:latin typeface="Calibri"/>
                          <a:ea typeface="Calibri"/>
                          <a:cs typeface="Calibri"/>
                          <a:sym typeface="Calibri"/>
                        </a:rPr>
                        <a:t>    finanziellem Selbstvertrauen und persönlicher Entwicklung arbeiten</a:t>
                      </a:r>
                      <a:r>
                        <a:rPr lang="en-GB" sz="1010">
                          <a:latin typeface="Calibri"/>
                          <a:ea typeface="Calibri"/>
                          <a:cs typeface="Calibri"/>
                          <a:sym typeface="Calibri"/>
                        </a:rPr>
                        <a:t>:</a:t>
                      </a:r>
                      <a:endParaRPr/>
                    </a:p>
                  </a:txBody>
                  <a:tcPr marT="45725" marB="45725" marR="91450" marL="91450"/>
                </a:tc>
              </a:tr>
              <a:tr h="311514">
                <a:tc>
                  <a:txBody>
                    <a:bodyPr/>
                    <a:lstStyle/>
                    <a:p>
                      <a:pPr indent="0" lvl="0" marL="0" marR="0" rtl="0" algn="l">
                        <a:lnSpc>
                          <a:spcPct val="100000"/>
                        </a:lnSpc>
                        <a:spcBef>
                          <a:spcPts val="0"/>
                        </a:spcBef>
                        <a:spcAft>
                          <a:spcPts val="0"/>
                        </a:spcAft>
                        <a:buClr>
                          <a:srgbClr val="F16024"/>
                        </a:buClr>
                        <a:buSzPts val="1400"/>
                        <a:buFont typeface="Calibri"/>
                        <a:buNone/>
                      </a:pPr>
                      <a:r>
                        <a:rPr b="1" lang="en-GB" sz="1180">
                          <a:solidFill>
                            <a:srgbClr val="F16024"/>
                          </a:solidFill>
                          <a:latin typeface="Calibri"/>
                          <a:ea typeface="Calibri"/>
                          <a:cs typeface="Calibri"/>
                          <a:sym typeface="Calibri"/>
                        </a:rPr>
                        <a:t>Clever Girl Finance – </a:t>
                      </a:r>
                      <a:r>
                        <a:rPr b="1" i="0" lang="en-GB" sz="1180">
                          <a:solidFill>
                            <a:srgbClr val="F16024"/>
                          </a:solidFill>
                          <a:latin typeface="Calibri"/>
                          <a:ea typeface="Calibri"/>
                          <a:cs typeface="Calibri"/>
                          <a:sym typeface="Calibri"/>
                        </a:rPr>
                        <a:t>My Wealth Plan Workbook</a:t>
                      </a:r>
                      <a:endParaRPr/>
                    </a:p>
                  </a:txBody>
                  <a:tcPr marT="45725" marB="45725" marR="91450" marL="91450"/>
                </a:tc>
              </a:tr>
              <a:tr h="311514">
                <a:tc>
                  <a:txBody>
                    <a:bodyPr/>
                    <a:lstStyle/>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Ein praktisches, handlungsorientiertes Arbeitsbuch von Bola Sokunbi. Es hilft Ihnen, Ihre Geldwerte zu definieren, finanzielle Ziele zu setzen, ein Budget zu erstellen, Schulden zu planen und langfristig Vermögen aufzubauen. (</a:t>
                      </a:r>
                      <a:r>
                        <a:rPr lang="en-GB" sz="919" u="sng" cap="none" strike="noStrike">
                          <a:solidFill>
                            <a:schemeClr val="hlink"/>
                          </a:solidFill>
                          <a:latin typeface="Calibri"/>
                          <a:ea typeface="Calibri"/>
                          <a:cs typeface="Calibri"/>
                          <a:sym typeface="Calibri"/>
                          <a:hlinkClick r:id="rId3"/>
                        </a:rPr>
                        <a:t>ellibs.com</a:t>
                      </a:r>
                      <a:r>
                        <a:rPr lang="en-GB" sz="919" u="none" cap="none" strike="noStrike">
                          <a:latin typeface="Calibri"/>
                          <a:ea typeface="Calibri"/>
                          <a:cs typeface="Calibri"/>
                          <a:sym typeface="Calibri"/>
                        </a:rPr>
                        <a:t>)</a:t>
                      </a:r>
                      <a:endParaRPr/>
                    </a:p>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Gut geeignet für strukturierte Planung und Fortschritt – besonders für alle, die konkrete Schritte in Richtung finanzieller Stabilität gehen möchten.</a:t>
                      </a:r>
                      <a:endParaRPr/>
                    </a:p>
                  </a:txBody>
                  <a:tcPr marT="45725" marB="45725" marR="91450" marL="91450"/>
                </a:tc>
              </a:tr>
              <a:tr h="311514">
                <a:tc>
                  <a:txBody>
                    <a:bodyPr/>
                    <a:lstStyle/>
                    <a:p>
                      <a:pPr indent="0" lvl="0" marL="0" marR="0" rtl="0" algn="l">
                        <a:lnSpc>
                          <a:spcPct val="100000"/>
                        </a:lnSpc>
                        <a:spcBef>
                          <a:spcPts val="0"/>
                        </a:spcBef>
                        <a:spcAft>
                          <a:spcPts val="0"/>
                        </a:spcAft>
                        <a:buClr>
                          <a:srgbClr val="F16024"/>
                        </a:buClr>
                        <a:buSzPts val="1400"/>
                        <a:buFont typeface="Calibri"/>
                        <a:buNone/>
                      </a:pPr>
                      <a:r>
                        <a:rPr b="1" lang="en-GB" sz="1180">
                          <a:solidFill>
                            <a:srgbClr val="F16024"/>
                          </a:solidFill>
                          <a:latin typeface="Calibri"/>
                          <a:ea typeface="Calibri"/>
                          <a:cs typeface="Calibri"/>
                          <a:sym typeface="Calibri"/>
                        </a:rPr>
                        <a:t>Women and Wealth: A Planning Workbook (RBC)</a:t>
                      </a:r>
                      <a:endParaRPr/>
                    </a:p>
                  </a:txBody>
                  <a:tcPr marT="45725" marB="45725" marR="91450" marL="91450"/>
                </a:tc>
              </a:tr>
              <a:tr h="311514">
                <a:tc>
                  <a:txBody>
                    <a:bodyPr/>
                    <a:lstStyle/>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Dieses Arbeitsbuch hilft Ihnen, Ihre Geldhaltung (bzw. Ihre „Geldskripte“) zu erkunden, zu verstehen, wie Ihre Finanzgeschichte geprägt wurde, und ein Geld-Mantra zu entwickeln, das Ihre Ziele unterstützt. (</a:t>
                      </a:r>
                      <a:r>
                        <a:rPr lang="en-GB" sz="919" u="sng" cap="none" strike="noStrike">
                          <a:solidFill>
                            <a:schemeClr val="hlink"/>
                          </a:solidFill>
                          <a:latin typeface="Calibri"/>
                          <a:ea typeface="Calibri"/>
                          <a:cs typeface="Calibri"/>
                          <a:sym typeface="Calibri"/>
                          <a:hlinkClick r:id="rId4"/>
                        </a:rPr>
                        <a:t>RBC Wealth Management</a:t>
                      </a:r>
                      <a:r>
                        <a:rPr lang="en-GB" sz="919" u="none" cap="none" strike="noStrike">
                          <a:latin typeface="Calibri"/>
                          <a:ea typeface="Calibri"/>
                          <a:cs typeface="Calibri"/>
                          <a:sym typeface="Calibri"/>
                        </a:rPr>
                        <a:t>)</a:t>
                      </a:r>
                      <a:endParaRPr/>
                    </a:p>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Hervorragend zur Selbstreflexion – besonders, wenn Sie Ihre Identität und finanziellen Ziele in der Karrieremitte neu bewerten.</a:t>
                      </a:r>
                      <a:endParaRPr sz="1249" u="none" cap="none" strike="noStrike"/>
                    </a:p>
                  </a:txBody>
                  <a:tcPr marT="45725" marB="45725" marR="91450" marL="91450"/>
                </a:tc>
              </a:tr>
              <a:tr h="311514">
                <a:tc>
                  <a:txBody>
                    <a:bodyPr/>
                    <a:lstStyle/>
                    <a:p>
                      <a:pPr indent="0" lvl="0" marL="0" marR="0" rtl="0" algn="l">
                        <a:lnSpc>
                          <a:spcPct val="100000"/>
                        </a:lnSpc>
                        <a:spcBef>
                          <a:spcPts val="0"/>
                        </a:spcBef>
                        <a:spcAft>
                          <a:spcPts val="0"/>
                        </a:spcAft>
                        <a:buClr>
                          <a:srgbClr val="F16024"/>
                        </a:buClr>
                        <a:buSzPts val="1400"/>
                        <a:buFont typeface="Calibri"/>
                        <a:buNone/>
                      </a:pPr>
                      <a:r>
                        <a:rPr b="1" lang="en-GB" sz="1180">
                          <a:solidFill>
                            <a:srgbClr val="F16024"/>
                          </a:solidFill>
                          <a:latin typeface="Calibri"/>
                          <a:ea typeface="Calibri"/>
                          <a:cs typeface="Calibri"/>
                          <a:sym typeface="Calibri"/>
                        </a:rPr>
                        <a:t>Work Life Discovery Coaching Workbook (Women to Work)</a:t>
                      </a:r>
                      <a:endParaRPr/>
                    </a:p>
                  </a:txBody>
                  <a:tcPr marT="45725" marB="45725" marR="91450" marL="91450"/>
                </a:tc>
              </a:tr>
              <a:tr h="311514">
                <a:tc>
                  <a:txBody>
                    <a:bodyPr/>
                    <a:lstStyle/>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Ein Arbeitsbuch zur Selbsterkundung, um zu definieren, was „Work-Life-Balance“ für Sie bedeutet, Ihre Prioritäten, Stärken und Werte zu klären und umsetzbare Schritte zu planen. (</a:t>
                      </a:r>
                      <a:r>
                        <a:rPr lang="en-GB" sz="919" u="sng" cap="none" strike="noStrike">
                          <a:solidFill>
                            <a:schemeClr val="hlink"/>
                          </a:solidFill>
                          <a:latin typeface="Calibri"/>
                          <a:ea typeface="Calibri"/>
                          <a:cs typeface="Calibri"/>
                          <a:sym typeface="Calibri"/>
                          <a:hlinkClick r:id="rId5"/>
                        </a:rPr>
                        <a:t>Women to Work</a:t>
                      </a:r>
                      <a:r>
                        <a:rPr lang="en-GB" sz="919" u="none" cap="none" strike="noStrike">
                          <a:latin typeface="Calibri"/>
                          <a:ea typeface="Calibri"/>
                          <a:cs typeface="Calibri"/>
                          <a:sym typeface="Calibri"/>
                        </a:rPr>
                        <a:t>)</a:t>
                      </a:r>
                      <a:endParaRPr/>
                    </a:p>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Nützlich, um berufliche Ambitionen und Privatleben so in Einklang zu bringen, dass sie widerspiegeln, was Ihnen jetzt am wichtigsten ist.</a:t>
                      </a:r>
                      <a:endParaRPr sz="1249" u="none" cap="none" strike="noStrike"/>
                    </a:p>
                  </a:txBody>
                  <a:tcPr marT="45725" marB="45725" marR="91450" marL="91450"/>
                </a:tc>
              </a:tr>
              <a:tr h="311514">
                <a:tc>
                  <a:txBody>
                    <a:bodyPr/>
                    <a:lstStyle/>
                    <a:p>
                      <a:pPr indent="0" lvl="0" marL="0" marR="0" rtl="0" algn="l">
                        <a:lnSpc>
                          <a:spcPct val="150000"/>
                        </a:lnSpc>
                        <a:spcBef>
                          <a:spcPts val="0"/>
                        </a:spcBef>
                        <a:spcAft>
                          <a:spcPts val="0"/>
                        </a:spcAft>
                        <a:buClr>
                          <a:srgbClr val="F16024"/>
                        </a:buClr>
                        <a:buSzPts val="1400"/>
                        <a:buFont typeface="Calibri"/>
                        <a:buNone/>
                      </a:pPr>
                      <a:r>
                        <a:rPr b="1" lang="en-GB" sz="1180">
                          <a:solidFill>
                            <a:srgbClr val="F16024"/>
                          </a:solidFill>
                          <a:latin typeface="Calibri"/>
                          <a:ea typeface="Calibri"/>
                          <a:cs typeface="Calibri"/>
                          <a:sym typeface="Calibri"/>
                        </a:rPr>
                        <a:t>How to Heal Financial Anxiety Workbook (The Finance Therapist)</a:t>
                      </a:r>
                      <a:endParaRPr/>
                    </a:p>
                  </a:txBody>
                  <a:tcPr marT="45725" marB="45725" marR="91450" marL="91450"/>
                </a:tc>
              </a:tr>
              <a:tr h="311514">
                <a:tc>
                  <a:txBody>
                    <a:bodyPr/>
                    <a:lstStyle/>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Ein Arbeitsbuch im Therapiestil (fast 100 Seiten), das Ihnen hilft, finanziellen Stress, Ängste und emotionale Muster rund ums Geld zu verarbeiten. (</a:t>
                      </a:r>
                      <a:r>
                        <a:rPr lang="en-GB" sz="919" u="sng" cap="none" strike="noStrike">
                          <a:solidFill>
                            <a:schemeClr val="hlink"/>
                          </a:solidFill>
                          <a:latin typeface="Calibri"/>
                          <a:ea typeface="Calibri"/>
                          <a:cs typeface="Calibri"/>
                          <a:sym typeface="Calibri"/>
                          <a:hlinkClick r:id="rId6"/>
                        </a:rPr>
                        <a:t>The Finance Therapist</a:t>
                      </a:r>
                      <a:r>
                        <a:rPr lang="en-GB" sz="919" u="none" cap="none" strike="noStrike">
                          <a:latin typeface="Calibri"/>
                          <a:ea typeface="Calibri"/>
                          <a:cs typeface="Calibri"/>
                          <a:sym typeface="Calibri"/>
                        </a:rPr>
                        <a:t>)</a:t>
                      </a:r>
                      <a:endParaRPr/>
                    </a:p>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Sehr hilfreich, um emotionale Widerstandsfähigkeit in der Finanzplanung aufzubauen und mit Angst oder Erschöpfung umzugehen.</a:t>
                      </a:r>
                      <a:endParaRPr/>
                    </a:p>
                  </a:txBody>
                  <a:tcPr marT="45725" marB="45725" marR="91450" marL="91450"/>
                </a:tc>
              </a:tr>
              <a:tr h="311514">
                <a:tc>
                  <a:txBody>
                    <a:bodyPr/>
                    <a:lstStyle/>
                    <a:p>
                      <a:pPr indent="0" lvl="0" marL="0" marR="0" rtl="0" algn="l">
                        <a:lnSpc>
                          <a:spcPct val="150000"/>
                        </a:lnSpc>
                        <a:spcBef>
                          <a:spcPts val="0"/>
                        </a:spcBef>
                        <a:spcAft>
                          <a:spcPts val="0"/>
                        </a:spcAft>
                        <a:buClr>
                          <a:srgbClr val="F16024"/>
                        </a:buClr>
                        <a:buSzPts val="1400"/>
                        <a:buFont typeface="Calibri"/>
                        <a:buNone/>
                      </a:pPr>
                      <a:r>
                        <a:rPr b="1" lang="en-GB" sz="1180">
                          <a:solidFill>
                            <a:srgbClr val="F16024"/>
                          </a:solidFill>
                          <a:latin typeface="Calibri"/>
                          <a:ea typeface="Calibri"/>
                          <a:cs typeface="Calibri"/>
                          <a:sym typeface="Calibri"/>
                        </a:rPr>
                        <a:t>Financial Self-Care Workbook &amp; Planner (SelfLoveRainbow)</a:t>
                      </a:r>
                      <a:endParaRPr/>
                    </a:p>
                  </a:txBody>
                  <a:tcPr marT="45725" marB="45725" marR="91450" marL="91450"/>
                </a:tc>
              </a:tr>
              <a:tr h="311514">
                <a:tc>
                  <a:txBody>
                    <a:bodyPr/>
                    <a:lstStyle/>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Ein tief reflektierendes Arbeitsbuch, das die emotionale Seite des Geldes erkundet, Ihnen hilft, Selbstfürsorge rund um Finanzen aufzubauen, und Monatsrückblicke, Affirmationen und Budgetwerkzeuge enthält. (</a:t>
                      </a:r>
                      <a:r>
                        <a:rPr lang="en-GB" sz="919" u="sng" cap="none" strike="noStrike">
                          <a:solidFill>
                            <a:schemeClr val="hlink"/>
                          </a:solidFill>
                          <a:latin typeface="Calibri"/>
                          <a:ea typeface="Calibri"/>
                          <a:cs typeface="Calibri"/>
                          <a:sym typeface="Calibri"/>
                          <a:hlinkClick r:id="rId7"/>
                        </a:rPr>
                        <a:t>SelfLoveRainbow</a:t>
                      </a:r>
                      <a:r>
                        <a:rPr lang="en-GB" sz="919" u="none" cap="none" strike="noStrike">
                          <a:latin typeface="Calibri"/>
                          <a:ea typeface="Calibri"/>
                          <a:cs typeface="Calibri"/>
                          <a:sym typeface="Calibri"/>
                        </a:rPr>
                        <a:t>)</a:t>
                      </a:r>
                      <a:endParaRPr/>
                    </a:p>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Geeignet für fortlaufendes Selbstcoaching – besonders wenn emotionales Wohlbefinden und finanzielle Gesundheit Hand in Hand gehen sollen.</a:t>
                      </a:r>
                      <a:endParaRPr/>
                    </a:p>
                  </a:txBody>
                  <a:tcPr marT="45725" marB="45725" marR="91450" marL="91450"/>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7" name="Shape 1837"/>
        <p:cNvGrpSpPr/>
        <p:nvPr/>
      </p:nvGrpSpPr>
      <p:grpSpPr>
        <a:xfrm>
          <a:off x="0" y="0"/>
          <a:ext cx="0" cy="0"/>
          <a:chOff x="0" y="0"/>
          <a:chExt cx="0" cy="0"/>
        </a:xfrm>
      </p:grpSpPr>
      <p:sp>
        <p:nvSpPr>
          <p:cNvPr id="1838" name="Google Shape;1838;p46"/>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839" name="Google Shape;1839;p46"/>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840" name="Google Shape;1840;p46"/>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F16024"/>
              </a:buClr>
              <a:buSzPts val="3000"/>
              <a:buNone/>
            </a:pPr>
            <a:r>
              <a:rPr lang="en-GB"/>
              <a:t>Ressourcen</a:t>
            </a:r>
            <a:endParaRPr/>
          </a:p>
        </p:txBody>
      </p:sp>
      <p:cxnSp>
        <p:nvCxnSpPr>
          <p:cNvPr id="1841" name="Google Shape;1841;p46"/>
          <p:cNvCxnSpPr/>
          <p:nvPr/>
        </p:nvCxnSpPr>
        <p:spPr>
          <a:xfrm>
            <a:off x="1569720" y="1264920"/>
            <a:ext cx="5669280" cy="0"/>
          </a:xfrm>
          <a:prstGeom prst="straightConnector1">
            <a:avLst/>
          </a:prstGeom>
          <a:noFill/>
          <a:ln cap="flat" cmpd="sng" w="19050">
            <a:solidFill>
              <a:srgbClr val="F16024"/>
            </a:solidFill>
            <a:prstDash val="dot"/>
            <a:miter lim="8000"/>
            <a:headEnd len="sm" w="sm" type="none"/>
            <a:tailEnd len="sm" w="sm" type="none"/>
          </a:ln>
        </p:spPr>
      </p:cxnSp>
      <p:grpSp>
        <p:nvGrpSpPr>
          <p:cNvPr id="1842" name="Google Shape;1842;p46"/>
          <p:cNvGrpSpPr/>
          <p:nvPr/>
        </p:nvGrpSpPr>
        <p:grpSpPr>
          <a:xfrm>
            <a:off x="928234" y="582146"/>
            <a:ext cx="713271" cy="688477"/>
            <a:chOff x="7216180" y="2896437"/>
            <a:chExt cx="1173609" cy="1132812"/>
          </a:xfrm>
        </p:grpSpPr>
        <p:grpSp>
          <p:nvGrpSpPr>
            <p:cNvPr id="1843" name="Google Shape;1843;p46"/>
            <p:cNvGrpSpPr/>
            <p:nvPr/>
          </p:nvGrpSpPr>
          <p:grpSpPr>
            <a:xfrm>
              <a:off x="7884516" y="3299879"/>
              <a:ext cx="244480" cy="366042"/>
              <a:chOff x="7884516" y="3299879"/>
              <a:chExt cx="244480" cy="366042"/>
            </a:xfrm>
          </p:grpSpPr>
          <p:sp>
            <p:nvSpPr>
              <p:cNvPr id="1844" name="Google Shape;1844;p46"/>
              <p:cNvSpPr/>
              <p:nvPr/>
            </p:nvSpPr>
            <p:spPr>
              <a:xfrm>
                <a:off x="8088250"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45" name="Google Shape;1845;p46"/>
              <p:cNvSpPr/>
              <p:nvPr/>
            </p:nvSpPr>
            <p:spPr>
              <a:xfrm>
                <a:off x="8027130"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46" name="Google Shape;1846;p46"/>
              <p:cNvSpPr/>
              <p:nvPr/>
            </p:nvSpPr>
            <p:spPr>
              <a:xfrm>
                <a:off x="8027130" y="3462867"/>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47" name="Google Shape;1847;p46"/>
              <p:cNvSpPr/>
              <p:nvPr/>
            </p:nvSpPr>
            <p:spPr>
              <a:xfrm>
                <a:off x="8006756" y="3625175"/>
                <a:ext cx="40746" cy="40746"/>
              </a:xfrm>
              <a:custGeom>
                <a:rect b="b" l="l" r="r" t="t"/>
                <a:pathLst>
                  <a:path extrusionOk="0" h="40746" w="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48" name="Google Shape;1848;p46"/>
              <p:cNvSpPr/>
              <p:nvPr/>
            </p:nvSpPr>
            <p:spPr>
              <a:xfrm>
                <a:off x="7986383" y="354436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49" name="Google Shape;1849;p46"/>
              <p:cNvSpPr/>
              <p:nvPr/>
            </p:nvSpPr>
            <p:spPr>
              <a:xfrm>
                <a:off x="7966009" y="3320252"/>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50" name="Google Shape;1850;p46"/>
              <p:cNvSpPr/>
              <p:nvPr/>
            </p:nvSpPr>
            <p:spPr>
              <a:xfrm>
                <a:off x="7966009" y="3401746"/>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51" name="Google Shape;1851;p46"/>
              <p:cNvSpPr/>
              <p:nvPr/>
            </p:nvSpPr>
            <p:spPr>
              <a:xfrm>
                <a:off x="7945636" y="348324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52" name="Google Shape;1852;p46"/>
              <p:cNvSpPr/>
              <p:nvPr/>
            </p:nvSpPr>
            <p:spPr>
              <a:xfrm>
                <a:off x="7904889" y="336099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53" name="Google Shape;1853;p46"/>
              <p:cNvSpPr/>
              <p:nvPr/>
            </p:nvSpPr>
            <p:spPr>
              <a:xfrm>
                <a:off x="7884516" y="3299879"/>
                <a:ext cx="40746" cy="40746"/>
              </a:xfrm>
              <a:custGeom>
                <a:rect b="b" l="l" r="r" t="t"/>
                <a:pathLst>
                  <a:path extrusionOk="0" h="40746" w="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54" name="Google Shape;1854;p46"/>
              <p:cNvSpPr/>
              <p:nvPr/>
            </p:nvSpPr>
            <p:spPr>
              <a:xfrm>
                <a:off x="7884516" y="3422120"/>
                <a:ext cx="40746" cy="40746"/>
              </a:xfrm>
              <a:custGeom>
                <a:rect b="b" l="l" r="r" t="t"/>
                <a:pathLst>
                  <a:path extrusionOk="0" h="40746" w="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855" name="Google Shape;1855;p46"/>
            <p:cNvGrpSpPr/>
            <p:nvPr/>
          </p:nvGrpSpPr>
          <p:grpSpPr>
            <a:xfrm>
              <a:off x="7216180" y="2896437"/>
              <a:ext cx="1173609" cy="1132812"/>
              <a:chOff x="7216180" y="2896437"/>
              <a:chExt cx="1173609" cy="1132812"/>
            </a:xfrm>
          </p:grpSpPr>
          <p:sp>
            <p:nvSpPr>
              <p:cNvPr id="1856" name="Google Shape;1856;p46"/>
              <p:cNvSpPr/>
              <p:nvPr/>
            </p:nvSpPr>
            <p:spPr>
              <a:xfrm>
                <a:off x="8071951" y="3507734"/>
                <a:ext cx="113751" cy="195879"/>
              </a:xfrm>
              <a:custGeom>
                <a:rect b="b" l="l" r="r" t="t"/>
                <a:pathLst>
                  <a:path extrusionOk="0" h="195879" w="113751">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57" name="Google Shape;1857;p46"/>
              <p:cNvSpPr/>
              <p:nvPr/>
            </p:nvSpPr>
            <p:spPr>
              <a:xfrm>
                <a:off x="7990457" y="3680307"/>
                <a:ext cx="154782" cy="145546"/>
              </a:xfrm>
              <a:custGeom>
                <a:rect b="b" l="l" r="r" t="t"/>
                <a:pathLst>
                  <a:path extrusionOk="0" h="145546" w="154782">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58" name="Google Shape;1858;p46"/>
              <p:cNvSpPr/>
              <p:nvPr/>
            </p:nvSpPr>
            <p:spPr>
              <a:xfrm>
                <a:off x="8112656" y="3691513"/>
                <a:ext cx="175076" cy="134340"/>
              </a:xfrm>
              <a:custGeom>
                <a:rect b="b" l="l" r="r" t="t"/>
                <a:pathLst>
                  <a:path extrusionOk="0" h="134340" w="175076">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59" name="Google Shape;1859;p46"/>
              <p:cNvSpPr/>
              <p:nvPr/>
            </p:nvSpPr>
            <p:spPr>
              <a:xfrm>
                <a:off x="8112698" y="3670676"/>
                <a:ext cx="32597" cy="236332"/>
              </a:xfrm>
              <a:custGeom>
                <a:rect b="b" l="l" r="r" t="t"/>
                <a:pathLst>
                  <a:path extrusionOk="0" h="236332" w="32597">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60" name="Google Shape;1860;p46"/>
              <p:cNvSpPr/>
              <p:nvPr/>
            </p:nvSpPr>
            <p:spPr>
              <a:xfrm>
                <a:off x="7827422" y="3874071"/>
                <a:ext cx="562367" cy="155178"/>
              </a:xfrm>
              <a:custGeom>
                <a:rect b="b" l="l" r="r" t="t"/>
                <a:pathLst>
                  <a:path extrusionOk="0" h="155178" w="562367">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61" name="Google Shape;1861;p46"/>
              <p:cNvSpPr/>
              <p:nvPr/>
            </p:nvSpPr>
            <p:spPr>
              <a:xfrm>
                <a:off x="8151791" y="3935436"/>
                <a:ext cx="75094" cy="76155"/>
              </a:xfrm>
              <a:custGeom>
                <a:rect b="b" l="l" r="r" t="t"/>
                <a:pathLst>
                  <a:path extrusionOk="0" h="76155" w="75094">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62" name="Google Shape;1862;p46"/>
              <p:cNvSpPr/>
              <p:nvPr/>
            </p:nvSpPr>
            <p:spPr>
              <a:xfrm>
                <a:off x="7925698" y="3923403"/>
                <a:ext cx="77226" cy="44725"/>
              </a:xfrm>
              <a:custGeom>
                <a:rect b="b" l="l" r="r" t="t"/>
                <a:pathLst>
                  <a:path extrusionOk="0" h="44725" w="77226">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63" name="Google Shape;1863;p46"/>
              <p:cNvSpPr/>
              <p:nvPr/>
            </p:nvSpPr>
            <p:spPr>
              <a:xfrm>
                <a:off x="7419915" y="2998266"/>
                <a:ext cx="277249" cy="277164"/>
              </a:xfrm>
              <a:custGeom>
                <a:rect b="b" l="l" r="r" t="t"/>
                <a:pathLst>
                  <a:path extrusionOk="0" h="277164" w="277249">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64" name="Google Shape;1864;p46"/>
              <p:cNvSpPr/>
              <p:nvPr/>
            </p:nvSpPr>
            <p:spPr>
              <a:xfrm>
                <a:off x="7216180" y="3202001"/>
                <a:ext cx="277249" cy="277164"/>
              </a:xfrm>
              <a:custGeom>
                <a:rect b="b" l="l" r="r" t="t"/>
                <a:pathLst>
                  <a:path extrusionOk="0" h="277164" w="277249">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65" name="Google Shape;1865;p46"/>
              <p:cNvSpPr/>
              <p:nvPr/>
            </p:nvSpPr>
            <p:spPr>
              <a:xfrm>
                <a:off x="7460662" y="3303869"/>
                <a:ext cx="114261" cy="114176"/>
              </a:xfrm>
              <a:custGeom>
                <a:rect b="b" l="l" r="r" t="t"/>
                <a:pathLst>
                  <a:path extrusionOk="0" h="114176" w="114261">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66" name="Google Shape;1866;p46"/>
              <p:cNvSpPr/>
              <p:nvPr/>
            </p:nvSpPr>
            <p:spPr>
              <a:xfrm>
                <a:off x="7287488" y="3069574"/>
                <a:ext cx="175381" cy="175296"/>
              </a:xfrm>
              <a:custGeom>
                <a:rect b="b" l="l" r="r" t="t"/>
                <a:pathLst>
                  <a:path extrusionOk="0" h="175296" w="175381">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67" name="Google Shape;1867;p46"/>
              <p:cNvSpPr/>
              <p:nvPr/>
            </p:nvSpPr>
            <p:spPr>
              <a:xfrm>
                <a:off x="7277386" y="2896437"/>
                <a:ext cx="419693" cy="338585"/>
              </a:xfrm>
              <a:custGeom>
                <a:rect b="b" l="l" r="r" t="t"/>
                <a:pathLst>
                  <a:path extrusionOk="0" h="338585" w="419693">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68" name="Google Shape;1868;p46"/>
              <p:cNvSpPr/>
              <p:nvPr/>
            </p:nvSpPr>
            <p:spPr>
              <a:xfrm>
                <a:off x="7460747" y="3242408"/>
                <a:ext cx="399320" cy="216383"/>
              </a:xfrm>
              <a:custGeom>
                <a:rect b="b" l="l" r="r" t="t"/>
                <a:pathLst>
                  <a:path extrusionOk="0" h="216383" w="399320">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graphicFrame>
        <p:nvGraphicFramePr>
          <p:cNvPr id="1869" name="Google Shape;1869;p46"/>
          <p:cNvGraphicFramePr/>
          <p:nvPr/>
        </p:nvGraphicFramePr>
        <p:xfrm>
          <a:off x="1704812" y="1435002"/>
          <a:ext cx="3000000" cy="2803626"/>
        </p:xfrm>
        <a:graphic>
          <a:graphicData uri="http://schemas.openxmlformats.org/drawingml/2006/table">
            <a:tbl>
              <a:tblPr bandRow="1" firstRow="1">
                <a:noFill/>
                <a:tableStyleId>{A5F71F9E-D63C-44DC-B7CA-31ACC198C153}</a:tableStyleId>
              </a:tblPr>
              <a:tblGrid>
                <a:gridCol w="5534200"/>
              </a:tblGrid>
              <a:tr h="311514">
                <a:tc>
                  <a:txBody>
                    <a:bodyPr/>
                    <a:lstStyle/>
                    <a:p>
                      <a:pPr indent="0" lvl="0" marL="0" marR="0" rtl="0" algn="l">
                        <a:lnSpc>
                          <a:spcPct val="150000"/>
                        </a:lnSpc>
                        <a:spcBef>
                          <a:spcPts val="0"/>
                        </a:spcBef>
                        <a:spcAft>
                          <a:spcPts val="0"/>
                        </a:spcAft>
                        <a:buClr>
                          <a:schemeClr val="lt1"/>
                        </a:buClr>
                        <a:buSzPts val="1488"/>
                        <a:buFont typeface="Calibri"/>
                        <a:buNone/>
                      </a:pPr>
                      <a:r>
                        <a:rPr b="1" lang="en-GB" sz="1250">
                          <a:solidFill>
                            <a:schemeClr val="lt1"/>
                          </a:solidFill>
                          <a:latin typeface="Calibri"/>
                          <a:ea typeface="Calibri"/>
                          <a:cs typeface="Calibri"/>
                          <a:sym typeface="Calibri"/>
                        </a:rPr>
                        <a:t>Online-Communities zur Finanztherapie</a:t>
                      </a:r>
                      <a:endParaRPr/>
                    </a:p>
                    <a:p>
                      <a:pPr indent="0" lvl="1" marL="206517" marR="0" rtl="0" algn="l">
                        <a:lnSpc>
                          <a:spcPct val="150000"/>
                        </a:lnSpc>
                        <a:spcBef>
                          <a:spcPts val="0"/>
                        </a:spcBef>
                        <a:spcAft>
                          <a:spcPts val="0"/>
                        </a:spcAft>
                        <a:buNone/>
                      </a:pPr>
                      <a:r>
                        <a:rPr lang="en-GB" sz="919" u="none" cap="none" strike="noStrike">
                          <a:solidFill>
                            <a:schemeClr val="lt1"/>
                          </a:solidFill>
                          <a:latin typeface="Calibri"/>
                          <a:ea typeface="Calibri"/>
                          <a:cs typeface="Calibri"/>
                          <a:sym typeface="Calibri"/>
                        </a:rPr>
                        <a:t>Hier sind einige unterstützende, relevante Communities/Gruppen (überwiegend englischsprachig), die sich für Frauen eignen, die an Geld + Haltung / finanzieller Heilung arbeiten möchten. Manche sind stärker therapeutisch ausgerichtet, andere eher auf Peer-Coaching.</a:t>
                      </a:r>
                      <a:endParaRPr/>
                    </a:p>
                  </a:txBody>
                  <a:tcPr marT="45725" marB="45725" marR="91450" marL="91450"/>
                </a:tc>
              </a:tr>
              <a:tr h="311514">
                <a:tc>
                  <a:txBody>
                    <a:bodyPr/>
                    <a:lstStyle/>
                    <a:p>
                      <a:pPr indent="0" lvl="0" marL="0" marR="0" rtl="0" algn="l">
                        <a:lnSpc>
                          <a:spcPct val="150000"/>
                        </a:lnSpc>
                        <a:spcBef>
                          <a:spcPts val="0"/>
                        </a:spcBef>
                        <a:spcAft>
                          <a:spcPts val="0"/>
                        </a:spcAft>
                        <a:buNone/>
                      </a:pPr>
                      <a:r>
                        <a:rPr b="1" lang="en-GB" sz="1180">
                          <a:solidFill>
                            <a:srgbClr val="F16024"/>
                          </a:solidFill>
                          <a:latin typeface="Calibri"/>
                          <a:ea typeface="Calibri"/>
                          <a:cs typeface="Calibri"/>
                          <a:sym typeface="Calibri"/>
                        </a:rPr>
                        <a:t>Financially Empowered Women (FEW)</a:t>
                      </a:r>
                      <a:endParaRPr/>
                    </a:p>
                  </a:txBody>
                  <a:tcPr marT="45725" marB="45725" marR="91450" marL="91450"/>
                </a:tc>
              </a:tr>
              <a:tr h="311514">
                <a:tc>
                  <a:txBody>
                    <a:bodyPr/>
                    <a:lstStyle/>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Eine europaweite Initiative, die </a:t>
                      </a:r>
                      <a:r>
                        <a:rPr b="1" lang="en-GB" sz="919" u="none" cap="none" strike="noStrike">
                          <a:latin typeface="Calibri"/>
                          <a:ea typeface="Calibri"/>
                          <a:cs typeface="Calibri"/>
                          <a:sym typeface="Calibri"/>
                        </a:rPr>
                        <a:t>Migrantinnen und geflüchtete Frauen</a:t>
                      </a:r>
                      <a:r>
                        <a:rPr lang="en-GB" sz="919" u="none" cap="none" strike="noStrike">
                          <a:latin typeface="Calibri"/>
                          <a:ea typeface="Calibri"/>
                          <a:cs typeface="Calibri"/>
                          <a:sym typeface="Calibri"/>
                        </a:rPr>
                        <a:t> durch Finanzkompetenz, Empowerment und Finanzbildung unterstützt. (</a:t>
                      </a:r>
                      <a:r>
                        <a:rPr lang="en-GB" sz="919" u="sng" cap="none" strike="noStrike">
                          <a:solidFill>
                            <a:schemeClr val="hlink"/>
                          </a:solidFill>
                          <a:latin typeface="Calibri"/>
                          <a:ea typeface="Calibri"/>
                          <a:cs typeface="Calibri"/>
                          <a:sym typeface="Calibri"/>
                          <a:hlinkClick r:id="rId3"/>
                        </a:rPr>
                        <a:t>financiallyempoweredwomen.eu</a:t>
                      </a:r>
                      <a:r>
                        <a:rPr lang="en-GB" sz="919" u="none" cap="none" strike="noStrike">
                          <a:latin typeface="Calibri"/>
                          <a:ea typeface="Calibri"/>
                          <a:cs typeface="Calibri"/>
                          <a:sym typeface="Calibri"/>
                        </a:rPr>
                        <a:t>)</a:t>
                      </a:r>
                      <a:endParaRPr/>
                    </a:p>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Ihr Modell umfasst Bildung in der Gemeinschaft und Peer-Support – ein therapeutisch wirkender, stärkender Raum für Frauen, die ihre finanzielle Identität und Stabilität entwickeln.</a:t>
                      </a:r>
                      <a:endParaRPr/>
                    </a:p>
                    <a:p>
                      <a:pPr indent="0" lvl="1" marL="206517" marR="0" rtl="0" algn="l">
                        <a:lnSpc>
                          <a:spcPct val="150000"/>
                        </a:lnSpc>
                        <a:spcBef>
                          <a:spcPts val="0"/>
                        </a:spcBef>
                        <a:spcAft>
                          <a:spcPts val="0"/>
                        </a:spcAft>
                        <a:buNone/>
                      </a:pPr>
                      <a:r>
                        <a:rPr/>
                        <a:t/>
                      </a:r>
                      <a:endParaRPr sz="924" u="none" cap="none" strike="noStrike">
                        <a:latin typeface="Calibri"/>
                        <a:ea typeface="Calibri"/>
                        <a:cs typeface="Calibri"/>
                        <a:sym typeface="Calibri"/>
                      </a:endParaRPr>
                    </a:p>
                  </a:txBody>
                  <a:tcPr marT="45725" marB="45725" marR="91450" marL="91450"/>
                </a:tc>
              </a:tr>
              <a:tr h="311514">
                <a:tc>
                  <a:txBody>
                    <a:bodyPr/>
                    <a:lstStyle/>
                    <a:p>
                      <a:pPr indent="0" lvl="0" marL="0" marR="0" rtl="0" algn="l">
                        <a:lnSpc>
                          <a:spcPct val="150000"/>
                        </a:lnSpc>
                        <a:spcBef>
                          <a:spcPts val="0"/>
                        </a:spcBef>
                        <a:spcAft>
                          <a:spcPts val="0"/>
                        </a:spcAft>
                        <a:buNone/>
                      </a:pPr>
                      <a:r>
                        <a:rPr b="1" lang="en-GB" sz="1180">
                          <a:solidFill>
                            <a:srgbClr val="F16024"/>
                          </a:solidFill>
                          <a:latin typeface="Calibri"/>
                          <a:ea typeface="Calibri"/>
                          <a:cs typeface="Calibri"/>
                          <a:sym typeface="Calibri"/>
                        </a:rPr>
                        <a:t>Money Healing Club</a:t>
                      </a:r>
                      <a:endParaRPr sz="1176">
                        <a:solidFill>
                          <a:srgbClr val="F16024"/>
                        </a:solidFill>
                        <a:latin typeface="Calibri"/>
                        <a:ea typeface="Calibri"/>
                        <a:cs typeface="Calibri"/>
                        <a:sym typeface="Calibri"/>
                      </a:endParaRPr>
                    </a:p>
                  </a:txBody>
                  <a:tcPr marT="45725" marB="45725" marR="91450" marL="91450"/>
                </a:tc>
              </a:tr>
              <a:tr h="311514">
                <a:tc>
                  <a:txBody>
                    <a:bodyPr/>
                    <a:lstStyle/>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Dieses Arbeitsbuch hilft Ihnen, Ihre Geldhaltung (bzw. Ihre „Geldskripte“) zu erkunden, zu verstehen, wie Ihre Finanzgeschichte geprägt wurde, und ein Geld-Mantra zu entwickeln, das Ihre Ziele unterstützt. (</a:t>
                      </a:r>
                      <a:r>
                        <a:rPr lang="en-GB" sz="919" u="sng" cap="none" strike="noStrike">
                          <a:solidFill>
                            <a:schemeClr val="hlink"/>
                          </a:solidFill>
                          <a:latin typeface="Calibri"/>
                          <a:ea typeface="Calibri"/>
                          <a:cs typeface="Calibri"/>
                          <a:sym typeface="Calibri"/>
                          <a:hlinkClick r:id="rId4"/>
                        </a:rPr>
                        <a:t>RBC Wealth Management</a:t>
                      </a:r>
                      <a:r>
                        <a:rPr lang="en-GB" sz="919" u="none" cap="none" strike="noStrike">
                          <a:latin typeface="Calibri"/>
                          <a:ea typeface="Calibri"/>
                          <a:cs typeface="Calibri"/>
                          <a:sym typeface="Calibri"/>
                        </a:rPr>
                        <a:t>)</a:t>
                      </a:r>
                      <a:endParaRPr/>
                    </a:p>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Hervorragend zur Selbstreflexion – besonders, wenn Sie Ihre Identität und finanziellen Ziele in der Karrieremitte neu bewerten.</a:t>
                      </a:r>
                      <a:endParaRPr sz="1249" u="none" cap="none" strike="noStrike"/>
                    </a:p>
                  </a:txBody>
                  <a:tcPr marT="45725" marB="45725" marR="91450" marL="91450"/>
                </a:tc>
              </a:tr>
              <a:tr h="311514">
                <a:tc>
                  <a:txBody>
                    <a:bodyPr/>
                    <a:lstStyle/>
                    <a:p>
                      <a:pPr indent="0" lvl="0" marL="0" marR="0" rtl="0" algn="l">
                        <a:lnSpc>
                          <a:spcPct val="150000"/>
                        </a:lnSpc>
                        <a:spcBef>
                          <a:spcPts val="0"/>
                        </a:spcBef>
                        <a:spcAft>
                          <a:spcPts val="0"/>
                        </a:spcAft>
                        <a:buNone/>
                      </a:pPr>
                      <a:r>
                        <a:rPr b="1" lang="en-GB" sz="1180">
                          <a:solidFill>
                            <a:srgbClr val="F16024"/>
                          </a:solidFill>
                          <a:latin typeface="Calibri"/>
                          <a:ea typeface="Calibri"/>
                          <a:cs typeface="Calibri"/>
                          <a:sym typeface="Calibri"/>
                        </a:rPr>
                        <a:t>Women’s Personal Finance (WPF)</a:t>
                      </a:r>
                      <a:endParaRPr sz="1176">
                        <a:solidFill>
                          <a:srgbClr val="F16024"/>
                        </a:solidFill>
                        <a:latin typeface="Calibri"/>
                        <a:ea typeface="Calibri"/>
                        <a:cs typeface="Calibri"/>
                        <a:sym typeface="Calibri"/>
                      </a:endParaRPr>
                    </a:p>
                  </a:txBody>
                  <a:tcPr marT="45725" marB="45725" marR="91450" marL="91450"/>
                </a:tc>
              </a:tr>
              <a:tr h="311514">
                <a:tc>
                  <a:txBody>
                    <a:bodyPr/>
                    <a:lstStyle/>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Eine breitere Community rund um Geld für Frauen, mit durchdachten Gesprächen über finanzielle Identität, berufliche Übergänge, Erschöpfung und wertebasierte Finanzen. (</a:t>
                      </a:r>
                      <a:r>
                        <a:rPr lang="en-GB" sz="919" u="sng" cap="none" strike="noStrike">
                          <a:solidFill>
                            <a:schemeClr val="hlink"/>
                          </a:solidFill>
                          <a:latin typeface="Calibri"/>
                          <a:ea typeface="Calibri"/>
                          <a:cs typeface="Calibri"/>
                          <a:sym typeface="Calibri"/>
                          <a:hlinkClick r:id="rId5"/>
                        </a:rPr>
                        <a:t>Women's Personal Finance</a:t>
                      </a:r>
                      <a:r>
                        <a:rPr lang="en-GB" sz="919" u="none" cap="none" strike="noStrike">
                          <a:latin typeface="Calibri"/>
                          <a:ea typeface="Calibri"/>
                          <a:cs typeface="Calibri"/>
                          <a:sym typeface="Calibri"/>
                        </a:rPr>
                        <a:t>)</a:t>
                      </a:r>
                      <a:endParaRPr/>
                    </a:p>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Setzt auf Fürsorge in der Gemeinschaft, gemeinsames Lernen und Peer-Support statt auf „Hustle-Kultur“. (</a:t>
                      </a:r>
                      <a:r>
                        <a:rPr lang="en-GB" sz="919" u="sng" cap="none" strike="noStrike">
                          <a:solidFill>
                            <a:schemeClr val="hlink"/>
                          </a:solidFill>
                          <a:latin typeface="Calibri"/>
                          <a:ea typeface="Calibri"/>
                          <a:cs typeface="Calibri"/>
                          <a:sym typeface="Calibri"/>
                          <a:hlinkClick r:id="rId6"/>
                        </a:rPr>
                        <a:t>Women's Personal Finance</a:t>
                      </a:r>
                      <a:r>
                        <a:rPr lang="en-GB" sz="919" u="none" cap="none" strike="noStrike">
                          <a:latin typeface="Calibri"/>
                          <a:ea typeface="Calibri"/>
                          <a:cs typeface="Calibri"/>
                          <a:sym typeface="Calibri"/>
                        </a:rPr>
                        <a:t>)</a:t>
                      </a:r>
                      <a:endParaRPr/>
                    </a:p>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Mitgliedschaftsoptionen sind „Woven“ (sanfte Verbindlichkeit) und „WPF Insiders“ (intensivere Beteiligung). (</a:t>
                      </a:r>
                      <a:r>
                        <a:rPr lang="en-GB" sz="919" u="sng" cap="none" strike="noStrike">
                          <a:solidFill>
                            <a:schemeClr val="hlink"/>
                          </a:solidFill>
                          <a:latin typeface="Calibri"/>
                          <a:ea typeface="Calibri"/>
                          <a:cs typeface="Calibri"/>
                          <a:sym typeface="Calibri"/>
                          <a:hlinkClick r:id="rId7"/>
                        </a:rPr>
                        <a:t>Women's Personal Finance</a:t>
                      </a:r>
                      <a:r>
                        <a:rPr lang="en-GB" sz="919" u="none" cap="none" strike="noStrike">
                          <a:latin typeface="Calibri"/>
                          <a:ea typeface="Calibri"/>
                          <a:cs typeface="Calibri"/>
                          <a:sym typeface="Calibri"/>
                        </a:rPr>
                        <a:t>)</a:t>
                      </a:r>
                      <a:endParaRPr/>
                    </a:p>
                    <a:p>
                      <a:pPr indent="0" lvl="1" marL="206517" marR="0" rtl="0" algn="l">
                        <a:lnSpc>
                          <a:spcPct val="150000"/>
                        </a:lnSpc>
                        <a:spcBef>
                          <a:spcPts val="0"/>
                        </a:spcBef>
                        <a:spcAft>
                          <a:spcPts val="0"/>
                        </a:spcAft>
                        <a:buNone/>
                      </a:pPr>
                      <a:r>
                        <a:rPr/>
                        <a:t/>
                      </a:r>
                      <a:endParaRPr sz="924" u="none" cap="none" strike="noStrike">
                        <a:latin typeface="Calibri"/>
                        <a:ea typeface="Calibri"/>
                        <a:cs typeface="Calibri"/>
                        <a:sym typeface="Calibri"/>
                      </a:endParaRPr>
                    </a:p>
                  </a:txBody>
                  <a:tcPr marT="45725" marB="45725" marR="91450" marL="91450"/>
                </a:tc>
              </a:tr>
              <a:tr h="311514">
                <a:tc>
                  <a:txBody>
                    <a:bodyPr/>
                    <a:lstStyle/>
                    <a:p>
                      <a:pPr indent="0" lvl="0" marL="0" marR="0" rtl="0" algn="l">
                        <a:lnSpc>
                          <a:spcPct val="150000"/>
                        </a:lnSpc>
                        <a:spcBef>
                          <a:spcPts val="0"/>
                        </a:spcBef>
                        <a:spcAft>
                          <a:spcPts val="0"/>
                        </a:spcAft>
                        <a:buNone/>
                      </a:pPr>
                      <a:r>
                        <a:rPr b="1" lang="en-GB" sz="1180">
                          <a:solidFill>
                            <a:srgbClr val="F16024"/>
                          </a:solidFill>
                          <a:latin typeface="Calibri"/>
                          <a:ea typeface="Calibri"/>
                          <a:cs typeface="Calibri"/>
                          <a:sym typeface="Calibri"/>
                        </a:rPr>
                        <a:t>Money Brunch – Ein geschützter Raum, um über Geld zu sprechen</a:t>
                      </a:r>
                      <a:endParaRPr sz="1176">
                        <a:solidFill>
                          <a:srgbClr val="F16024"/>
                        </a:solidFill>
                        <a:latin typeface="Calibri"/>
                        <a:ea typeface="Calibri"/>
                        <a:cs typeface="Calibri"/>
                        <a:sym typeface="Calibri"/>
                      </a:endParaRPr>
                    </a:p>
                  </a:txBody>
                  <a:tcPr marT="45725" marB="45725" marR="91450" marL="91450"/>
                </a:tc>
              </a:tr>
              <a:tr h="311514">
                <a:tc>
                  <a:txBody>
                    <a:bodyPr/>
                    <a:lstStyle/>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Monatliches Treffen (virtuell / vor Ort, je nach Standort), bei dem Frauen offen und ohne Bewertung über ihre finanziellen Sorgen, Gewohnheiten und Ziele sprechen können. (</a:t>
                      </a:r>
                      <a:r>
                        <a:rPr lang="en-GB" sz="919" u="sng" cap="none" strike="noStrike">
                          <a:solidFill>
                            <a:schemeClr val="hlink"/>
                          </a:solidFill>
                          <a:latin typeface="Calibri"/>
                          <a:ea typeface="Calibri"/>
                          <a:cs typeface="Calibri"/>
                          <a:sym typeface="Calibri"/>
                          <a:hlinkClick r:id="rId8"/>
                        </a:rPr>
                        <a:t>Meetup</a:t>
                      </a:r>
                      <a:r>
                        <a:rPr lang="en-GB" sz="919" u="none" cap="none" strike="noStrike">
                          <a:latin typeface="Calibri"/>
                          <a:ea typeface="Calibri"/>
                          <a:cs typeface="Calibri"/>
                          <a:sym typeface="Calibri"/>
                        </a:rPr>
                        <a:t>)</a:t>
                      </a:r>
                      <a:endParaRPr/>
                    </a:p>
                    <a:p>
                      <a:pPr indent="0" lvl="1" marL="206517" marR="0" rtl="0" algn="l">
                        <a:lnSpc>
                          <a:spcPct val="150000"/>
                        </a:lnSpc>
                        <a:spcBef>
                          <a:spcPts val="0"/>
                        </a:spcBef>
                        <a:spcAft>
                          <a:spcPts val="0"/>
                        </a:spcAft>
                        <a:buNone/>
                      </a:pPr>
                      <a:r>
                        <a:rPr lang="en-GB" sz="919" u="none" cap="none" strike="noStrike">
                          <a:latin typeface="Calibri"/>
                          <a:ea typeface="Calibri"/>
                          <a:cs typeface="Calibri"/>
                          <a:sym typeface="Calibri"/>
                        </a:rPr>
                        <a:t>Keine Therapiegruppe im eigentlichen Sinn, aber sehr nützlich für Peer-Support – besonders für Frauen in der Karrieremitte, die sich mit Geldgesprächen allein fühlen. (</a:t>
                      </a:r>
                      <a:r>
                        <a:rPr lang="en-GB" sz="919" u="sng" cap="none" strike="noStrike">
                          <a:solidFill>
                            <a:schemeClr val="hlink"/>
                          </a:solidFill>
                          <a:latin typeface="Calibri"/>
                          <a:ea typeface="Calibri"/>
                          <a:cs typeface="Calibri"/>
                          <a:sym typeface="Calibri"/>
                          <a:hlinkClick r:id="rId9"/>
                        </a:rPr>
                        <a:t>Meetup</a:t>
                      </a:r>
                      <a:endParaRPr sz="924" u="none" cap="none" strike="noStrike">
                        <a:latin typeface="Calibri"/>
                        <a:ea typeface="Calibri"/>
                        <a:cs typeface="Calibri"/>
                        <a:sym typeface="Calibri"/>
                      </a:endParaRPr>
                    </a:p>
                  </a:txBody>
                  <a:tcPr marT="45725" marB="45725" marR="91450" marL="91450"/>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3" name="Shape 1873"/>
        <p:cNvGrpSpPr/>
        <p:nvPr/>
      </p:nvGrpSpPr>
      <p:grpSpPr>
        <a:xfrm>
          <a:off x="0" y="0"/>
          <a:ext cx="0" cy="0"/>
          <a:chOff x="0" y="0"/>
          <a:chExt cx="0" cy="0"/>
        </a:xfrm>
      </p:grpSpPr>
      <p:sp>
        <p:nvSpPr>
          <p:cNvPr id="1874" name="Google Shape;1874;p47"/>
          <p:cNvSpPr txBox="1"/>
          <p:nvPr>
            <p:ph idx="1" type="body"/>
          </p:nvPr>
        </p:nvSpPr>
        <p:spPr>
          <a:xfrm>
            <a:off x="816428" y="3053443"/>
            <a:ext cx="2090057" cy="2048629"/>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3000"/>
              <a:buNone/>
            </a:pPr>
            <a:r>
              <a:rPr lang="en-GB"/>
              <a:t>04</a:t>
            </a:r>
            <a:endParaRPr/>
          </a:p>
        </p:txBody>
      </p:sp>
      <p:sp>
        <p:nvSpPr>
          <p:cNvPr id="1875" name="Google Shape;1875;p47"/>
          <p:cNvSpPr/>
          <p:nvPr/>
        </p:nvSpPr>
        <p:spPr>
          <a:xfrm>
            <a:off x="2777891" y="4910405"/>
            <a:ext cx="3025691" cy="606296"/>
          </a:xfrm>
          <a:prstGeom prst="rect">
            <a:avLst/>
          </a:prstGeom>
          <a:solidFill>
            <a:srgbClr val="4763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chemeClr val="lt1"/>
              </a:solidFill>
              <a:latin typeface="Montserrat"/>
              <a:ea typeface="Montserrat"/>
              <a:cs typeface="Montserrat"/>
              <a:sym typeface="Montserrat"/>
            </a:endParaRPr>
          </a:p>
        </p:txBody>
      </p:sp>
      <p:sp>
        <p:nvSpPr>
          <p:cNvPr id="1876" name="Google Shape;1876;p47"/>
          <p:cNvSpPr txBox="1"/>
          <p:nvPr/>
        </p:nvSpPr>
        <p:spPr>
          <a:xfrm>
            <a:off x="2909998" y="4890088"/>
            <a:ext cx="2707536" cy="646331"/>
          </a:xfrm>
          <a:prstGeom prst="rect">
            <a:avLst/>
          </a:prstGeom>
          <a:noFill/>
          <a:ln>
            <a:noFill/>
          </a:ln>
        </p:spPr>
        <p:txBody>
          <a:bodyPr anchorCtr="0" anchor="t" bIns="45700" lIns="91425" spcFirstLastPara="1" rIns="91425" wrap="none" tIns="45700">
            <a:spAutoFit/>
          </a:bodyPr>
          <a:lstStyle/>
          <a:p>
            <a:pPr indent="0" lvl="0" marL="0" marR="0" rtl="0" algn="l">
              <a:spcBef>
                <a:spcPts val="0"/>
              </a:spcBef>
              <a:spcAft>
                <a:spcPts val="0"/>
              </a:spcAft>
              <a:buNone/>
            </a:pPr>
            <a:r>
              <a:rPr b="1" lang="en-GB" sz="2800" spc="150">
                <a:solidFill>
                  <a:schemeClr val="lt1"/>
                </a:solidFill>
                <a:latin typeface="Calibri"/>
                <a:ea typeface="Calibri"/>
                <a:cs typeface="Calibri"/>
                <a:sym typeface="Calibri"/>
              </a:rPr>
              <a:t>FRAUEN IN DER</a:t>
            </a:r>
            <a:endParaRPr/>
          </a:p>
        </p:txBody>
      </p:sp>
      <p:sp>
        <p:nvSpPr>
          <p:cNvPr id="1877" name="Google Shape;1877;p47"/>
          <p:cNvSpPr/>
          <p:nvPr/>
        </p:nvSpPr>
        <p:spPr>
          <a:xfrm>
            <a:off x="2777891" y="5587495"/>
            <a:ext cx="3296338" cy="606296"/>
          </a:xfrm>
          <a:prstGeom prst="rect">
            <a:avLst/>
          </a:prstGeom>
          <a:solidFill>
            <a:srgbClr val="4763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chemeClr val="lt1"/>
              </a:solidFill>
              <a:latin typeface="Montserrat"/>
              <a:ea typeface="Montserrat"/>
              <a:cs typeface="Montserrat"/>
              <a:sym typeface="Montserrat"/>
            </a:endParaRPr>
          </a:p>
        </p:txBody>
      </p:sp>
      <p:sp>
        <p:nvSpPr>
          <p:cNvPr id="1878" name="Google Shape;1878;p47"/>
          <p:cNvSpPr txBox="1"/>
          <p:nvPr/>
        </p:nvSpPr>
        <p:spPr>
          <a:xfrm>
            <a:off x="2909998" y="5567178"/>
            <a:ext cx="3277692" cy="646331"/>
          </a:xfrm>
          <a:prstGeom prst="rect">
            <a:avLst/>
          </a:prstGeom>
          <a:noFill/>
          <a:ln>
            <a:noFill/>
          </a:ln>
        </p:spPr>
        <p:txBody>
          <a:bodyPr anchorCtr="0" anchor="t" bIns="45700" lIns="91425" spcFirstLastPara="1" rIns="91425" wrap="none" tIns="45700">
            <a:spAutoFit/>
          </a:bodyPr>
          <a:lstStyle/>
          <a:p>
            <a:pPr indent="0" lvl="0" marL="0" marR="0" rtl="0" algn="l">
              <a:spcBef>
                <a:spcPts val="0"/>
              </a:spcBef>
              <a:spcAft>
                <a:spcPts val="0"/>
              </a:spcAft>
              <a:buNone/>
            </a:pPr>
            <a:r>
              <a:rPr b="1" lang="en-GB" sz="2800" spc="150">
                <a:solidFill>
                  <a:schemeClr val="lt1"/>
                </a:solidFill>
                <a:latin typeface="Calibri"/>
                <a:ea typeface="Calibri"/>
                <a:cs typeface="Calibri"/>
                <a:sym typeface="Calibri"/>
              </a:rPr>
              <a:t>SPÄTEN KARRIERE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2" name="Shape 1882"/>
        <p:cNvGrpSpPr/>
        <p:nvPr/>
      </p:nvGrpSpPr>
      <p:grpSpPr>
        <a:xfrm>
          <a:off x="0" y="0"/>
          <a:ext cx="0" cy="0"/>
          <a:chOff x="0" y="0"/>
          <a:chExt cx="0" cy="0"/>
        </a:xfrm>
      </p:grpSpPr>
      <p:sp>
        <p:nvSpPr>
          <p:cNvPr id="1883" name="Google Shape;1883;p48"/>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884" name="Google Shape;1884;p48"/>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885" name="Google Shape;1885;p48"/>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1886" name="Google Shape;1886;p48"/>
          <p:cNvSpPr txBox="1"/>
          <p:nvPr>
            <p:ph idx="4" type="body"/>
          </p:nvPr>
        </p:nvSpPr>
        <p:spPr>
          <a:xfrm>
            <a:off x="1704813" y="1534332"/>
            <a:ext cx="5238428" cy="8400082"/>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lang="en-GB"/>
              <a:t>Dieser Abschnitt lädt Sie ein, auf Ihren finanziellen Weg zurückzublicken und mit Klarheit und Zielbewusstsein in eine sinnstiftende neue Lebensphase zu treten. Im Mittelpunkt stehen die Rückbesinnung auf Ihre Grundwerte, die Stärkung Ihrer Unabhängigkeit und die Chance, andere anzuleiten und zu inspirieren. Während Sie sich mit Vermächtnis, verantwortungsvoller Verwaltung und persönlichem Wachstum befassen, arbeiten Sie mit Übungen und Reflexionen, die Selbstvertrauen aufbauen, vergangene Erfahrungen verarbeiten und prägen, wie Sie finanzielle Unabhängigkeit künftig für sich definieren.</a:t>
            </a:r>
            <a:endParaRPr/>
          </a:p>
          <a:p>
            <a:pPr indent="0" lvl="0" marL="0" rtl="0" algn="l">
              <a:lnSpc>
                <a:spcPct val="150000"/>
              </a:lnSpc>
              <a:spcBef>
                <a:spcPts val="0"/>
              </a:spcBef>
              <a:spcAft>
                <a:spcPts val="0"/>
              </a:spcAft>
              <a:buSzPts val="1100"/>
              <a:buNone/>
            </a:pPr>
            <a:r>
              <a:t/>
            </a:r>
            <a:endParaRPr b="1">
              <a:solidFill>
                <a:srgbClr val="D38CBC"/>
              </a:solidFill>
            </a:endParaRPr>
          </a:p>
          <a:p>
            <a:pPr indent="0" lvl="0" marL="0" rtl="0" algn="l">
              <a:lnSpc>
                <a:spcPct val="150000"/>
              </a:lnSpc>
              <a:spcBef>
                <a:spcPts val="0"/>
              </a:spcBef>
              <a:spcAft>
                <a:spcPts val="0"/>
              </a:spcAft>
              <a:buSzPts val="1100"/>
              <a:buNone/>
            </a:pPr>
            <a:r>
              <a:rPr b="1" lang="en-GB">
                <a:solidFill>
                  <a:srgbClr val="D38CBC"/>
                </a:solidFill>
              </a:rPr>
              <a:t>Lernziele:</a:t>
            </a:r>
            <a:endParaRPr>
              <a:solidFill>
                <a:srgbClr val="D38CBC"/>
              </a:solidFill>
            </a:endParaRPr>
          </a:p>
          <a:p>
            <a:pPr indent="-171450" lvl="0" marL="171450" rtl="0" algn="l">
              <a:lnSpc>
                <a:spcPct val="150000"/>
              </a:lnSpc>
              <a:spcBef>
                <a:spcPts val="0"/>
              </a:spcBef>
              <a:spcAft>
                <a:spcPts val="0"/>
              </a:spcAft>
              <a:buSzPts val="1100"/>
              <a:buChar char="•"/>
            </a:pPr>
            <a:r>
              <a:rPr lang="en-GB"/>
              <a:t>Sich wieder mit den eigenen Werten und Vermächtniszielen verbinden.</a:t>
            </a:r>
            <a:endParaRPr/>
          </a:p>
          <a:p>
            <a:pPr indent="-171450" lvl="0" marL="171450" rtl="0" algn="l">
              <a:lnSpc>
                <a:spcPct val="150000"/>
              </a:lnSpc>
              <a:spcBef>
                <a:spcPts val="0"/>
              </a:spcBef>
              <a:spcAft>
                <a:spcPts val="0"/>
              </a:spcAft>
              <a:buSzPts val="1100"/>
              <a:buChar char="•"/>
            </a:pPr>
            <a:r>
              <a:rPr lang="en-GB"/>
              <a:t>Unabhängigkeit und Entscheidungsfähigkeit nach dem Berufsleben stärken.</a:t>
            </a:r>
            <a:endParaRPr/>
          </a:p>
          <a:p>
            <a:pPr indent="-171450" lvl="0" marL="171450" rtl="0" algn="l">
              <a:lnSpc>
                <a:spcPct val="150000"/>
              </a:lnSpc>
              <a:spcBef>
                <a:spcPts val="0"/>
              </a:spcBef>
              <a:spcAft>
                <a:spcPts val="0"/>
              </a:spcAft>
              <a:buSzPts val="1100"/>
              <a:buChar char="•"/>
            </a:pPr>
            <a:r>
              <a:rPr lang="en-GB"/>
              <a:t>Fähigkeiten entwickeln, um andere zu begleiten oder sich für Finanzthemen einzusetzen.</a:t>
            </a:r>
            <a:endParaRPr/>
          </a:p>
          <a:p>
            <a:pPr indent="-171450" lvl="0" marL="171450" rtl="0" algn="l">
              <a:lnSpc>
                <a:spcPct val="150000"/>
              </a:lnSpc>
              <a:spcBef>
                <a:spcPts val="0"/>
              </a:spcBef>
              <a:spcAft>
                <a:spcPts val="0"/>
              </a:spcAft>
              <a:buSzPts val="1100"/>
              <a:buChar char="•"/>
            </a:pPr>
            <a:r>
              <a:rPr lang="en-GB"/>
              <a:t>Mit den emotionalen Seiten von Übergängen im späteren Leben umgehen.</a:t>
            </a:r>
            <a:endParaRPr/>
          </a:p>
          <a:p>
            <a:pPr indent="-101600" lvl="0" marL="17145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lang="en-GB">
                <a:solidFill>
                  <a:srgbClr val="D38CBC"/>
                </a:solidFill>
              </a:rPr>
              <a:t>Inhalte:</a:t>
            </a:r>
            <a:endParaRPr>
              <a:solidFill>
                <a:srgbClr val="D38CBC"/>
              </a:solidFill>
            </a:endParaRPr>
          </a:p>
          <a:p>
            <a:pPr indent="-171450" lvl="0" marL="171450" rtl="0" algn="l">
              <a:lnSpc>
                <a:spcPct val="150000"/>
              </a:lnSpc>
              <a:spcBef>
                <a:spcPts val="0"/>
              </a:spcBef>
              <a:spcAft>
                <a:spcPts val="0"/>
              </a:spcAft>
              <a:buSzPts val="1100"/>
              <a:buChar char="•"/>
            </a:pPr>
            <a:r>
              <a:rPr lang="en-GB"/>
              <a:t>Ein Vermächtnis hinterlassen: Geld, Wissen und Vorbild.</a:t>
            </a:r>
            <a:endParaRPr/>
          </a:p>
          <a:p>
            <a:pPr indent="-171450" lvl="0" marL="171450" rtl="0" algn="l">
              <a:lnSpc>
                <a:spcPct val="150000"/>
              </a:lnSpc>
              <a:spcBef>
                <a:spcPts val="0"/>
              </a:spcBef>
              <a:spcAft>
                <a:spcPts val="0"/>
              </a:spcAft>
              <a:buSzPts val="1100"/>
              <a:buChar char="•"/>
            </a:pPr>
            <a:r>
              <a:rPr lang="en-GB"/>
              <a:t>Vom Erwerb zur verantwortungsvollen Verwaltung.</a:t>
            </a:r>
            <a:endParaRPr/>
          </a:p>
          <a:p>
            <a:pPr indent="-171450" lvl="0" marL="171450" rtl="0" algn="l">
              <a:lnSpc>
                <a:spcPct val="150000"/>
              </a:lnSpc>
              <a:spcBef>
                <a:spcPts val="0"/>
              </a:spcBef>
              <a:spcAft>
                <a:spcPts val="0"/>
              </a:spcAft>
              <a:buSzPts val="1100"/>
              <a:buChar char="•"/>
            </a:pPr>
            <a:r>
              <a:rPr lang="en-GB"/>
              <a:t>Jüngere Frauen in Finanzbildung begleiten.</a:t>
            </a:r>
            <a:endParaRPr/>
          </a:p>
          <a:p>
            <a:pPr indent="-171450" lvl="0" marL="171450" rtl="0" algn="l">
              <a:lnSpc>
                <a:spcPct val="150000"/>
              </a:lnSpc>
              <a:spcBef>
                <a:spcPts val="0"/>
              </a:spcBef>
              <a:spcAft>
                <a:spcPts val="0"/>
              </a:spcAft>
              <a:buSzPts val="1100"/>
              <a:buChar char="•"/>
            </a:pPr>
            <a:r>
              <a:rPr lang="en-GB"/>
              <a:t>Bedauern loslassen, Selbstvertrauen gewinnen.</a:t>
            </a:r>
            <a:endParaRPr/>
          </a:p>
          <a:p>
            <a:pPr indent="-101600" lvl="0" marL="17145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lang="en-GB">
                <a:solidFill>
                  <a:srgbClr val="D38CBC"/>
                </a:solidFill>
              </a:rPr>
              <a:t>Übungen:</a:t>
            </a:r>
            <a:endParaRPr>
              <a:solidFill>
                <a:srgbClr val="D38CBC"/>
              </a:solidFill>
            </a:endParaRPr>
          </a:p>
          <a:p>
            <a:pPr indent="-171450" lvl="0" marL="171450" rtl="0" algn="l">
              <a:lnSpc>
                <a:spcPct val="150000"/>
              </a:lnSpc>
              <a:spcBef>
                <a:spcPts val="0"/>
              </a:spcBef>
              <a:spcAft>
                <a:spcPts val="0"/>
              </a:spcAft>
              <a:buSzPts val="1100"/>
              <a:buChar char="•"/>
            </a:pPr>
            <a:r>
              <a:rPr lang="en-GB"/>
              <a:t>Einen Vermächtnisbrief schreiben.</a:t>
            </a:r>
            <a:endParaRPr/>
          </a:p>
          <a:p>
            <a:pPr indent="-171450" lvl="0" marL="171450" rtl="0" algn="l">
              <a:lnSpc>
                <a:spcPct val="150000"/>
              </a:lnSpc>
              <a:spcBef>
                <a:spcPts val="0"/>
              </a:spcBef>
              <a:spcAft>
                <a:spcPts val="0"/>
              </a:spcAft>
              <a:buSzPts val="1100"/>
              <a:buChar char="•"/>
            </a:pPr>
            <a:r>
              <a:rPr lang="en-GB"/>
              <a:t>Reflexion „Eine Lektion, die ich meiner Enkelin mitgeben würde“.</a:t>
            </a:r>
            <a:endParaRPr/>
          </a:p>
          <a:p>
            <a:pPr indent="0" lvl="0" marL="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lang="en-GB">
                <a:solidFill>
                  <a:srgbClr val="D38CBC"/>
                </a:solidFill>
              </a:rPr>
              <a:t>Formative Lernkontrolle:</a:t>
            </a:r>
            <a:endParaRPr>
              <a:solidFill>
                <a:srgbClr val="D38CBC"/>
              </a:solidFill>
            </a:endParaRPr>
          </a:p>
          <a:p>
            <a:pPr indent="-171450" lvl="0" marL="171450" rtl="0" algn="l">
              <a:lnSpc>
                <a:spcPct val="150000"/>
              </a:lnSpc>
              <a:spcBef>
                <a:spcPts val="0"/>
              </a:spcBef>
              <a:spcAft>
                <a:spcPts val="0"/>
              </a:spcAft>
              <a:buSzPts val="1100"/>
              <a:buChar char="•"/>
            </a:pPr>
            <a:r>
              <a:rPr lang="en-GB"/>
              <a:t>Impuls: Wie definiere ich finanzielle Unabhängigkeit heute?</a:t>
            </a:r>
            <a:endParaRPr/>
          </a:p>
          <a:p>
            <a:pPr indent="-171450" lvl="0" marL="171450" rtl="0" algn="l">
              <a:lnSpc>
                <a:spcPct val="150000"/>
              </a:lnSpc>
              <a:spcBef>
                <a:spcPts val="0"/>
              </a:spcBef>
              <a:spcAft>
                <a:spcPts val="0"/>
              </a:spcAft>
              <a:buSzPts val="1100"/>
              <a:buChar char="•"/>
            </a:pPr>
            <a:r>
              <a:rPr lang="en-GB"/>
              <a:t>Quiz: Checkliste persönlicher Entwicklungsgewohnheiten.</a:t>
            </a:r>
            <a:endParaRPr/>
          </a:p>
          <a:p>
            <a:pPr indent="0" lvl="0" marL="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lang="en-GB">
                <a:solidFill>
                  <a:srgbClr val="D38CBC"/>
                </a:solidFill>
              </a:rPr>
              <a:t>Ressourcen:</a:t>
            </a:r>
            <a:endParaRPr>
              <a:solidFill>
                <a:srgbClr val="D38CBC"/>
              </a:solidFill>
            </a:endParaRPr>
          </a:p>
          <a:p>
            <a:pPr indent="-171450" lvl="0" marL="171450" rtl="0" algn="l">
              <a:lnSpc>
                <a:spcPct val="150000"/>
              </a:lnSpc>
              <a:spcBef>
                <a:spcPts val="0"/>
              </a:spcBef>
              <a:spcAft>
                <a:spcPts val="0"/>
              </a:spcAft>
              <a:buSzPts val="1100"/>
              <a:buChar char="•"/>
            </a:pPr>
            <a:r>
              <a:rPr lang="en-GB"/>
              <a:t>Journale zur Vermächtnisplanung</a:t>
            </a:r>
            <a:endParaRPr/>
          </a:p>
          <a:p>
            <a:pPr indent="-171450" lvl="0" marL="171450" rtl="0" algn="l">
              <a:lnSpc>
                <a:spcPct val="150000"/>
              </a:lnSpc>
              <a:spcBef>
                <a:spcPts val="0"/>
              </a:spcBef>
              <a:spcAft>
                <a:spcPts val="0"/>
              </a:spcAft>
              <a:buSzPts val="1100"/>
              <a:buChar char="•"/>
            </a:pPr>
            <a:r>
              <a:rPr lang="en-GB"/>
              <a:t>Maßgeschneiderte Impulsideen </a:t>
            </a:r>
            <a:endParaRPr>
              <a:solidFill>
                <a:srgbClr val="D38CBC"/>
              </a:solidFill>
            </a:endParaRPr>
          </a:p>
          <a:p>
            <a:pPr indent="-171450" lvl="0" marL="171450" rtl="0" algn="l">
              <a:lnSpc>
                <a:spcPct val="150000"/>
              </a:lnSpc>
              <a:spcBef>
                <a:spcPts val="0"/>
              </a:spcBef>
              <a:spcAft>
                <a:spcPts val="0"/>
              </a:spcAft>
              <a:buSzPts val="1100"/>
              <a:buChar char="•"/>
            </a:pPr>
            <a:r>
              <a:rPr lang="en-GB"/>
              <a:t>Plattformen für lebenslanges Lernen</a:t>
            </a:r>
            <a:endParaRPr/>
          </a:p>
          <a:p>
            <a:pPr indent="0" lvl="0" marL="0" rtl="0" algn="l">
              <a:lnSpc>
                <a:spcPct val="110909"/>
              </a:lnSpc>
              <a:spcBef>
                <a:spcPts val="0"/>
              </a:spcBef>
              <a:spcAft>
                <a:spcPts val="0"/>
              </a:spcAft>
              <a:buSzPts val="1100"/>
              <a:buNone/>
            </a:pPr>
            <a:r>
              <a:t/>
            </a:r>
            <a:endParaRPr/>
          </a:p>
          <a:p>
            <a:pPr indent="-101600" lvl="0" marL="171450" rtl="0" algn="l">
              <a:lnSpc>
                <a:spcPct val="110909"/>
              </a:lnSpc>
              <a:spcBef>
                <a:spcPts val="0"/>
              </a:spcBef>
              <a:spcAft>
                <a:spcPts val="0"/>
              </a:spcAft>
              <a:buClr>
                <a:srgbClr val="D38CBC"/>
              </a:buClr>
              <a:buSzPts val="1100"/>
              <a:buFont typeface="Arial"/>
              <a:buNone/>
            </a:pPr>
            <a:r>
              <a:t/>
            </a:r>
            <a:endParaRPr/>
          </a:p>
        </p:txBody>
      </p:sp>
      <p:cxnSp>
        <p:nvCxnSpPr>
          <p:cNvPr id="1887" name="Google Shape;1887;p48"/>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1888" name="Google Shape;1888;p48"/>
          <p:cNvGrpSpPr/>
          <p:nvPr/>
        </p:nvGrpSpPr>
        <p:grpSpPr>
          <a:xfrm>
            <a:off x="973372" y="543749"/>
            <a:ext cx="594171" cy="758066"/>
            <a:chOff x="5321116" y="858896"/>
            <a:chExt cx="888315" cy="1133345"/>
          </a:xfrm>
        </p:grpSpPr>
        <p:sp>
          <p:nvSpPr>
            <p:cNvPr id="1889" name="Google Shape;1889;p48"/>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90" name="Google Shape;1890;p48"/>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91" name="Google Shape;1891;p48"/>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92" name="Google Shape;1892;p48"/>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93" name="Google Shape;1893;p48"/>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94" name="Google Shape;1894;p48"/>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95" name="Google Shape;1895;p48"/>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96" name="Google Shape;1896;p48"/>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897" name="Google Shape;1897;p48"/>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1" name="Shape 1901"/>
        <p:cNvGrpSpPr/>
        <p:nvPr/>
      </p:nvGrpSpPr>
      <p:grpSpPr>
        <a:xfrm>
          <a:off x="0" y="0"/>
          <a:ext cx="0" cy="0"/>
          <a:chOff x="0" y="0"/>
          <a:chExt cx="0" cy="0"/>
        </a:xfrm>
      </p:grpSpPr>
      <p:sp>
        <p:nvSpPr>
          <p:cNvPr id="1902" name="Google Shape;1902;p49"/>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903" name="Google Shape;1903;p49"/>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904" name="Google Shape;1904;p49"/>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1905" name="Google Shape;1905;p49"/>
          <p:cNvSpPr txBox="1"/>
          <p:nvPr>
            <p:ph idx="4" type="body"/>
          </p:nvPr>
        </p:nvSpPr>
        <p:spPr>
          <a:xfrm>
            <a:off x="1704813" y="1364217"/>
            <a:ext cx="5238428" cy="8400082"/>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sz="950">
                <a:solidFill>
                  <a:srgbClr val="D38CBC"/>
                </a:solidFill>
              </a:rPr>
              <a:t>Ein Vermächtnis hinterlassen: Geld, Wissen und Vorbild</a:t>
            </a:r>
            <a:endParaRPr/>
          </a:p>
          <a:p>
            <a:pPr indent="0" lvl="1" marL="206517" rtl="0" algn="l">
              <a:lnSpc>
                <a:spcPct val="150000"/>
              </a:lnSpc>
              <a:spcBef>
                <a:spcPts val="413"/>
              </a:spcBef>
              <a:spcAft>
                <a:spcPts val="0"/>
              </a:spcAft>
              <a:buClr>
                <a:srgbClr val="011E3B"/>
              </a:buClr>
              <a:buSzPts val="1100"/>
              <a:buNone/>
            </a:pPr>
            <a:r>
              <a:rPr lang="en-GB" sz="950">
                <a:latin typeface="Calibri"/>
                <a:ea typeface="Calibri"/>
                <a:cs typeface="Calibri"/>
                <a:sym typeface="Calibri"/>
              </a:rPr>
              <a:t>Die späte Karrierephase und die ersten Ruhestandsjahre bieten eine wertvolle Gelegenheit, das Vermächtnis zu gestalten, das eine Frau hinterlassen möchte – nicht nur finanziell, sondern auch emotional, intellektuell und durch das Vorbild, das sie anderen gibt. Vermächtnis wird oft missverstanden als etwas, das nur mit großen Nachlässen oder erheblichem Vermögen zu tun hat. Tatsächlich ist ein Vermächtnis die Summe der Werte, die Sie gelebt, der Weisheit, die Sie gewonnen, und der Wirkung, die Sie durch Beziehungen, Orientierung und bewusste Entscheidungen hinterlassen haben.</a:t>
            </a:r>
            <a:endParaRPr/>
          </a:p>
          <a:p>
            <a:pPr indent="0" lvl="1" marL="206517" rtl="0" algn="l">
              <a:lnSpc>
                <a:spcPct val="150000"/>
              </a:lnSpc>
              <a:spcBef>
                <a:spcPts val="413"/>
              </a:spcBef>
              <a:spcAft>
                <a:spcPts val="0"/>
              </a:spcAft>
              <a:buClr>
                <a:srgbClr val="011E3B"/>
              </a:buClr>
              <a:buSzPts val="1100"/>
              <a:buNone/>
            </a:pPr>
            <a:r>
              <a:rPr sz="2750"/>
              <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rPr b="1" lang="en-GB" sz="950">
                <a:latin typeface="Calibri"/>
                <a:ea typeface="Calibri"/>
                <a:cs typeface="Calibri"/>
                <a:sym typeface="Calibri"/>
              </a:rPr>
              <a:t>1. Vermächtnis durch Geld</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rPr lang="en-GB" sz="950">
                <a:latin typeface="Calibri"/>
                <a:ea typeface="Calibri"/>
                <a:cs typeface="Calibri"/>
                <a:sym typeface="Calibri"/>
              </a:rPr>
              <a:t>Hier geht es darum, wie Ihre finanziellen Mittel Menschen, Anliegen und Gemeinschaften unterstützen können, die Ihnen am Herzen liegen.</a:t>
            </a:r>
            <a:endParaRPr/>
          </a:p>
          <a:p>
            <a:pPr indent="0" lvl="2" marL="584484" rtl="0" algn="l">
              <a:lnSpc>
                <a:spcPct val="150000"/>
              </a:lnSpc>
              <a:spcBef>
                <a:spcPts val="413"/>
              </a:spcBef>
              <a:spcAft>
                <a:spcPts val="0"/>
              </a:spcAft>
              <a:buClr>
                <a:srgbClr val="011E3B"/>
              </a:buClr>
              <a:buSzPts val="1100"/>
              <a:buNone/>
            </a:pPr>
            <a:r>
              <a:rPr b="1" lang="en-GB" sz="950">
                <a:latin typeface="Calibri"/>
                <a:ea typeface="Calibri"/>
                <a:cs typeface="Calibri"/>
                <a:sym typeface="Calibri"/>
              </a:rPr>
              <a:t>Bewusstes Geben:</a:t>
            </a:r>
            <a:r>
              <a:rPr lang="en-GB" sz="950">
                <a:latin typeface="Calibri"/>
                <a:ea typeface="Calibri"/>
                <a:cs typeface="Calibri"/>
                <a:sym typeface="Calibri"/>
              </a:rPr>
              <a:t> Klären Sie, welche Werte Ihnen am wichtigsten sind – Bildung, Gleichstellung, Umweltschutz, Absicherung der Familie – und richten Sie Ihr Geben danach aus. Ein Vermächtnis kann Vermächtnisse an gemeinnützige Organisationen, kleine Beiträge in der Gemeinde oder schlicht die Vorsorge dafür umfassen, dass Ihre Liebsten auf die Zukunft vorbereitet sind.</a:t>
            </a:r>
            <a:endParaRPr/>
          </a:p>
          <a:p>
            <a:pPr indent="0" lvl="2" marL="584484" rtl="0" algn="l">
              <a:lnSpc>
                <a:spcPct val="150000"/>
              </a:lnSpc>
              <a:spcBef>
                <a:spcPts val="413"/>
              </a:spcBef>
              <a:spcAft>
                <a:spcPts val="0"/>
              </a:spcAft>
              <a:buClr>
                <a:srgbClr val="011E3B"/>
              </a:buClr>
              <a:buSzPts val="1100"/>
              <a:buNone/>
            </a:pPr>
            <a:r>
              <a:rPr b="1" lang="en-GB" sz="950">
                <a:latin typeface="Calibri"/>
                <a:ea typeface="Calibri"/>
                <a:cs typeface="Calibri"/>
                <a:sym typeface="Calibri"/>
              </a:rPr>
              <a:t>Nachlass- und Erbschaftsplanung:</a:t>
            </a:r>
            <a:r>
              <a:rPr lang="en-GB" sz="950">
                <a:latin typeface="Calibri"/>
                <a:ea typeface="Calibri"/>
                <a:cs typeface="Calibri"/>
                <a:sym typeface="Calibri"/>
              </a:rPr>
              <a:t> Erstellen oder aktualisieren Sie Testamente, Stiftungen bzw. Treuhandregelungen und Begünstigtenbestimmungen. Dabei geht es nicht nur um Vermögenswerte, sondern darum, Ihren Angehörigen Stress und Unsicherheit zu ersparen.</a:t>
            </a:r>
            <a:endParaRPr/>
          </a:p>
          <a:p>
            <a:pPr indent="0" lvl="2" marL="584484" rtl="0" algn="l">
              <a:lnSpc>
                <a:spcPct val="150000"/>
              </a:lnSpc>
              <a:spcBef>
                <a:spcPts val="413"/>
              </a:spcBef>
              <a:spcAft>
                <a:spcPts val="0"/>
              </a:spcAft>
              <a:buClr>
                <a:srgbClr val="011E3B"/>
              </a:buClr>
              <a:buSzPts val="1100"/>
              <a:buNone/>
            </a:pPr>
            <a:r>
              <a:rPr b="1" lang="en-GB" sz="950">
                <a:latin typeface="Calibri"/>
                <a:ea typeface="Calibri"/>
                <a:cs typeface="Calibri"/>
                <a:sym typeface="Calibri"/>
              </a:rPr>
              <a:t>Verwalten statt Anhäufen:</a:t>
            </a:r>
            <a:r>
              <a:rPr lang="en-GB" sz="950">
                <a:latin typeface="Calibri"/>
                <a:ea typeface="Calibri"/>
                <a:cs typeface="Calibri"/>
                <a:sym typeface="Calibri"/>
              </a:rPr>
              <a:t> In der späten Karrierephase geht es beim finanziellen Vermächtnis weniger darum, Vermögen zu vermehren, als darum, es klug zu verwalten – so, dass es Ihre Werte widerspiegelt und Ihre langfristige Sicherheit stützt.</a:t>
            </a:r>
            <a:endParaRPr/>
          </a:p>
          <a:p>
            <a:pPr indent="0" lvl="0" marL="0" rtl="0" algn="l">
              <a:lnSpc>
                <a:spcPct val="110909"/>
              </a:lnSpc>
              <a:spcBef>
                <a:spcPts val="0"/>
              </a:spcBef>
              <a:spcAft>
                <a:spcPts val="0"/>
              </a:spcAft>
              <a:buSzPts val="1100"/>
              <a:buNone/>
            </a:pPr>
            <a:r>
              <a:rPr sz="950"/>
              <a:t/>
            </a:r>
            <a:endParaRPr/>
          </a:p>
          <a:p>
            <a:pPr indent="0" lvl="1" marL="206517" rtl="0" algn="l">
              <a:lnSpc>
                <a:spcPct val="150000"/>
              </a:lnSpc>
              <a:spcBef>
                <a:spcPts val="413"/>
              </a:spcBef>
              <a:spcAft>
                <a:spcPts val="0"/>
              </a:spcAft>
              <a:buClr>
                <a:srgbClr val="011E3B"/>
              </a:buClr>
              <a:buSzPts val="1100"/>
              <a:buNone/>
            </a:pPr>
            <a:r>
              <a:rPr b="1" lang="en-GB" sz="950">
                <a:latin typeface="Calibri"/>
                <a:ea typeface="Calibri"/>
                <a:cs typeface="Calibri"/>
                <a:sym typeface="Calibri"/>
              </a:rPr>
              <a:t>2. Vermächtnis durch Wissen</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rPr lang="en-GB" sz="950">
                <a:latin typeface="Calibri"/>
                <a:ea typeface="Calibri"/>
                <a:cs typeface="Calibri"/>
                <a:sym typeface="Calibri"/>
              </a:rPr>
              <a:t>Ein Leben voller Erfahrungen, Fehler, Erfolge und Erkenntnisse ist eines der wertvollsten Geschenke, die eine Frau weitergeben kann.</a:t>
            </a:r>
            <a:endParaRPr/>
          </a:p>
          <a:p>
            <a:pPr indent="0" lvl="2" marL="584484" rtl="0" algn="l">
              <a:lnSpc>
                <a:spcPct val="150000"/>
              </a:lnSpc>
              <a:spcBef>
                <a:spcPts val="413"/>
              </a:spcBef>
              <a:spcAft>
                <a:spcPts val="0"/>
              </a:spcAft>
              <a:buClr>
                <a:srgbClr val="011E3B"/>
              </a:buClr>
              <a:buSzPts val="1100"/>
              <a:buNone/>
            </a:pPr>
            <a:r>
              <a:rPr b="1" lang="en-GB" sz="950">
                <a:latin typeface="Calibri"/>
                <a:ea typeface="Calibri"/>
                <a:cs typeface="Calibri"/>
                <a:sym typeface="Calibri"/>
              </a:rPr>
              <a:t>Hart erarbeitete Lektionen teilen:</a:t>
            </a:r>
            <a:r>
              <a:rPr lang="en-GB" sz="950">
                <a:latin typeface="Calibri"/>
                <a:ea typeface="Calibri"/>
                <a:cs typeface="Calibri"/>
                <a:sym typeface="Calibri"/>
              </a:rPr>
              <a:t> Viele Frauen verfügen über tiefe Erfahrung im Umgang mit Karrierehürden, finanziellen Entscheidungen, Sorgeverantwortung und Identitätswandel. Dieses Wissen weiterzugeben kann andere stärken.</a:t>
            </a:r>
            <a:endParaRPr/>
          </a:p>
          <a:p>
            <a:pPr indent="0" lvl="2" marL="584484" rtl="0" algn="l">
              <a:lnSpc>
                <a:spcPct val="150000"/>
              </a:lnSpc>
              <a:spcBef>
                <a:spcPts val="413"/>
              </a:spcBef>
              <a:spcAft>
                <a:spcPts val="0"/>
              </a:spcAft>
              <a:buClr>
                <a:srgbClr val="011E3B"/>
              </a:buClr>
              <a:buSzPts val="1100"/>
              <a:buNone/>
            </a:pPr>
            <a:r>
              <a:rPr b="1" lang="en-GB" sz="950">
                <a:latin typeface="Calibri"/>
                <a:ea typeface="Calibri"/>
                <a:cs typeface="Calibri"/>
                <a:sym typeface="Calibri"/>
              </a:rPr>
              <a:t>Geschichten erzählen als Lehre:</a:t>
            </a:r>
            <a:r>
              <a:rPr lang="en-GB" sz="950">
                <a:latin typeface="Calibri"/>
                <a:ea typeface="Calibri"/>
                <a:cs typeface="Calibri"/>
                <a:sym typeface="Calibri"/>
              </a:rPr>
              <a:t> Wer Erlebnisse mit jüngeren Familienmitgliedern, Mentees oder Gleichgesinnten teilt, vermittelt mehr als Informationen – nämlich Perspektive.</a:t>
            </a:r>
            <a:endParaRPr/>
          </a:p>
          <a:p>
            <a:pPr indent="0" lvl="2" marL="584484" rtl="0" algn="l">
              <a:lnSpc>
                <a:spcPct val="150000"/>
              </a:lnSpc>
              <a:spcBef>
                <a:spcPts val="413"/>
              </a:spcBef>
              <a:spcAft>
                <a:spcPts val="0"/>
              </a:spcAft>
              <a:buClr>
                <a:srgbClr val="011E3B"/>
              </a:buClr>
              <a:buSzPts val="1100"/>
              <a:buNone/>
            </a:pPr>
            <a:r>
              <a:rPr b="1" lang="en-GB" sz="950">
                <a:latin typeface="Calibri"/>
                <a:ea typeface="Calibri"/>
                <a:cs typeface="Calibri"/>
                <a:sym typeface="Calibri"/>
              </a:rPr>
              <a:t>Wissensdokumente schaffen:</a:t>
            </a:r>
            <a:r>
              <a:rPr lang="en-GB" sz="950">
                <a:latin typeface="Calibri"/>
                <a:ea typeface="Calibri"/>
                <a:cs typeface="Calibri"/>
                <a:sym typeface="Calibri"/>
              </a:rPr>
              <a:t> Tagebücher, aufgezeichnete Erinnerungen, Briefe und selbst einfache Listen wie „Was ich mit 40 gern gewusst hätte“ werden zu wertvollen Werkzeugen für die Nachfolgenden.</a:t>
            </a:r>
            <a:endParaRPr>
              <a:latin typeface="Calibri"/>
              <a:ea typeface="Calibri"/>
              <a:cs typeface="Calibri"/>
              <a:sym typeface="Calibri"/>
            </a:endParaRPr>
          </a:p>
        </p:txBody>
      </p:sp>
      <p:cxnSp>
        <p:nvCxnSpPr>
          <p:cNvPr id="1906" name="Google Shape;1906;p49"/>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1907" name="Google Shape;1907;p49"/>
          <p:cNvGrpSpPr/>
          <p:nvPr/>
        </p:nvGrpSpPr>
        <p:grpSpPr>
          <a:xfrm>
            <a:off x="973372" y="543749"/>
            <a:ext cx="594171" cy="758066"/>
            <a:chOff x="5321116" y="858896"/>
            <a:chExt cx="888315" cy="1133345"/>
          </a:xfrm>
        </p:grpSpPr>
        <p:sp>
          <p:nvSpPr>
            <p:cNvPr id="1908" name="Google Shape;1908;p49"/>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09" name="Google Shape;1909;p49"/>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10" name="Google Shape;1910;p49"/>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11" name="Google Shape;1911;p49"/>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12" name="Google Shape;1912;p49"/>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13" name="Google Shape;1913;p49"/>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14" name="Google Shape;1914;p49"/>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15" name="Google Shape;1915;p49"/>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16" name="Google Shape;1916;p49"/>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0" name="Shape 1920"/>
        <p:cNvGrpSpPr/>
        <p:nvPr/>
      </p:nvGrpSpPr>
      <p:grpSpPr>
        <a:xfrm>
          <a:off x="0" y="0"/>
          <a:ext cx="0" cy="0"/>
          <a:chOff x="0" y="0"/>
          <a:chExt cx="0" cy="0"/>
        </a:xfrm>
      </p:grpSpPr>
      <p:sp>
        <p:nvSpPr>
          <p:cNvPr id="1921" name="Google Shape;1921;p50"/>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922" name="Google Shape;1922;p50"/>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923" name="Google Shape;1923;p50"/>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1924" name="Google Shape;1924;p50"/>
          <p:cNvSpPr txBox="1"/>
          <p:nvPr>
            <p:ph idx="4" type="body"/>
          </p:nvPr>
        </p:nvSpPr>
        <p:spPr>
          <a:xfrm>
            <a:off x="1704813" y="1390792"/>
            <a:ext cx="5238428" cy="8400082"/>
          </a:xfrm>
          <a:prstGeom prst="rect">
            <a:avLst/>
          </a:prstGeom>
          <a:noFill/>
          <a:ln>
            <a:noFill/>
          </a:ln>
        </p:spPr>
        <p:txBody>
          <a:bodyPr anchorCtr="0" anchor="t" bIns="45700" lIns="91425" spcFirstLastPara="1" rIns="91425" wrap="square" tIns="45700">
            <a:noAutofit/>
          </a:bodyPr>
          <a:lstStyle/>
          <a:p>
            <a:pPr indent="0" lvl="1" marL="206517" rtl="0" algn="l">
              <a:lnSpc>
                <a:spcPct val="150000"/>
              </a:lnSpc>
              <a:spcBef>
                <a:spcPts val="0"/>
              </a:spcBef>
              <a:spcAft>
                <a:spcPts val="0"/>
              </a:spcAft>
              <a:buClr>
                <a:srgbClr val="011E3B"/>
              </a:buClr>
              <a:buSzPts val="1100"/>
              <a:buNone/>
            </a:pPr>
            <a:r>
              <a:rPr b="1" lang="en-GB" sz="1100">
                <a:latin typeface="Calibri"/>
                <a:ea typeface="Calibri"/>
                <a:cs typeface="Calibri"/>
                <a:sym typeface="Calibri"/>
              </a:rPr>
              <a:t>3. Vermächtnis durch Vorbild</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rPr lang="en-GB" sz="1100">
                <a:latin typeface="Calibri"/>
                <a:ea typeface="Calibri"/>
                <a:cs typeface="Calibri"/>
                <a:sym typeface="Calibri"/>
              </a:rPr>
              <a:t>Ihr tägliches Handeln spricht oft lauter als jedes finanzielle Geschenk und jede Geschichte.</a:t>
            </a:r>
            <a:endParaRPr/>
          </a:p>
          <a:p>
            <a:pPr indent="0" lvl="2" marL="584484" rtl="0" algn="l">
              <a:lnSpc>
                <a:spcPct val="150000"/>
              </a:lnSpc>
              <a:spcBef>
                <a:spcPts val="413"/>
              </a:spcBef>
              <a:spcAft>
                <a:spcPts val="0"/>
              </a:spcAft>
              <a:buClr>
                <a:srgbClr val="011E3B"/>
              </a:buClr>
              <a:buSzPts val="1100"/>
              <a:buNone/>
            </a:pPr>
            <a:r>
              <a:rPr b="1" lang="en-GB" sz="1100">
                <a:latin typeface="Calibri"/>
                <a:ea typeface="Calibri"/>
                <a:cs typeface="Calibri"/>
                <a:sym typeface="Calibri"/>
              </a:rPr>
              <a:t>Selbstvertrauen und Resilienz vorleben:</a:t>
            </a:r>
            <a:r>
              <a:rPr lang="en-GB" sz="1100">
                <a:latin typeface="Calibri"/>
                <a:ea typeface="Calibri"/>
                <a:cs typeface="Calibri"/>
                <a:sym typeface="Calibri"/>
              </a:rPr>
              <a:t> Wie Sie mit Übergängen im späteren Leben umgehen – Ruhestand, neue Ziele, Verluste, Neuanfänge – zeigt anderen, wie Stärke aussieht.</a:t>
            </a:r>
            <a:endParaRPr/>
          </a:p>
          <a:p>
            <a:pPr indent="0" lvl="2" marL="584484" rtl="0" algn="l">
              <a:lnSpc>
                <a:spcPct val="150000"/>
              </a:lnSpc>
              <a:spcBef>
                <a:spcPts val="413"/>
              </a:spcBef>
              <a:spcAft>
                <a:spcPts val="0"/>
              </a:spcAft>
              <a:buClr>
                <a:srgbClr val="011E3B"/>
              </a:buClr>
              <a:buSzPts val="1100"/>
              <a:buNone/>
            </a:pPr>
            <a:r>
              <a:rPr b="1" lang="en-GB" sz="1100">
                <a:latin typeface="Calibri"/>
                <a:ea typeface="Calibri"/>
                <a:cs typeface="Calibri"/>
                <a:sym typeface="Calibri"/>
              </a:rPr>
              <a:t>Werte konsequent leben:</a:t>
            </a:r>
            <a:r>
              <a:rPr lang="en-GB" sz="1100">
                <a:latin typeface="Calibri"/>
                <a:ea typeface="Calibri"/>
                <a:cs typeface="Calibri"/>
                <a:sym typeface="Calibri"/>
              </a:rPr>
              <a:t> Ihr Umgang mit Geld, Beziehungen, Grenzen und Selbstfürsorge wird Teil des Eindrucks, den Sie bei den Menschen um Sie herum hinterlassen.</a:t>
            </a:r>
            <a:endParaRPr/>
          </a:p>
          <a:p>
            <a:pPr indent="0" lvl="2" marL="584484" rtl="0" algn="l">
              <a:lnSpc>
                <a:spcPct val="150000"/>
              </a:lnSpc>
              <a:spcBef>
                <a:spcPts val="413"/>
              </a:spcBef>
              <a:spcAft>
                <a:spcPts val="0"/>
              </a:spcAft>
              <a:buClr>
                <a:srgbClr val="011E3B"/>
              </a:buClr>
              <a:buSzPts val="1100"/>
              <a:buNone/>
            </a:pPr>
            <a:r>
              <a:rPr b="1" lang="en-GB" sz="1100">
                <a:latin typeface="Calibri"/>
                <a:ea typeface="Calibri"/>
                <a:cs typeface="Calibri"/>
                <a:sym typeface="Calibri"/>
              </a:rPr>
              <a:t>Lebenslanges Lernen zeigen:</a:t>
            </a:r>
            <a:r>
              <a:rPr lang="en-GB" sz="1100">
                <a:latin typeface="Calibri"/>
                <a:ea typeface="Calibri"/>
                <a:cs typeface="Calibri"/>
                <a:sym typeface="Calibri"/>
              </a:rPr>
              <a:t> Wer sich auch in späteren Jahren intellektuell oder persönlich weiterentwickelt, zeigt jüngeren Generationen, dass Entwicklung ein lebenslanger Prozess ist.</a:t>
            </a:r>
            <a:endParaRPr/>
          </a:p>
          <a:p>
            <a:pPr indent="0" lvl="2" marL="584484" rtl="0" algn="l">
              <a:lnSpc>
                <a:spcPct val="150000"/>
              </a:lnSpc>
              <a:spcBef>
                <a:spcPts val="413"/>
              </a:spcBef>
              <a:spcAft>
                <a:spcPts val="0"/>
              </a:spcAft>
              <a:buClr>
                <a:srgbClr val="011E3B"/>
              </a:buClr>
              <a:buSzPts val="1100"/>
              <a:buNone/>
            </a:pPr>
            <a:r>
              <a:t/>
            </a:r>
            <a:endParaRPr sz="1100">
              <a:latin typeface="Calibri"/>
              <a:ea typeface="Calibri"/>
              <a:cs typeface="Calibri"/>
              <a:sym typeface="Calibri"/>
            </a:endParaRPr>
          </a:p>
          <a:p>
            <a:pPr indent="0" lvl="0" marL="0" rtl="0" algn="l">
              <a:lnSpc>
                <a:spcPct val="150000"/>
              </a:lnSpc>
              <a:spcBef>
                <a:spcPts val="0"/>
              </a:spcBef>
              <a:spcAft>
                <a:spcPts val="0"/>
              </a:spcAft>
              <a:buSzPts val="1100"/>
              <a:buNone/>
            </a:pPr>
            <a:r>
              <a:rPr b="1" lang="en-GB"/>
              <a:t>Alles zusammengenommen</a:t>
            </a:r>
            <a:endParaRPr/>
          </a:p>
          <a:p>
            <a:pPr indent="0" lvl="0" marL="0" rtl="0" algn="l">
              <a:lnSpc>
                <a:spcPct val="150000"/>
              </a:lnSpc>
              <a:spcBef>
                <a:spcPts val="0"/>
              </a:spcBef>
              <a:spcAft>
                <a:spcPts val="0"/>
              </a:spcAft>
              <a:buSzPts val="1100"/>
              <a:buNone/>
            </a:pPr>
            <a:r>
              <a:rPr lang="en-GB"/>
              <a:t>Ein bedeutsames Vermächtnis ist selten eine einzelne große Geste. Es ist das Zusammenwirken von:</a:t>
            </a:r>
            <a:endParaRPr/>
          </a:p>
          <a:p>
            <a:pPr indent="-171450" lvl="1" marL="549417"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den </a:t>
            </a:r>
            <a:r>
              <a:rPr b="1" lang="en-GB" sz="1100">
                <a:latin typeface="Calibri"/>
                <a:ea typeface="Calibri"/>
                <a:cs typeface="Calibri"/>
                <a:sym typeface="Calibri"/>
              </a:rPr>
              <a:t>Mitteln</a:t>
            </a:r>
            <a:r>
              <a:rPr lang="en-GB" sz="1100">
                <a:latin typeface="Calibri"/>
                <a:ea typeface="Calibri"/>
                <a:cs typeface="Calibri"/>
                <a:sym typeface="Calibri"/>
              </a:rPr>
              <a:t>, die Sie sorgsam verwalten,</a:t>
            </a:r>
            <a:endParaRPr/>
          </a:p>
          <a:p>
            <a:pPr indent="-171450" lvl="1" marL="549417"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der </a:t>
            </a:r>
            <a:r>
              <a:rPr b="1" lang="en-GB" sz="1100">
                <a:latin typeface="Calibri"/>
                <a:ea typeface="Calibri"/>
                <a:cs typeface="Calibri"/>
                <a:sym typeface="Calibri"/>
              </a:rPr>
              <a:t>Weisheit</a:t>
            </a:r>
            <a:r>
              <a:rPr lang="en-GB" sz="1100">
                <a:latin typeface="Calibri"/>
                <a:ea typeface="Calibri"/>
                <a:cs typeface="Calibri"/>
                <a:sym typeface="Calibri"/>
              </a:rPr>
              <a:t>, die Sie bewusst weitergeben, und</a:t>
            </a:r>
            <a:endParaRPr/>
          </a:p>
          <a:p>
            <a:pPr indent="-171450" lvl="1" marL="549417"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dem </a:t>
            </a:r>
            <a:r>
              <a:rPr b="1" lang="en-GB" sz="1100">
                <a:latin typeface="Calibri"/>
                <a:ea typeface="Calibri"/>
                <a:cs typeface="Calibri"/>
                <a:sym typeface="Calibri"/>
              </a:rPr>
              <a:t>Vorbild</a:t>
            </a:r>
            <a:r>
              <a:rPr lang="en-GB" sz="1100">
                <a:latin typeface="Calibri"/>
                <a:ea typeface="Calibri"/>
                <a:cs typeface="Calibri"/>
                <a:sym typeface="Calibri"/>
              </a:rPr>
              <a:t>, das Sie jeden Tag verkörpern.</a:t>
            </a:r>
            <a:endParaRPr/>
          </a:p>
          <a:p>
            <a:pPr indent="0" lvl="0" marL="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lang="en-GB"/>
              <a:t>Frauen in der Spätkarriere haben die besondere Fähigkeit, alle drei zu verbinden – und so ein Leben voller Erfahrung in bleibende Wirkung zu verwandeln.</a:t>
            </a:r>
            <a:endParaRPr/>
          </a:p>
          <a:p>
            <a:pPr indent="0" lvl="0" marL="0" rtl="0" algn="l">
              <a:lnSpc>
                <a:spcPct val="150000"/>
              </a:lnSpc>
              <a:spcBef>
                <a:spcPts val="0"/>
              </a:spcBef>
              <a:spcAft>
                <a:spcPts val="0"/>
              </a:spcAft>
              <a:buSzPts val="1100"/>
              <a:buNone/>
            </a:pPr>
            <a:r>
              <a:t/>
            </a:r>
            <a:endParaRPr/>
          </a:p>
          <a:p>
            <a:pPr indent="0" lvl="0" marL="0" rtl="0" algn="l">
              <a:lnSpc>
                <a:spcPct val="110909"/>
              </a:lnSpc>
              <a:spcBef>
                <a:spcPts val="0"/>
              </a:spcBef>
              <a:spcAft>
                <a:spcPts val="0"/>
              </a:spcAft>
              <a:buSzPts val="1100"/>
              <a:buNone/>
            </a:pPr>
            <a:r>
              <a:t/>
            </a:r>
            <a:endParaRPr/>
          </a:p>
        </p:txBody>
      </p:sp>
      <p:cxnSp>
        <p:nvCxnSpPr>
          <p:cNvPr id="1925" name="Google Shape;1925;p50"/>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1926" name="Google Shape;1926;p50"/>
          <p:cNvGrpSpPr/>
          <p:nvPr/>
        </p:nvGrpSpPr>
        <p:grpSpPr>
          <a:xfrm>
            <a:off x="973372" y="543749"/>
            <a:ext cx="594171" cy="758066"/>
            <a:chOff x="5321116" y="858896"/>
            <a:chExt cx="888315" cy="1133345"/>
          </a:xfrm>
        </p:grpSpPr>
        <p:sp>
          <p:nvSpPr>
            <p:cNvPr id="1927" name="Google Shape;1927;p50"/>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28" name="Google Shape;1928;p50"/>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29" name="Google Shape;1929;p50"/>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30" name="Google Shape;1930;p50"/>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31" name="Google Shape;1931;p50"/>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32" name="Google Shape;1932;p50"/>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33" name="Google Shape;1933;p50"/>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34" name="Google Shape;1934;p50"/>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35" name="Google Shape;1935;p50"/>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9" name="Shape 1939"/>
        <p:cNvGrpSpPr/>
        <p:nvPr/>
      </p:nvGrpSpPr>
      <p:grpSpPr>
        <a:xfrm>
          <a:off x="0" y="0"/>
          <a:ext cx="0" cy="0"/>
          <a:chOff x="0" y="0"/>
          <a:chExt cx="0" cy="0"/>
        </a:xfrm>
      </p:grpSpPr>
      <p:sp>
        <p:nvSpPr>
          <p:cNvPr id="1940" name="Google Shape;1940;p51"/>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941" name="Google Shape;1941;p51"/>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942" name="Google Shape;1942;p51"/>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1943" name="Google Shape;1943;p51"/>
          <p:cNvSpPr txBox="1"/>
          <p:nvPr>
            <p:ph idx="4" type="body"/>
          </p:nvPr>
        </p:nvSpPr>
        <p:spPr>
          <a:xfrm>
            <a:off x="1704813" y="1390792"/>
            <a:ext cx="5238428" cy="8400082"/>
          </a:xfrm>
          <a:prstGeom prst="rect">
            <a:avLst/>
          </a:prstGeom>
          <a:noFill/>
          <a:ln>
            <a:noFill/>
          </a:ln>
        </p:spPr>
        <p:txBody>
          <a:bodyPr anchorCtr="0" anchor="t" bIns="45700" lIns="91425" spcFirstLastPara="1" rIns="91425" wrap="square" tIns="45700">
            <a:noAutofit/>
          </a:bodyPr>
          <a:lstStyle/>
          <a:p>
            <a:pPr indent="0" lvl="0" marL="0" rtl="0" algn="l">
              <a:lnSpc>
                <a:spcPct val="110909"/>
              </a:lnSpc>
              <a:spcBef>
                <a:spcPts val="0"/>
              </a:spcBef>
              <a:spcAft>
                <a:spcPts val="0"/>
              </a:spcAft>
              <a:buSzPts val="1100"/>
              <a:buNone/>
            </a:pPr>
            <a:r>
              <a:rPr b="1" lang="en-GB" sz="950">
                <a:solidFill>
                  <a:srgbClr val="D38CBC"/>
                </a:solidFill>
              </a:rPr>
              <a:t>Vom Erwerb zur verantwortungsvollen Verwaltung</a:t>
            </a:r>
            <a:endParaRPr>
              <a:solidFill>
                <a:srgbClr val="D38CBC"/>
              </a:solidFill>
            </a:endParaRPr>
          </a:p>
          <a:p>
            <a:pPr indent="0" lvl="1" marL="206517" rtl="0" algn="l">
              <a:lnSpc>
                <a:spcPct val="150000"/>
              </a:lnSpc>
              <a:spcBef>
                <a:spcPts val="413"/>
              </a:spcBef>
              <a:spcAft>
                <a:spcPts val="0"/>
              </a:spcAft>
              <a:buClr>
                <a:srgbClr val="011E3B"/>
              </a:buClr>
              <a:buSzPts val="1100"/>
              <a:buNone/>
            </a:pPr>
            <a:r>
              <a:rPr lang="en-GB" sz="950">
                <a:latin typeface="Calibri"/>
                <a:ea typeface="Calibri"/>
                <a:cs typeface="Calibri"/>
                <a:sym typeface="Calibri"/>
              </a:rPr>
              <a:t>Für viele Frauen markiert die späte Karrierephase den Beginn eines großen finanziellen und identitätsbezogenen Wandels: weg von einer „Erwerbs“-Haltung, bei der das Einkommen aus der Arbeit stammt, hin zu einer Haltung der „verantwortungsvollen Verwaltung“, bei der Mittel bewahrt, geschützt und an einem Sinn ausgerichtet werden müssen. Dieser Übergang ist praktischer wie emotionaler Natur – wer ihn gut bewältigt, bewahrt sich Selbstvertrauen, Unabhängigkeit und Klarheit für den nächsten Lebensabschnitt.</a:t>
            </a:r>
            <a:endParaRPr/>
          </a:p>
          <a:p>
            <a:pPr indent="0" lvl="1" marL="206517" rtl="0" algn="l">
              <a:lnSpc>
                <a:spcPct val="150000"/>
              </a:lnSpc>
              <a:spcBef>
                <a:spcPts val="413"/>
              </a:spcBef>
              <a:spcAft>
                <a:spcPts val="0"/>
              </a:spcAft>
              <a:buClr>
                <a:srgbClr val="011E3B"/>
              </a:buClr>
              <a:buSzPts val="1100"/>
              <a:buNone/>
            </a:pPr>
            <a:r>
              <a:rPr sz="2850"/>
              <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rPr b="1" lang="en-GB" sz="950">
                <a:latin typeface="Calibri"/>
                <a:ea typeface="Calibri"/>
                <a:cs typeface="Calibri"/>
                <a:sym typeface="Calibri"/>
              </a:rPr>
              <a:t>1. Den Perspektivwechsel verstehen</a:t>
            </a:r>
            <a:endParaRPr/>
          </a:p>
          <a:p>
            <a:pPr indent="0" lvl="1" marL="206517" rtl="0" algn="l">
              <a:lnSpc>
                <a:spcPct val="150000"/>
              </a:lnSpc>
              <a:spcBef>
                <a:spcPts val="413"/>
              </a:spcBef>
              <a:spcAft>
                <a:spcPts val="0"/>
              </a:spcAft>
              <a:buClr>
                <a:srgbClr val="011E3B"/>
              </a:buClr>
              <a:buSzPts val="1100"/>
              <a:buNone/>
            </a:pPr>
            <a:r>
              <a:rPr lang="en-GB" sz="950">
                <a:latin typeface="Calibri"/>
                <a:ea typeface="Calibri"/>
                <a:cs typeface="Calibri"/>
                <a:sym typeface="Calibri"/>
              </a:rPr>
              <a:t>Über weite Teile des Erwachsenenlebens ist finanzielle Stabilität an die Erwerbskraft geknüpft. Der Übergang zur Verwaltung bedeutet, neu zu definieren, wie finanzielle Sicherheit aussieht, wenn das regelmäßige Einkommen sinkt oder ausbleibt.</a:t>
            </a:r>
            <a:endParaRPr/>
          </a:p>
          <a:p>
            <a:pPr indent="-171450" lvl="1" marL="377967" rtl="0" algn="l">
              <a:lnSpc>
                <a:spcPct val="150000"/>
              </a:lnSpc>
              <a:spcBef>
                <a:spcPts val="413"/>
              </a:spcBef>
              <a:spcAft>
                <a:spcPts val="0"/>
              </a:spcAft>
              <a:buClr>
                <a:srgbClr val="D38CBC"/>
              </a:buClr>
              <a:buSzPts val="1100"/>
              <a:buFont typeface="Arial"/>
              <a:buChar char="•"/>
            </a:pPr>
            <a:r>
              <a:rPr lang="en-GB" sz="950">
                <a:latin typeface="Calibri"/>
                <a:ea typeface="Calibri"/>
                <a:cs typeface="Calibri"/>
                <a:sym typeface="Calibri"/>
              </a:rPr>
              <a:t>Vom Aufbauen zum Zuteilen: Statt Vermögen aufzubauen, geht es nun darum, das Vorhandene zu priorisieren, zu verteilen und zu erhalten.</a:t>
            </a:r>
            <a:endParaRPr/>
          </a:p>
          <a:p>
            <a:pPr indent="-171450" lvl="1" marL="377967" rtl="0" algn="l">
              <a:lnSpc>
                <a:spcPct val="150000"/>
              </a:lnSpc>
              <a:spcBef>
                <a:spcPts val="413"/>
              </a:spcBef>
              <a:spcAft>
                <a:spcPts val="0"/>
              </a:spcAft>
              <a:buClr>
                <a:srgbClr val="D38CBC"/>
              </a:buClr>
              <a:buSzPts val="1100"/>
              <a:buFont typeface="Arial"/>
              <a:buChar char="•"/>
            </a:pPr>
            <a:r>
              <a:rPr lang="en-GB" sz="950">
                <a:latin typeface="Calibri"/>
                <a:ea typeface="Calibri"/>
                <a:cs typeface="Calibri"/>
                <a:sym typeface="Calibri"/>
              </a:rPr>
              <a:t>Die an die Arbeit gebundene Identität loslassen: Viele Frauen beziehen Selbstvertrauen, Sinn und soziale Anerkennung aus ihrem Beruf. Die Verwaltungshaltung eröffnet eine neue Form von Sinn, die nicht von einer Berufsbezeichnung abhängt.</a:t>
            </a:r>
            <a:endParaRPr/>
          </a:p>
          <a:p>
            <a:pPr indent="-171450" lvl="1" marL="377967" rtl="0" algn="l">
              <a:lnSpc>
                <a:spcPct val="150000"/>
              </a:lnSpc>
              <a:spcBef>
                <a:spcPts val="413"/>
              </a:spcBef>
              <a:spcAft>
                <a:spcPts val="0"/>
              </a:spcAft>
              <a:buClr>
                <a:srgbClr val="D38CBC"/>
              </a:buClr>
              <a:buSzPts val="1100"/>
              <a:buFont typeface="Arial"/>
              <a:buChar char="•"/>
            </a:pPr>
            <a:r>
              <a:rPr lang="en-GB" sz="950">
                <a:latin typeface="Calibri"/>
                <a:ea typeface="Calibri"/>
                <a:cs typeface="Calibri"/>
                <a:sym typeface="Calibri"/>
              </a:rPr>
              <a:t>Auf Ausreichendes statt auf Wachstum setzen: Ziel ist, dass die Mittel reichen und das Wesentliche tragen – nicht das Streben nach ständiger finanzieller Ausweitung.</a:t>
            </a:r>
            <a:endParaRPr/>
          </a:p>
          <a:p>
            <a:pPr indent="0" lvl="0" marL="0" rtl="0" algn="l">
              <a:lnSpc>
                <a:spcPct val="110909"/>
              </a:lnSpc>
              <a:spcBef>
                <a:spcPts val="0"/>
              </a:spcBef>
              <a:spcAft>
                <a:spcPts val="0"/>
              </a:spcAft>
              <a:buSzPts val="1100"/>
              <a:buNone/>
            </a:pPr>
            <a:r>
              <a:rPr sz="950"/>
              <a:t/>
            </a:r>
            <a:endParaRPr/>
          </a:p>
          <a:p>
            <a:pPr indent="0" lvl="1" marL="206517" rtl="0" algn="l">
              <a:lnSpc>
                <a:spcPct val="90000"/>
              </a:lnSpc>
              <a:spcBef>
                <a:spcPts val="413"/>
              </a:spcBef>
              <a:spcAft>
                <a:spcPts val="0"/>
              </a:spcAft>
              <a:buClr>
                <a:srgbClr val="011E3B"/>
              </a:buClr>
              <a:buSzPts val="1100"/>
              <a:buNone/>
            </a:pPr>
            <a:r>
              <a:rPr b="1" lang="en-GB" sz="950">
                <a:latin typeface="Calibri"/>
                <a:ea typeface="Calibri"/>
                <a:cs typeface="Calibri"/>
                <a:sym typeface="Calibri"/>
              </a:rPr>
              <a:t>2. Finanzielle Verwaltung in der Praxis</a:t>
            </a:r>
            <a:endParaRPr/>
          </a:p>
          <a:p>
            <a:pPr indent="0" lvl="1" marL="206517" rtl="0" algn="l">
              <a:lnSpc>
                <a:spcPct val="150000"/>
              </a:lnSpc>
              <a:spcBef>
                <a:spcPts val="413"/>
              </a:spcBef>
              <a:spcAft>
                <a:spcPts val="0"/>
              </a:spcAft>
              <a:buClr>
                <a:srgbClr val="011E3B"/>
              </a:buClr>
              <a:buSzPts val="1100"/>
              <a:buNone/>
            </a:pPr>
            <a:r>
              <a:rPr lang="en-GB" sz="950">
                <a:latin typeface="Calibri"/>
                <a:ea typeface="Calibri"/>
                <a:cs typeface="Calibri"/>
                <a:sym typeface="Calibri"/>
              </a:rPr>
              <a:t>Verantwortungsvolle Verwaltung bedeutet, eine gesunde, informierte Beziehung zu Geld als Werkzeug zu entwickeln – nicht nur als Ergebnis von Arbeit.</a:t>
            </a:r>
            <a:endParaRPr/>
          </a:p>
          <a:p>
            <a:pPr indent="0" lvl="2" marL="584484" rtl="0" algn="l">
              <a:lnSpc>
                <a:spcPct val="150000"/>
              </a:lnSpc>
              <a:spcBef>
                <a:spcPts val="413"/>
              </a:spcBef>
              <a:spcAft>
                <a:spcPts val="0"/>
              </a:spcAft>
              <a:buClr>
                <a:srgbClr val="011E3B"/>
              </a:buClr>
              <a:buSzPts val="1100"/>
              <a:buNone/>
            </a:pPr>
            <a:r>
              <a:rPr b="1" lang="en-GB" sz="950">
                <a:latin typeface="Calibri"/>
                <a:ea typeface="Calibri"/>
                <a:cs typeface="Calibri"/>
                <a:sym typeface="Calibri"/>
              </a:rPr>
              <a:t>Budgetplanung für die neue Phase: </a:t>
            </a:r>
            <a:r>
              <a:rPr lang="en-GB" sz="950">
                <a:latin typeface="Calibri"/>
                <a:ea typeface="Calibri"/>
                <a:cs typeface="Calibri"/>
                <a:sym typeface="Calibri"/>
              </a:rPr>
              <a:t>Ausgaben verfolgen, feste und flexible Kosten unterscheiden sowie für ein langes Leben und Gesundheitsbedarf planen.</a:t>
            </a:r>
            <a:endParaRPr/>
          </a:p>
          <a:p>
            <a:pPr indent="0" lvl="2" marL="584484" rtl="0" algn="l">
              <a:lnSpc>
                <a:spcPct val="150000"/>
              </a:lnSpc>
              <a:spcBef>
                <a:spcPts val="413"/>
              </a:spcBef>
              <a:spcAft>
                <a:spcPts val="0"/>
              </a:spcAft>
              <a:buClr>
                <a:srgbClr val="011E3B"/>
              </a:buClr>
              <a:buSzPts val="1100"/>
              <a:buNone/>
            </a:pPr>
            <a:r>
              <a:rPr b="1" lang="en-GB" sz="950">
                <a:latin typeface="Calibri"/>
                <a:ea typeface="Calibri"/>
                <a:cs typeface="Calibri"/>
                <a:sym typeface="Calibri"/>
              </a:rPr>
              <a:t>Einkommensquellen im Ruhestand steuern: </a:t>
            </a:r>
            <a:r>
              <a:rPr lang="en-GB" sz="950">
                <a:latin typeface="Calibri"/>
                <a:ea typeface="Calibri"/>
                <a:cs typeface="Calibri"/>
                <a:sym typeface="Calibri"/>
              </a:rPr>
              <a:t>Verstehen, wie gesetzliche Rente, Betriebs- und Privatrenten, Entnahmen aus Anlagen oder Teilzeitarbeit zusammenspielen.</a:t>
            </a:r>
            <a:endParaRPr/>
          </a:p>
          <a:p>
            <a:pPr indent="0" lvl="2" marL="584484" rtl="0" algn="l">
              <a:lnSpc>
                <a:spcPct val="150000"/>
              </a:lnSpc>
              <a:spcBef>
                <a:spcPts val="413"/>
              </a:spcBef>
              <a:spcAft>
                <a:spcPts val="0"/>
              </a:spcAft>
              <a:buClr>
                <a:srgbClr val="011E3B"/>
              </a:buClr>
              <a:buSzPts val="1100"/>
              <a:buNone/>
            </a:pPr>
            <a:r>
              <a:rPr b="1" lang="en-GB" sz="950">
                <a:latin typeface="Calibri"/>
                <a:ea typeface="Calibri"/>
                <a:cs typeface="Calibri"/>
                <a:sym typeface="Calibri"/>
              </a:rPr>
              <a:t>Nachhaltige Entnahmestrategien: </a:t>
            </a:r>
            <a:r>
              <a:rPr lang="en-GB" sz="950">
                <a:latin typeface="Calibri"/>
                <a:ea typeface="Calibri"/>
                <a:cs typeface="Calibri"/>
                <a:sym typeface="Calibri"/>
              </a:rPr>
              <a:t>Von der Angst, Mittel „aufzubrauchen“, hin zu einem selbstbewussten Umgang auf Grundlage klarer Pläne.</a:t>
            </a:r>
            <a:endParaRPr/>
          </a:p>
          <a:p>
            <a:pPr indent="0" lvl="2" marL="584484" rtl="0" algn="l">
              <a:lnSpc>
                <a:spcPct val="150000"/>
              </a:lnSpc>
              <a:spcBef>
                <a:spcPts val="413"/>
              </a:spcBef>
              <a:spcAft>
                <a:spcPts val="0"/>
              </a:spcAft>
              <a:buClr>
                <a:srgbClr val="011E3B"/>
              </a:buClr>
              <a:buSzPts val="1100"/>
              <a:buNone/>
            </a:pPr>
            <a:r>
              <a:rPr b="1" lang="en-GB" sz="950">
                <a:latin typeface="Calibri"/>
                <a:ea typeface="Calibri"/>
                <a:cs typeface="Calibri"/>
                <a:sym typeface="Calibri"/>
              </a:rPr>
              <a:t>Risikobewusstsein und Absicherung: </a:t>
            </a:r>
            <a:r>
              <a:rPr lang="en-GB" sz="950">
                <a:latin typeface="Calibri"/>
                <a:ea typeface="Calibri"/>
                <a:cs typeface="Calibri"/>
                <a:sym typeface="Calibri"/>
              </a:rPr>
              <a:t>Versicherungen prüfen, Nachlassdokumente aktualisieren und sicherstellen, dass finanzielle Entscheidungen den aktuellen Bedürfnissen entsprechen.</a:t>
            </a:r>
            <a:endParaRPr/>
          </a:p>
          <a:p>
            <a:pPr indent="0" lvl="0" marL="0" rtl="0" algn="l">
              <a:lnSpc>
                <a:spcPct val="110909"/>
              </a:lnSpc>
              <a:spcBef>
                <a:spcPts val="0"/>
              </a:spcBef>
              <a:spcAft>
                <a:spcPts val="0"/>
              </a:spcAft>
              <a:buSzPts val="1100"/>
              <a:buNone/>
            </a:pPr>
            <a:r>
              <a:rPr sz="950"/>
              <a:t/>
            </a:r>
            <a:endParaRPr/>
          </a:p>
        </p:txBody>
      </p:sp>
      <p:cxnSp>
        <p:nvCxnSpPr>
          <p:cNvPr id="1944" name="Google Shape;1944;p51"/>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1945" name="Google Shape;1945;p51"/>
          <p:cNvGrpSpPr/>
          <p:nvPr/>
        </p:nvGrpSpPr>
        <p:grpSpPr>
          <a:xfrm>
            <a:off x="973372" y="543749"/>
            <a:ext cx="594171" cy="758066"/>
            <a:chOff x="5321116" y="858896"/>
            <a:chExt cx="888315" cy="1133345"/>
          </a:xfrm>
        </p:grpSpPr>
        <p:sp>
          <p:nvSpPr>
            <p:cNvPr id="1946" name="Google Shape;1946;p51"/>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47" name="Google Shape;1947;p51"/>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48" name="Google Shape;1948;p51"/>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49" name="Google Shape;1949;p51"/>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50" name="Google Shape;1950;p51"/>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51" name="Google Shape;1951;p51"/>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52" name="Google Shape;1952;p51"/>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53" name="Google Shape;1953;p51"/>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54" name="Google Shape;1954;p51"/>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8" name="Shape 1958"/>
        <p:cNvGrpSpPr/>
        <p:nvPr/>
      </p:nvGrpSpPr>
      <p:grpSpPr>
        <a:xfrm>
          <a:off x="0" y="0"/>
          <a:ext cx="0" cy="0"/>
          <a:chOff x="0" y="0"/>
          <a:chExt cx="0" cy="0"/>
        </a:xfrm>
      </p:grpSpPr>
      <p:sp>
        <p:nvSpPr>
          <p:cNvPr id="1959" name="Google Shape;1959;p52"/>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960" name="Google Shape;1960;p52"/>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961" name="Google Shape;1961;p52"/>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1962" name="Google Shape;1962;p52"/>
          <p:cNvSpPr txBox="1"/>
          <p:nvPr>
            <p:ph idx="4" type="body"/>
          </p:nvPr>
        </p:nvSpPr>
        <p:spPr>
          <a:xfrm>
            <a:off x="1704813" y="1390792"/>
            <a:ext cx="5238428" cy="8400082"/>
          </a:xfrm>
          <a:prstGeom prst="rect">
            <a:avLst/>
          </a:prstGeom>
          <a:noFill/>
          <a:ln>
            <a:noFill/>
          </a:ln>
        </p:spPr>
        <p:txBody>
          <a:bodyPr anchorCtr="0" anchor="t" bIns="45700" lIns="91425" spcFirstLastPara="1" rIns="91425" wrap="square" tIns="45700">
            <a:noAutofit/>
          </a:bodyPr>
          <a:lstStyle/>
          <a:p>
            <a:pPr indent="0" lvl="1" marL="206517" rtl="0" algn="l">
              <a:lnSpc>
                <a:spcPct val="150000"/>
              </a:lnSpc>
              <a:spcBef>
                <a:spcPts val="0"/>
              </a:spcBef>
              <a:spcAft>
                <a:spcPts val="0"/>
              </a:spcAft>
              <a:buClr>
                <a:srgbClr val="011E3B"/>
              </a:buClr>
              <a:buSzPts val="1100"/>
              <a:buNone/>
            </a:pPr>
            <a:r>
              <a:rPr b="1" lang="en-GB" sz="1000">
                <a:latin typeface="Calibri"/>
                <a:ea typeface="Calibri"/>
                <a:cs typeface="Calibri"/>
                <a:sym typeface="Calibri"/>
              </a:rPr>
              <a:t>3. Emotionale und psychologische Aspekte</a:t>
            </a:r>
            <a:endParaRPr/>
          </a:p>
          <a:p>
            <a:pPr indent="0" lvl="1" marL="206517" rtl="0" algn="l">
              <a:lnSpc>
                <a:spcPct val="150000"/>
              </a:lnSpc>
              <a:spcBef>
                <a:spcPts val="413"/>
              </a:spcBef>
              <a:spcAft>
                <a:spcPts val="0"/>
              </a:spcAft>
              <a:buClr>
                <a:srgbClr val="011E3B"/>
              </a:buClr>
              <a:buSzPts val="1100"/>
              <a:buNone/>
            </a:pPr>
            <a:r>
              <a:rPr lang="en-GB" sz="1000">
                <a:latin typeface="Calibri"/>
                <a:ea typeface="Calibri"/>
                <a:cs typeface="Calibri"/>
                <a:sym typeface="Calibri"/>
              </a:rPr>
              <a:t>Der Übergang kann unerwartete Gefühle auslösen – Verlust, Erleichterung, Angst, Stolz oder Unsicherheit.</a:t>
            </a:r>
            <a:endParaRPr/>
          </a:p>
          <a:p>
            <a:pPr indent="0" lvl="2" marL="584484"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Schuldgefühle beim Ausgeben loslassen: </a:t>
            </a:r>
            <a:r>
              <a:rPr lang="en-GB" sz="1000">
                <a:latin typeface="Calibri"/>
                <a:ea typeface="Calibri"/>
                <a:cs typeface="Calibri"/>
                <a:sym typeface="Calibri"/>
              </a:rPr>
              <a:t>Viele Frauen haben jahrzehntelang andere an erste Stelle gesetzt. Zur Verwaltung gehört auch, sich selbst zu erlauben, die eigenen Mittel für das eigene Wohlergehen einzusetzen.</a:t>
            </a:r>
            <a:endParaRPr/>
          </a:p>
          <a:p>
            <a:pPr indent="0" lvl="2" marL="584484"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Mangeldenken vermeiden: </a:t>
            </a:r>
            <a:r>
              <a:rPr lang="en-GB" sz="1000">
                <a:latin typeface="Calibri"/>
                <a:ea typeface="Calibri"/>
                <a:cs typeface="Calibri"/>
                <a:sym typeface="Calibri"/>
              </a:rPr>
              <a:t>Erkennen, dass durchdachte Planung – nicht Angst – langfristige Sicherheit bewahrt.</a:t>
            </a:r>
            <a:endParaRPr/>
          </a:p>
          <a:p>
            <a:pPr indent="0" lvl="2" marL="584484"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Eine neue Art von Selbstbestimmung feiern: </a:t>
            </a:r>
            <a:r>
              <a:rPr lang="en-GB" sz="1000">
                <a:latin typeface="Calibri"/>
                <a:ea typeface="Calibri"/>
                <a:cs typeface="Calibri"/>
                <a:sym typeface="Calibri"/>
              </a:rPr>
              <a:t>Verwaltung ist eine aktive, keine passive Rolle; sie befähigt Frauen, ihr finanzielles Leben klar und bewusst zu lenken.</a:t>
            </a:r>
            <a:endParaRPr/>
          </a:p>
          <a:p>
            <a:pPr indent="0" lvl="1" marL="206517"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4. Geld und Sinn in Einklang bringen</a:t>
            </a:r>
            <a:endParaRPr/>
          </a:p>
          <a:p>
            <a:pPr indent="0" lvl="1" marL="206517" rtl="0" algn="l">
              <a:lnSpc>
                <a:spcPct val="150000"/>
              </a:lnSpc>
              <a:spcBef>
                <a:spcPts val="413"/>
              </a:spcBef>
              <a:spcAft>
                <a:spcPts val="0"/>
              </a:spcAft>
              <a:buClr>
                <a:srgbClr val="011E3B"/>
              </a:buClr>
              <a:buSzPts val="1100"/>
              <a:buNone/>
            </a:pPr>
            <a:r>
              <a:rPr lang="en-GB" sz="1000">
                <a:latin typeface="Calibri"/>
                <a:ea typeface="Calibri"/>
                <a:cs typeface="Calibri"/>
                <a:sym typeface="Calibri"/>
              </a:rPr>
              <a:t>Bei der Verwaltung geht es nicht nur um Bewahren, sondern um Sinn.</a:t>
            </a:r>
            <a:endParaRPr/>
          </a:p>
          <a:p>
            <a:pPr indent="0" lvl="2" marL="584484"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Entscheiden, wie Geld die eigenen Grundwerte unterstützt</a:t>
            </a:r>
            <a:r>
              <a:rPr lang="en-GB" sz="1000">
                <a:latin typeface="Calibri"/>
                <a:ea typeface="Calibri"/>
                <a:cs typeface="Calibri"/>
                <a:sym typeface="Calibri"/>
              </a:rPr>
              <a:t>: Reisen, Unterstützung der Familie, Weiterbildung, Ehrenamt oder ein Herzensprojekt.</a:t>
            </a:r>
            <a:endParaRPr/>
          </a:p>
          <a:p>
            <a:pPr indent="0" lvl="2" marL="584484"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In die persönliche Erfüllung investieren: </a:t>
            </a:r>
            <a:r>
              <a:rPr lang="en-GB" sz="1000">
                <a:latin typeface="Calibri"/>
                <a:ea typeface="Calibri"/>
                <a:cs typeface="Calibri"/>
                <a:sym typeface="Calibri"/>
              </a:rPr>
              <a:t>Hobbys, Abenteuer oder Wohlfühlpraktiken finanzieren, die während der Vollzeitarbeit schwer unterzubringen waren.</a:t>
            </a:r>
            <a:endParaRPr/>
          </a:p>
          <a:p>
            <a:pPr indent="0" lvl="2" marL="584484"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Wirkung entfalten: </a:t>
            </a:r>
            <a:r>
              <a:rPr lang="en-GB" sz="1000">
                <a:latin typeface="Calibri"/>
                <a:ea typeface="Calibri"/>
                <a:cs typeface="Calibri"/>
                <a:sym typeface="Calibri"/>
              </a:rPr>
              <a:t>Wohltätigkeit, Engagement in der Gemeinschaft oder kleine Gesten der Großzügigkeit können Zufriedenheit und Sinnempfinden vertiefen.</a:t>
            </a:r>
            <a:endParaRPr/>
          </a:p>
          <a:p>
            <a:pPr indent="0" lvl="1" marL="206517"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5. Selbstvertrauen in der neuen Rolle aufbauen</a:t>
            </a:r>
            <a:endParaRPr/>
          </a:p>
          <a:p>
            <a:pPr indent="0" lvl="1" marL="206517" rtl="0" algn="l">
              <a:lnSpc>
                <a:spcPct val="150000"/>
              </a:lnSpc>
              <a:spcBef>
                <a:spcPts val="413"/>
              </a:spcBef>
              <a:spcAft>
                <a:spcPts val="0"/>
              </a:spcAft>
              <a:buClr>
                <a:srgbClr val="011E3B"/>
              </a:buClr>
              <a:buSzPts val="1100"/>
              <a:buNone/>
            </a:pPr>
            <a:r>
              <a:rPr lang="en-GB" sz="1000">
                <a:latin typeface="Calibri"/>
                <a:ea typeface="Calibri"/>
                <a:cs typeface="Calibri"/>
                <a:sym typeface="Calibri"/>
              </a:rPr>
              <a:t>Verwaltungskompetenzen lassen sich in jedem Alter erlernen.</a:t>
            </a:r>
            <a:endParaRPr/>
          </a:p>
          <a:p>
            <a:pPr indent="0" lvl="2" marL="584484"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Finanzbildung: </a:t>
            </a:r>
            <a:r>
              <a:rPr lang="en-GB" sz="1000">
                <a:latin typeface="Calibri"/>
                <a:ea typeface="Calibri"/>
                <a:cs typeface="Calibri"/>
                <a:sym typeface="Calibri"/>
              </a:rPr>
              <a:t>Wissen über Geldanlage, Steuern und Ruhestandsstrategien schafft Sicherheit und Unabhängigkeit.</a:t>
            </a:r>
            <a:endParaRPr/>
          </a:p>
          <a:p>
            <a:pPr indent="0" lvl="2" marL="584484"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Gezielt Rat einholen: </a:t>
            </a:r>
            <a:r>
              <a:rPr lang="en-GB" sz="1000">
                <a:latin typeface="Calibri"/>
                <a:ea typeface="Calibri"/>
                <a:cs typeface="Calibri"/>
                <a:sym typeface="Calibri"/>
              </a:rPr>
              <a:t>Beraterinnen und Berater, Austauschgruppen oder Workshops nutzen, um informiert zu bleiben und dennoch die Kontrolle zu behalten.</a:t>
            </a:r>
            <a:endParaRPr/>
          </a:p>
          <a:p>
            <a:pPr indent="0" lvl="2" marL="584484"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Entscheidungen üben: </a:t>
            </a:r>
            <a:r>
              <a:rPr lang="en-GB" sz="1000">
                <a:latin typeface="Calibri"/>
                <a:ea typeface="Calibri"/>
                <a:cs typeface="Calibri"/>
                <a:sym typeface="Calibri"/>
              </a:rPr>
              <a:t>Kleine Entscheidungen – ein Budget anpassen, Mittel umschichten, ein Anliegen unterstützen – stärken mit der Zeit das Selbstvertrauen.</a:t>
            </a:r>
            <a:endParaRPr/>
          </a:p>
          <a:p>
            <a:pPr indent="0" lvl="0" marL="0" rtl="0" algn="l">
              <a:lnSpc>
                <a:spcPct val="150000"/>
              </a:lnSpc>
              <a:spcBef>
                <a:spcPts val="0"/>
              </a:spcBef>
              <a:spcAft>
                <a:spcPts val="0"/>
              </a:spcAft>
              <a:buSzPts val="1100"/>
              <a:buNone/>
            </a:pPr>
            <a:r>
              <a:rPr b="1" lang="en-GB" sz="1000">
                <a:solidFill>
                  <a:srgbClr val="D38CBC"/>
                </a:solidFill>
              </a:rPr>
              <a:t>Das Herzstück des Übergangs</a:t>
            </a:r>
            <a:endParaRPr/>
          </a:p>
          <a:p>
            <a:pPr indent="0" lvl="0" marL="0" rtl="0" algn="l">
              <a:lnSpc>
                <a:spcPct val="150000"/>
              </a:lnSpc>
              <a:spcBef>
                <a:spcPts val="0"/>
              </a:spcBef>
              <a:spcAft>
                <a:spcPts val="0"/>
              </a:spcAft>
              <a:buSzPts val="1100"/>
              <a:buNone/>
            </a:pPr>
            <a:r>
              <a:rPr lang="en-GB" sz="1000"/>
              <a:t>Letztlich geht es beim Übergang vom Erwerb zur Verwaltung darum, eine neue Beziehung zu Geld einzugehen – eine, die auf Klarheit, Wahlfreiheit und Übereinstimmung mit den eigenen Werten gründet. Statt zu fragen „Wie verdiene ich mehr?“, lädt die Verwaltungshaltung Frauen ein zu fragen:</a:t>
            </a:r>
            <a:endParaRPr/>
          </a:p>
          <a:p>
            <a:pPr indent="0" lvl="0" marL="0" rtl="0" algn="ctr">
              <a:lnSpc>
                <a:spcPct val="150000"/>
              </a:lnSpc>
              <a:spcBef>
                <a:spcPts val="0"/>
              </a:spcBef>
              <a:spcAft>
                <a:spcPts val="0"/>
              </a:spcAft>
              <a:buSzPts val="1100"/>
              <a:buNone/>
            </a:pPr>
            <a:r>
              <a:rPr lang="en-GB" sz="1000"/>
              <a:t>„Wie setze ich das ein, was ich habe, um das Leben und das Vermächtnis zu schaffen, die ich mir wünsche?“</a:t>
            </a:r>
            <a:endParaRPr/>
          </a:p>
          <a:p>
            <a:pPr indent="0" lvl="0" marL="0" rtl="0" algn="l">
              <a:lnSpc>
                <a:spcPct val="110909"/>
              </a:lnSpc>
              <a:spcBef>
                <a:spcPts val="0"/>
              </a:spcBef>
              <a:spcAft>
                <a:spcPts val="0"/>
              </a:spcAft>
              <a:buSzPts val="1100"/>
              <a:buNone/>
            </a:pPr>
            <a:r>
              <a:rPr sz="1000"/>
              <a:t/>
            </a:r>
            <a:endParaRPr/>
          </a:p>
        </p:txBody>
      </p:sp>
      <p:cxnSp>
        <p:nvCxnSpPr>
          <p:cNvPr id="1963" name="Google Shape;1963;p52"/>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1964" name="Google Shape;1964;p52"/>
          <p:cNvGrpSpPr/>
          <p:nvPr/>
        </p:nvGrpSpPr>
        <p:grpSpPr>
          <a:xfrm>
            <a:off x="973372" y="543749"/>
            <a:ext cx="594171" cy="758066"/>
            <a:chOff x="5321116" y="858896"/>
            <a:chExt cx="888315" cy="1133345"/>
          </a:xfrm>
        </p:grpSpPr>
        <p:sp>
          <p:nvSpPr>
            <p:cNvPr id="1965" name="Google Shape;1965;p52"/>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66" name="Google Shape;1966;p52"/>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67" name="Google Shape;1967;p52"/>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68" name="Google Shape;1968;p52"/>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69" name="Google Shape;1969;p52"/>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70" name="Google Shape;1970;p52"/>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71" name="Google Shape;1971;p52"/>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72" name="Google Shape;1972;p52"/>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73" name="Google Shape;1973;p52"/>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7" name="Shape 1977"/>
        <p:cNvGrpSpPr/>
        <p:nvPr/>
      </p:nvGrpSpPr>
      <p:grpSpPr>
        <a:xfrm>
          <a:off x="0" y="0"/>
          <a:ext cx="0" cy="0"/>
          <a:chOff x="0" y="0"/>
          <a:chExt cx="0" cy="0"/>
        </a:xfrm>
      </p:grpSpPr>
      <p:sp>
        <p:nvSpPr>
          <p:cNvPr id="1978" name="Google Shape;1978;p53"/>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979" name="Google Shape;1979;p53"/>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980" name="Google Shape;1980;p53"/>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1981" name="Google Shape;1981;p53"/>
          <p:cNvSpPr txBox="1"/>
          <p:nvPr>
            <p:ph idx="4" type="body"/>
          </p:nvPr>
        </p:nvSpPr>
        <p:spPr>
          <a:xfrm>
            <a:off x="1704813" y="1390792"/>
            <a:ext cx="5238428" cy="8400082"/>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sz="1050">
                <a:solidFill>
                  <a:srgbClr val="D38CBC"/>
                </a:solidFill>
              </a:rPr>
              <a:t>Jüngere Frauen in Finanzbildung begleiten</a:t>
            </a:r>
            <a:endParaRPr>
              <a:solidFill>
                <a:srgbClr val="D38CBC"/>
              </a:solidFill>
            </a:endParaRPr>
          </a:p>
          <a:p>
            <a:pPr indent="0" lvl="1" marL="206517" rtl="0" algn="l">
              <a:lnSpc>
                <a:spcPct val="150000"/>
              </a:lnSpc>
              <a:spcBef>
                <a:spcPts val="413"/>
              </a:spcBef>
              <a:spcAft>
                <a:spcPts val="0"/>
              </a:spcAft>
              <a:buClr>
                <a:srgbClr val="011E3B"/>
              </a:buClr>
              <a:buSzPts val="1100"/>
              <a:buNone/>
            </a:pPr>
            <a:r>
              <a:rPr lang="en-GB" sz="1050">
                <a:latin typeface="Calibri"/>
                <a:ea typeface="Calibri"/>
                <a:cs typeface="Calibri"/>
                <a:sym typeface="Calibri"/>
              </a:rPr>
              <a:t>Frauen in der Spätkarriere tragen finanzielle Weisheit in sich, die über Jahrzehnte aus Beruf, Familienverantwortung, Beziehungen und wirtschaftlichem Wandel gewachsen ist. Jüngere Frauen – ob Töchter, Kolleginnen, Nachbarinnen oder Mentees – profitieren enorm von Begleitung, die ihnen hilft, Selbstvertrauen aufzubauen, typische Fallstricke zu vermeiden und selbstbestimmte Entscheidungen zu treffen. Mentoring erfordert keine Finanzexpertise; es braucht lediglich Klarheit, Mitgefühl und die Bereitschaft, echte Erfahrungen zu teilen.</a:t>
            </a:r>
            <a:endParaRPr/>
          </a:p>
          <a:p>
            <a:pPr indent="0" lvl="1" marL="206517" rtl="0" algn="l">
              <a:lnSpc>
                <a:spcPct val="150000"/>
              </a:lnSpc>
              <a:spcBef>
                <a:spcPts val="413"/>
              </a:spcBef>
              <a:spcAft>
                <a:spcPts val="0"/>
              </a:spcAft>
              <a:buClr>
                <a:srgbClr val="011E3B"/>
              </a:buClr>
              <a:buSzPts val="1100"/>
              <a:buNone/>
            </a:pPr>
            <a:r>
              <a:rPr sz="3050"/>
              <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rPr b="1" lang="en-GB" sz="1050">
                <a:latin typeface="Calibri"/>
                <a:ea typeface="Calibri"/>
                <a:cs typeface="Calibri"/>
                <a:sym typeface="Calibri"/>
              </a:rPr>
              <a:t>1. Warum finanzielles Mentoring wichtig ist</a:t>
            </a:r>
            <a:endParaRPr/>
          </a:p>
          <a:p>
            <a:pPr indent="0" lvl="1" marL="206517" rtl="0" algn="l">
              <a:lnSpc>
                <a:spcPct val="150000"/>
              </a:lnSpc>
              <a:spcBef>
                <a:spcPts val="413"/>
              </a:spcBef>
              <a:spcAft>
                <a:spcPts val="0"/>
              </a:spcAft>
              <a:buClr>
                <a:srgbClr val="011E3B"/>
              </a:buClr>
              <a:buSzPts val="1100"/>
              <a:buNone/>
            </a:pPr>
            <a:r>
              <a:rPr lang="en-GB" sz="1050">
                <a:latin typeface="Calibri"/>
                <a:ea typeface="Calibri"/>
                <a:cs typeface="Calibri"/>
                <a:sym typeface="Calibri"/>
              </a:rPr>
              <a:t>Jüngere Frauen sind häufig konfrontiert mit:</a:t>
            </a:r>
            <a:endParaRPr/>
          </a:p>
          <a:p>
            <a:pPr indent="-171450" lvl="2" marL="755934" rtl="0" algn="l">
              <a:lnSpc>
                <a:spcPct val="150000"/>
              </a:lnSpc>
              <a:spcBef>
                <a:spcPts val="413"/>
              </a:spcBef>
              <a:spcAft>
                <a:spcPts val="0"/>
              </a:spcAft>
              <a:buClr>
                <a:srgbClr val="D38CBC"/>
              </a:buClr>
              <a:buSzPts val="1100"/>
              <a:buFont typeface="Arial"/>
              <a:buChar char="•"/>
            </a:pPr>
            <a:r>
              <a:rPr lang="en-GB" sz="1050">
                <a:latin typeface="Calibri"/>
                <a:ea typeface="Calibri"/>
                <a:cs typeface="Calibri"/>
                <a:sym typeface="Calibri"/>
              </a:rPr>
              <a:t>Lohnlücken und langsamerem Vermögensaufbau</a:t>
            </a:r>
            <a:endParaRPr/>
          </a:p>
          <a:p>
            <a:pPr indent="-171450" lvl="2" marL="755934" rtl="0" algn="l">
              <a:lnSpc>
                <a:spcPct val="150000"/>
              </a:lnSpc>
              <a:spcBef>
                <a:spcPts val="413"/>
              </a:spcBef>
              <a:spcAft>
                <a:spcPts val="0"/>
              </a:spcAft>
              <a:buClr>
                <a:srgbClr val="D38CBC"/>
              </a:buClr>
              <a:buSzPts val="1100"/>
              <a:buFont typeface="Arial"/>
              <a:buChar char="•"/>
            </a:pPr>
            <a:r>
              <a:rPr lang="en-GB" sz="1050">
                <a:latin typeface="Calibri"/>
                <a:ea typeface="Calibri"/>
                <a:cs typeface="Calibri"/>
                <a:sym typeface="Calibri"/>
              </a:rPr>
              <a:t>gesellschaftlichen Erwartungen, Sorgearbeit oder die Bedürfnisse anderer voranzustellen</a:t>
            </a:r>
            <a:endParaRPr/>
          </a:p>
          <a:p>
            <a:pPr indent="-171450" lvl="2" marL="755934" rtl="0" algn="l">
              <a:lnSpc>
                <a:spcPct val="150000"/>
              </a:lnSpc>
              <a:spcBef>
                <a:spcPts val="413"/>
              </a:spcBef>
              <a:spcAft>
                <a:spcPts val="0"/>
              </a:spcAft>
              <a:buClr>
                <a:srgbClr val="D38CBC"/>
              </a:buClr>
              <a:buSzPts val="1100"/>
              <a:buFont typeface="Arial"/>
              <a:buChar char="•"/>
            </a:pPr>
            <a:r>
              <a:rPr lang="en-GB" sz="1050">
                <a:latin typeface="Calibri"/>
                <a:ea typeface="Calibri"/>
                <a:cs typeface="Calibri"/>
                <a:sym typeface="Calibri"/>
              </a:rPr>
              <a:t>fehlender formaler Finanzbildung</a:t>
            </a:r>
            <a:endParaRPr/>
          </a:p>
          <a:p>
            <a:pPr indent="-171450" lvl="2" marL="755934" rtl="0" algn="l">
              <a:lnSpc>
                <a:spcPct val="150000"/>
              </a:lnSpc>
              <a:spcBef>
                <a:spcPts val="413"/>
              </a:spcBef>
              <a:spcAft>
                <a:spcPts val="0"/>
              </a:spcAft>
              <a:buClr>
                <a:srgbClr val="D38CBC"/>
              </a:buClr>
              <a:buSzPts val="1100"/>
              <a:buFont typeface="Arial"/>
              <a:buChar char="•"/>
            </a:pPr>
            <a:r>
              <a:rPr lang="en-GB" sz="1050">
                <a:latin typeface="Calibri"/>
                <a:ea typeface="Calibri"/>
                <a:cs typeface="Calibri"/>
                <a:sym typeface="Calibri"/>
              </a:rPr>
              <a:t>dem Druck, ohne Unterstützung „kompetent zu wirken“</a:t>
            </a:r>
            <a:endParaRPr/>
          </a:p>
          <a:p>
            <a:pPr indent="0" lvl="1" marL="206517" rtl="0" algn="l">
              <a:lnSpc>
                <a:spcPct val="150000"/>
              </a:lnSpc>
              <a:spcBef>
                <a:spcPts val="413"/>
              </a:spcBef>
              <a:spcAft>
                <a:spcPts val="0"/>
              </a:spcAft>
              <a:buClr>
                <a:srgbClr val="011E3B"/>
              </a:buClr>
              <a:buSzPts val="1100"/>
              <a:buNone/>
            </a:pPr>
            <a:r>
              <a:rPr lang="en-GB" sz="1050">
                <a:latin typeface="Calibri"/>
                <a:ea typeface="Calibri"/>
                <a:cs typeface="Calibri"/>
                <a:sym typeface="Calibri"/>
              </a:rPr>
              <a:t>Mentoring hilft, diese Lücken zu schließen – durch Ermutigung, praktisches Know-how und einen geschützten Raum für Fragen, die sie sich anderswo vielleicht nicht zu stellen trauen.</a:t>
            </a:r>
            <a:endParaRPr/>
          </a:p>
          <a:p>
            <a:pPr indent="0" lvl="0" marL="0" rtl="0" algn="l">
              <a:lnSpc>
                <a:spcPct val="150000"/>
              </a:lnSpc>
              <a:spcBef>
                <a:spcPts val="0"/>
              </a:spcBef>
              <a:spcAft>
                <a:spcPts val="0"/>
              </a:spcAft>
              <a:buSzPts val="1100"/>
              <a:buNone/>
            </a:pPr>
            <a:r>
              <a:rPr sz="1050"/>
              <a:t/>
            </a:r>
            <a:endParaRPr/>
          </a:p>
          <a:p>
            <a:pPr indent="0" lvl="0" marL="0" rtl="0" algn="l">
              <a:lnSpc>
                <a:spcPct val="150000"/>
              </a:lnSpc>
              <a:spcBef>
                <a:spcPts val="0"/>
              </a:spcBef>
              <a:spcAft>
                <a:spcPts val="0"/>
              </a:spcAft>
              <a:buSzPts val="1100"/>
              <a:buNone/>
            </a:pPr>
            <a:r>
              <a:rPr lang="en-GB" sz="1050"/>
              <a:t>2. Was Frauen in der Spätkarriere bieten können</a:t>
            </a:r>
            <a:endParaRPr/>
          </a:p>
          <a:p>
            <a:pPr indent="0" lvl="1" marL="206517" rtl="0" algn="l">
              <a:lnSpc>
                <a:spcPct val="150000"/>
              </a:lnSpc>
              <a:spcBef>
                <a:spcPts val="413"/>
              </a:spcBef>
              <a:spcAft>
                <a:spcPts val="0"/>
              </a:spcAft>
              <a:buClr>
                <a:srgbClr val="011E3B"/>
              </a:buClr>
              <a:buSzPts val="1100"/>
              <a:buNone/>
            </a:pPr>
            <a:r>
              <a:rPr lang="en-GB" sz="1050">
                <a:latin typeface="Calibri"/>
                <a:ea typeface="Calibri"/>
                <a:cs typeface="Calibri"/>
                <a:sym typeface="Calibri"/>
              </a:rPr>
              <a:t>Frauen in der späten Karrierephase oder im Ruhestand bringen einzigartigen Wert ein:</a:t>
            </a:r>
            <a:endParaRPr/>
          </a:p>
          <a:p>
            <a:pPr indent="0" lvl="2" marL="584484" rtl="0" algn="l">
              <a:lnSpc>
                <a:spcPct val="150000"/>
              </a:lnSpc>
              <a:spcBef>
                <a:spcPts val="413"/>
              </a:spcBef>
              <a:spcAft>
                <a:spcPts val="0"/>
              </a:spcAft>
              <a:buClr>
                <a:srgbClr val="D38CBC"/>
              </a:buClr>
              <a:buSzPts val="1100"/>
              <a:buNone/>
            </a:pPr>
            <a:r>
              <a:rPr b="1" lang="en-GB" sz="1050">
                <a:latin typeface="Calibri"/>
                <a:ea typeface="Calibri"/>
                <a:cs typeface="Calibri"/>
                <a:sym typeface="Calibri"/>
              </a:rPr>
              <a:t>Gelebte Erfahrung: </a:t>
            </a:r>
            <a:r>
              <a:rPr lang="en-GB" sz="1050">
                <a:latin typeface="Calibri"/>
                <a:ea typeface="Calibri"/>
                <a:cs typeface="Calibri"/>
                <a:sym typeface="Calibri"/>
              </a:rPr>
              <a:t>Lektionen aus echten finanziellen Entscheidungen – guten wie schlechten.</a:t>
            </a:r>
            <a:endParaRPr/>
          </a:p>
          <a:p>
            <a:pPr indent="0" lvl="2" marL="584484" rtl="0" algn="l">
              <a:lnSpc>
                <a:spcPct val="150000"/>
              </a:lnSpc>
              <a:spcBef>
                <a:spcPts val="413"/>
              </a:spcBef>
              <a:spcAft>
                <a:spcPts val="0"/>
              </a:spcAft>
              <a:buClr>
                <a:srgbClr val="D38CBC"/>
              </a:buClr>
              <a:buSzPts val="1100"/>
              <a:buNone/>
            </a:pPr>
            <a:r>
              <a:rPr b="1" lang="en-GB" sz="1050">
                <a:latin typeface="Calibri"/>
                <a:ea typeface="Calibri"/>
                <a:cs typeface="Calibri"/>
                <a:sym typeface="Calibri"/>
              </a:rPr>
              <a:t>Perspektive: </a:t>
            </a:r>
            <a:r>
              <a:rPr lang="en-GB" sz="1050">
                <a:latin typeface="Calibri"/>
                <a:ea typeface="Calibri"/>
                <a:cs typeface="Calibri"/>
                <a:sym typeface="Calibri"/>
              </a:rPr>
              <a:t>Den langen Blick auf Sparen, Anlegen, Karriereschritte und Finanzgewohnheiten.</a:t>
            </a:r>
            <a:endParaRPr/>
          </a:p>
          <a:p>
            <a:pPr indent="0" lvl="2" marL="584484" rtl="0" algn="l">
              <a:lnSpc>
                <a:spcPct val="150000"/>
              </a:lnSpc>
              <a:spcBef>
                <a:spcPts val="413"/>
              </a:spcBef>
              <a:spcAft>
                <a:spcPts val="0"/>
              </a:spcAft>
              <a:buClr>
                <a:srgbClr val="D38CBC"/>
              </a:buClr>
              <a:buSzPts val="1100"/>
              <a:buNone/>
            </a:pPr>
            <a:r>
              <a:rPr b="1" lang="en-GB" sz="1050">
                <a:latin typeface="Calibri"/>
                <a:ea typeface="Calibri"/>
                <a:cs typeface="Calibri"/>
                <a:sym typeface="Calibri"/>
              </a:rPr>
              <a:t>Glaubwürdigkeit: </a:t>
            </a:r>
            <a:r>
              <a:rPr lang="en-GB" sz="1050">
                <a:latin typeface="Calibri"/>
                <a:ea typeface="Calibri"/>
                <a:cs typeface="Calibri"/>
                <a:sym typeface="Calibri"/>
              </a:rPr>
              <a:t>Jüngere Frauen vertrauen oft den Geschichten von jemandem, der „es selbst erlebt hat“.</a:t>
            </a:r>
            <a:endParaRPr/>
          </a:p>
          <a:p>
            <a:pPr indent="0" lvl="2" marL="584484" rtl="0" algn="l">
              <a:lnSpc>
                <a:spcPct val="150000"/>
              </a:lnSpc>
              <a:spcBef>
                <a:spcPts val="413"/>
              </a:spcBef>
              <a:spcAft>
                <a:spcPts val="0"/>
              </a:spcAft>
              <a:buClr>
                <a:srgbClr val="D38CBC"/>
              </a:buClr>
              <a:buSzPts val="1100"/>
              <a:buNone/>
            </a:pPr>
            <a:r>
              <a:rPr b="1" lang="en-GB" sz="1050">
                <a:latin typeface="Calibri"/>
                <a:ea typeface="Calibri"/>
                <a:cs typeface="Calibri"/>
                <a:sym typeface="Calibri"/>
              </a:rPr>
              <a:t>Vorbildfunktion: </a:t>
            </a:r>
            <a:r>
              <a:rPr lang="en-GB" sz="1050">
                <a:latin typeface="Calibri"/>
                <a:ea typeface="Calibri"/>
                <a:cs typeface="Calibri"/>
                <a:sym typeface="Calibri"/>
              </a:rPr>
              <a:t>Selbstvertrauen, Resilienz und einen durchdachten Umgang mit Geld vorleben.</a:t>
            </a:r>
            <a:endParaRPr/>
          </a:p>
          <a:p>
            <a:pPr indent="0" lvl="0" marL="0" rtl="0" algn="l">
              <a:lnSpc>
                <a:spcPct val="110909"/>
              </a:lnSpc>
              <a:spcBef>
                <a:spcPts val="0"/>
              </a:spcBef>
              <a:spcAft>
                <a:spcPts val="0"/>
              </a:spcAft>
              <a:buSzPts val="1100"/>
              <a:buNone/>
            </a:pPr>
            <a:r>
              <a:rPr sz="1050"/>
              <a:t/>
            </a:r>
            <a:endParaRPr/>
          </a:p>
        </p:txBody>
      </p:sp>
      <p:cxnSp>
        <p:nvCxnSpPr>
          <p:cNvPr id="1982" name="Google Shape;1982;p53"/>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1983" name="Google Shape;1983;p53"/>
          <p:cNvGrpSpPr/>
          <p:nvPr/>
        </p:nvGrpSpPr>
        <p:grpSpPr>
          <a:xfrm>
            <a:off x="973372" y="543749"/>
            <a:ext cx="594171" cy="758066"/>
            <a:chOff x="5321116" y="858896"/>
            <a:chExt cx="888315" cy="1133345"/>
          </a:xfrm>
        </p:grpSpPr>
        <p:sp>
          <p:nvSpPr>
            <p:cNvPr id="1984" name="Google Shape;1984;p53"/>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85" name="Google Shape;1985;p53"/>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86" name="Google Shape;1986;p53"/>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87" name="Google Shape;1987;p53"/>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88" name="Google Shape;1988;p53"/>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89" name="Google Shape;1989;p53"/>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90" name="Google Shape;1990;p53"/>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91" name="Google Shape;1991;p53"/>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992" name="Google Shape;1992;p53"/>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6" name="Shape 1996"/>
        <p:cNvGrpSpPr/>
        <p:nvPr/>
      </p:nvGrpSpPr>
      <p:grpSpPr>
        <a:xfrm>
          <a:off x="0" y="0"/>
          <a:ext cx="0" cy="0"/>
          <a:chOff x="0" y="0"/>
          <a:chExt cx="0" cy="0"/>
        </a:xfrm>
      </p:grpSpPr>
      <p:sp>
        <p:nvSpPr>
          <p:cNvPr id="1997" name="Google Shape;1997;p54"/>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1998" name="Google Shape;1998;p54"/>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1999" name="Google Shape;1999;p54"/>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2000" name="Google Shape;2000;p54"/>
          <p:cNvSpPr txBox="1"/>
          <p:nvPr>
            <p:ph idx="4" type="body"/>
          </p:nvPr>
        </p:nvSpPr>
        <p:spPr>
          <a:xfrm>
            <a:off x="1704813" y="1390792"/>
            <a:ext cx="5238428" cy="8400082"/>
          </a:xfrm>
          <a:prstGeom prst="rect">
            <a:avLst/>
          </a:prstGeom>
          <a:noFill/>
          <a:ln>
            <a:noFill/>
          </a:ln>
        </p:spPr>
        <p:txBody>
          <a:bodyPr anchorCtr="0" anchor="t" bIns="45700" lIns="91425" spcFirstLastPara="1" rIns="91425" wrap="square" tIns="45700">
            <a:noAutofit/>
          </a:bodyPr>
          <a:lstStyle/>
          <a:p>
            <a:pPr indent="0" lvl="1" marL="377967" rtl="0" algn="l">
              <a:lnSpc>
                <a:spcPct val="150000"/>
              </a:lnSpc>
              <a:spcBef>
                <a:spcPts val="0"/>
              </a:spcBef>
              <a:spcAft>
                <a:spcPts val="0"/>
              </a:spcAft>
              <a:buClr>
                <a:srgbClr val="011E3B"/>
              </a:buClr>
              <a:buSzPts val="1100"/>
              <a:buNone/>
            </a:pPr>
            <a:r>
              <a:rPr b="1" lang="en-GB" sz="1100">
                <a:latin typeface="Calibri"/>
                <a:ea typeface="Calibri"/>
                <a:cs typeface="Calibri"/>
                <a:sym typeface="Calibri"/>
              </a:rPr>
              <a:t>3. Zentrale Themen, die Sie als Mentorin weitergeben können</a:t>
            </a:r>
            <a:endParaRPr/>
          </a:p>
          <a:p>
            <a:pPr indent="0" lvl="1" marL="377967" rtl="0" algn="l">
              <a:lnSpc>
                <a:spcPct val="150000"/>
              </a:lnSpc>
              <a:spcBef>
                <a:spcPts val="413"/>
              </a:spcBef>
              <a:spcAft>
                <a:spcPts val="0"/>
              </a:spcAft>
              <a:buClr>
                <a:srgbClr val="011E3B"/>
              </a:buClr>
              <a:buSzPts val="1100"/>
              <a:buNone/>
            </a:pPr>
            <a:r>
              <a:rPr lang="en-GB" sz="1100">
                <a:latin typeface="Calibri"/>
                <a:ea typeface="Calibri"/>
                <a:cs typeface="Calibri"/>
                <a:sym typeface="Calibri"/>
              </a:rPr>
              <a:t>Mentoring muss nicht formell sein. Schon das Teilen einfacher Erkenntnisse kann viel bewirken:</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Grundlagen der Finanzbildung</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Grundlagen der Budgetplanung und Überblick über Einnahmen und Ausgaben</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Der Zweck eines Notgroschens</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Wie Zinsen, Kredite und Bonität funktionieren</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Vermögen aufbauen</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Die Bedeutung frühzeitigen Anlegens</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Der Zinseszins einfach erklärt</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Wie Altersvorsorgeprodukte funktionieren</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Warum gerade Frauen langfristig planen müssen</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Beruf und Geld</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Gehälter und Gehaltserhöhungen verhandeln</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Arbeitgeberleistungen jenseits des Gehalts bewerten</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Berufliche Übergänge meistern, ohne den finanziellen Halt zu verlieren</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Lebenskompetenzen</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Schleichende Ausgabensteigerung („Lifestyle-Inflation“) vermeiden</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Finanzielle Grenzen in Beziehungen setzen</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Versicherungen und Risikomanagement verstehen</a:t>
            </a:r>
            <a:endParaRPr/>
          </a:p>
          <a:p>
            <a:pPr indent="-171450" lvl="2" marL="927384"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Grundlagen zu Steuern und Finanzunterlagen</a:t>
            </a:r>
            <a:endParaRPr/>
          </a:p>
          <a:p>
            <a:pPr indent="0" lvl="1" marL="377967" rtl="0" algn="l">
              <a:lnSpc>
                <a:spcPct val="150000"/>
              </a:lnSpc>
              <a:spcBef>
                <a:spcPts val="413"/>
              </a:spcBef>
              <a:spcAft>
                <a:spcPts val="0"/>
              </a:spcAft>
              <a:buClr>
                <a:srgbClr val="011E3B"/>
              </a:buClr>
              <a:buSzPts val="1100"/>
              <a:buNone/>
            </a:pPr>
            <a:r>
              <a:rPr b="1" lang="en-GB" sz="1100">
                <a:latin typeface="Calibri"/>
                <a:ea typeface="Calibri"/>
                <a:cs typeface="Calibri"/>
                <a:sym typeface="Calibri"/>
              </a:rPr>
              <a:t>4. Mentoring-Methoden, die funktionieren</a:t>
            </a:r>
            <a:endParaRPr/>
          </a:p>
          <a:p>
            <a:pPr indent="0" lvl="1" marL="377967" rtl="0" algn="l">
              <a:lnSpc>
                <a:spcPct val="150000"/>
              </a:lnSpc>
              <a:spcBef>
                <a:spcPts val="413"/>
              </a:spcBef>
              <a:spcAft>
                <a:spcPts val="0"/>
              </a:spcAft>
              <a:buClr>
                <a:srgbClr val="011E3B"/>
              </a:buClr>
              <a:buSzPts val="1100"/>
              <a:buNone/>
            </a:pPr>
            <a:r>
              <a:rPr lang="en-GB" sz="1100">
                <a:latin typeface="Calibri"/>
                <a:ea typeface="Calibri"/>
                <a:cs typeface="Calibri"/>
                <a:sym typeface="Calibri"/>
              </a:rPr>
              <a:t>Frauen lernen oft am besten über Verbindung und Gespräch. Bewährte Ansätze sind:</a:t>
            </a:r>
            <a:endParaRPr/>
          </a:p>
          <a:p>
            <a:pPr indent="0" lvl="2" marL="755934" rtl="0" algn="l">
              <a:lnSpc>
                <a:spcPct val="150000"/>
              </a:lnSpc>
              <a:spcBef>
                <a:spcPts val="413"/>
              </a:spcBef>
              <a:spcAft>
                <a:spcPts val="0"/>
              </a:spcAft>
              <a:buClr>
                <a:srgbClr val="011E3B"/>
              </a:buClr>
              <a:buSzPts val="1100"/>
              <a:buNone/>
            </a:pPr>
            <a:r>
              <a:rPr b="1" lang="en-GB" sz="1100">
                <a:latin typeface="Calibri"/>
                <a:ea typeface="Calibri"/>
                <a:cs typeface="Calibri"/>
                <a:sym typeface="Calibri"/>
              </a:rPr>
              <a:t>Geschichten teilen: </a:t>
            </a:r>
            <a:r>
              <a:rPr lang="en-GB" sz="1100">
                <a:latin typeface="Calibri"/>
                <a:ea typeface="Calibri"/>
                <a:cs typeface="Calibri"/>
                <a:sym typeface="Calibri"/>
              </a:rPr>
              <a:t>Erklären, was Sie in ihrem Alter gern gewusst hätten.</a:t>
            </a:r>
            <a:endParaRPr/>
          </a:p>
          <a:p>
            <a:pPr indent="0" lvl="2" marL="755934" rtl="0" algn="l">
              <a:lnSpc>
                <a:spcPct val="150000"/>
              </a:lnSpc>
              <a:spcBef>
                <a:spcPts val="413"/>
              </a:spcBef>
              <a:spcAft>
                <a:spcPts val="0"/>
              </a:spcAft>
              <a:buClr>
                <a:srgbClr val="011E3B"/>
              </a:buClr>
              <a:buSzPts val="1100"/>
              <a:buNone/>
            </a:pPr>
            <a:r>
              <a:rPr b="1" lang="en-GB" sz="1100">
                <a:latin typeface="Calibri"/>
                <a:ea typeface="Calibri"/>
                <a:cs typeface="Calibri"/>
                <a:sym typeface="Calibri"/>
              </a:rPr>
              <a:t>Geldgespräche beim Kaffee: </a:t>
            </a:r>
            <a:r>
              <a:rPr lang="en-GB" sz="1100">
                <a:latin typeface="Calibri"/>
                <a:ea typeface="Calibri"/>
                <a:cs typeface="Calibri"/>
                <a:sym typeface="Calibri"/>
              </a:rPr>
              <a:t>Informell, zugänglich und ohne Einschüchterung.</a:t>
            </a:r>
            <a:endParaRPr/>
          </a:p>
          <a:p>
            <a:pPr indent="0" lvl="0" marL="0" rtl="0" algn="l">
              <a:lnSpc>
                <a:spcPct val="110909"/>
              </a:lnSpc>
              <a:spcBef>
                <a:spcPts val="0"/>
              </a:spcBef>
              <a:spcAft>
                <a:spcPts val="0"/>
              </a:spcAft>
              <a:buSzPts val="1100"/>
              <a:buNone/>
            </a:pPr>
            <a:r>
              <a:t/>
            </a:r>
            <a:endParaRPr/>
          </a:p>
        </p:txBody>
      </p:sp>
      <p:cxnSp>
        <p:nvCxnSpPr>
          <p:cNvPr id="2001" name="Google Shape;2001;p54"/>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002" name="Google Shape;2002;p54"/>
          <p:cNvGrpSpPr/>
          <p:nvPr/>
        </p:nvGrpSpPr>
        <p:grpSpPr>
          <a:xfrm>
            <a:off x="973372" y="543749"/>
            <a:ext cx="594171" cy="758066"/>
            <a:chOff x="5321116" y="858896"/>
            <a:chExt cx="888315" cy="1133345"/>
          </a:xfrm>
        </p:grpSpPr>
        <p:sp>
          <p:nvSpPr>
            <p:cNvPr id="2003" name="Google Shape;2003;p54"/>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04" name="Google Shape;2004;p54"/>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05" name="Google Shape;2005;p54"/>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06" name="Google Shape;2006;p54"/>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07" name="Google Shape;2007;p54"/>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08" name="Google Shape;2008;p54"/>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09" name="Google Shape;2009;p54"/>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10" name="Google Shape;2010;p54"/>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11" name="Google Shape;2011;p54"/>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5" name="Shape 2015"/>
        <p:cNvGrpSpPr/>
        <p:nvPr/>
      </p:nvGrpSpPr>
      <p:grpSpPr>
        <a:xfrm>
          <a:off x="0" y="0"/>
          <a:ext cx="0" cy="0"/>
          <a:chOff x="0" y="0"/>
          <a:chExt cx="0" cy="0"/>
        </a:xfrm>
      </p:grpSpPr>
      <p:sp>
        <p:nvSpPr>
          <p:cNvPr id="2016" name="Google Shape;2016;p55"/>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017" name="Google Shape;2017;p55"/>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018" name="Google Shape;2018;p55"/>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2019" name="Google Shape;2019;p55"/>
          <p:cNvSpPr txBox="1"/>
          <p:nvPr>
            <p:ph idx="4" type="body"/>
          </p:nvPr>
        </p:nvSpPr>
        <p:spPr>
          <a:xfrm>
            <a:off x="1704813" y="1390792"/>
            <a:ext cx="5238428" cy="8400082"/>
          </a:xfrm>
          <a:prstGeom prst="rect">
            <a:avLst/>
          </a:prstGeom>
          <a:noFill/>
          <a:ln>
            <a:noFill/>
          </a:ln>
        </p:spPr>
        <p:txBody>
          <a:bodyPr anchorCtr="0" anchor="t" bIns="45700" lIns="91425" spcFirstLastPara="1" rIns="91425" wrap="square" tIns="45700">
            <a:noAutofit/>
          </a:bodyPr>
          <a:lstStyle/>
          <a:p>
            <a:pPr indent="0" lvl="1" marL="377967" rtl="0" algn="l">
              <a:lnSpc>
                <a:spcPct val="150000"/>
              </a:lnSpc>
              <a:spcBef>
                <a:spcPts val="0"/>
              </a:spcBef>
              <a:spcAft>
                <a:spcPts val="0"/>
              </a:spcAft>
              <a:buClr>
                <a:srgbClr val="011E3B"/>
              </a:buClr>
              <a:buSzPts val="1100"/>
              <a:buNone/>
            </a:pPr>
            <a:r>
              <a:rPr b="1" lang="en-GB" sz="1000">
                <a:latin typeface="Calibri"/>
                <a:ea typeface="Calibri"/>
                <a:cs typeface="Calibri"/>
                <a:sym typeface="Calibri"/>
              </a:rPr>
              <a:t>Gemeinsame Aktivitäten:</a:t>
            </a:r>
            <a:r>
              <a:rPr lang="en-GB" sz="1000">
                <a:latin typeface="Calibri"/>
                <a:ea typeface="Calibri"/>
                <a:cs typeface="Calibri"/>
                <a:sym typeface="Calibri"/>
              </a:rPr>
              <a:t> Eine Gehaltsabrechnung durchgehen, einen Altersvorsorgeplan erklären oder Budget-Tools vergleichen.</a:t>
            </a:r>
            <a:endParaRPr/>
          </a:p>
          <a:p>
            <a:pPr indent="0" lvl="1" marL="377967"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Unterstützung beim Setzen von Zielen: </a:t>
            </a:r>
            <a:r>
              <a:rPr lang="en-GB" sz="1000">
                <a:latin typeface="Calibri"/>
                <a:ea typeface="Calibri"/>
                <a:cs typeface="Calibri"/>
                <a:sym typeface="Calibri"/>
              </a:rPr>
              <a:t>Helfen, finanzielle Ziele zu formulieren und in Schritte zu gliedern.</a:t>
            </a:r>
            <a:endParaRPr/>
          </a:p>
          <a:p>
            <a:pPr indent="0" lvl="1" marL="377967"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Verbindliche Begleitung: </a:t>
            </a:r>
            <a:r>
              <a:rPr lang="en-GB" sz="1000">
                <a:latin typeface="Calibri"/>
                <a:ea typeface="Calibri"/>
                <a:cs typeface="Calibri"/>
                <a:sym typeface="Calibri"/>
              </a:rPr>
              <a:t>Monatlich oder vierteljährlich die Fortschritte besprechen.</a:t>
            </a:r>
            <a:endParaRPr/>
          </a:p>
          <a:p>
            <a:pPr indent="0" lvl="1" marL="377967" rtl="0" algn="l">
              <a:lnSpc>
                <a:spcPct val="150000"/>
              </a:lnSpc>
              <a:spcBef>
                <a:spcPts val="413"/>
              </a:spcBef>
              <a:spcAft>
                <a:spcPts val="0"/>
              </a:spcAft>
              <a:buClr>
                <a:srgbClr val="011E3B"/>
              </a:buClr>
              <a:buSzPts val="1100"/>
              <a:buNone/>
            </a:pPr>
            <a:r>
              <a:rPr sz="2900"/>
              <a:t/>
            </a:r>
            <a:endParaRPr sz="1100">
              <a:latin typeface="Calibri"/>
              <a:ea typeface="Calibri"/>
              <a:cs typeface="Calibri"/>
              <a:sym typeface="Calibri"/>
            </a:endParaRPr>
          </a:p>
          <a:p>
            <a:pPr indent="0" lvl="1" marL="377967" rtl="0" algn="l">
              <a:lnSpc>
                <a:spcPct val="150000"/>
              </a:lnSpc>
              <a:spcBef>
                <a:spcPts val="413"/>
              </a:spcBef>
              <a:spcAft>
                <a:spcPts val="0"/>
              </a:spcAft>
              <a:buClr>
                <a:srgbClr val="011E3B"/>
              </a:buClr>
              <a:buSzPts val="1100"/>
              <a:buNone/>
            </a:pPr>
            <a:r>
              <a:rPr lang="en-GB" sz="1000">
                <a:latin typeface="Calibri"/>
                <a:ea typeface="Calibri"/>
                <a:cs typeface="Calibri"/>
                <a:sym typeface="Calibri"/>
              </a:rPr>
              <a:t>Beim Mentoring geht es nicht darum, Anweisungen zu geben, sondern Kontext, Ermutigung und Klarheit zu bieten.</a:t>
            </a:r>
            <a:endParaRPr/>
          </a:p>
          <a:p>
            <a:pPr indent="0" lvl="1" marL="206517"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5. Ihr Selbstvertrauen stärken</a:t>
            </a:r>
            <a:endParaRPr/>
          </a:p>
          <a:p>
            <a:pPr indent="0" lvl="1" marL="206517" rtl="0" algn="l">
              <a:lnSpc>
                <a:spcPct val="150000"/>
              </a:lnSpc>
              <a:spcBef>
                <a:spcPts val="413"/>
              </a:spcBef>
              <a:spcAft>
                <a:spcPts val="0"/>
              </a:spcAft>
              <a:buClr>
                <a:srgbClr val="011E3B"/>
              </a:buClr>
              <a:buSzPts val="1100"/>
              <a:buNone/>
            </a:pPr>
            <a:r>
              <a:rPr lang="en-GB" sz="1000">
                <a:latin typeface="Calibri"/>
                <a:ea typeface="Calibri"/>
                <a:cs typeface="Calibri"/>
                <a:sym typeface="Calibri"/>
              </a:rPr>
              <a:t>Jüngere Frauen unterschätzen oft ihre Fähigkeiten im Umgang mit Geld. Mentorinnen können:</a:t>
            </a:r>
            <a:endParaRPr/>
          </a:p>
          <a:p>
            <a:pPr indent="-171450" lvl="2" marL="755934" rtl="0" algn="l">
              <a:lnSpc>
                <a:spcPct val="150000"/>
              </a:lnSpc>
              <a:spcBef>
                <a:spcPts val="413"/>
              </a:spcBef>
              <a:spcAft>
                <a:spcPts val="0"/>
              </a:spcAft>
              <a:buClr>
                <a:srgbClr val="D38CBC"/>
              </a:buClr>
              <a:buSzPts val="1100"/>
              <a:buFont typeface="Arial"/>
              <a:buChar char="•"/>
            </a:pPr>
            <a:r>
              <a:rPr lang="en-GB" sz="1000">
                <a:latin typeface="Calibri"/>
                <a:ea typeface="Calibri"/>
                <a:cs typeface="Calibri"/>
                <a:sym typeface="Calibri"/>
              </a:rPr>
              <a:t>Normalisieren, dass man nicht alles wissen muss</a:t>
            </a:r>
            <a:endParaRPr/>
          </a:p>
          <a:p>
            <a:pPr indent="-171450" lvl="2" marL="755934" rtl="0" algn="l">
              <a:lnSpc>
                <a:spcPct val="150000"/>
              </a:lnSpc>
              <a:spcBef>
                <a:spcPts val="413"/>
              </a:spcBef>
              <a:spcAft>
                <a:spcPts val="0"/>
              </a:spcAft>
              <a:buClr>
                <a:srgbClr val="D38CBC"/>
              </a:buClr>
              <a:buSzPts val="1100"/>
              <a:buFont typeface="Arial"/>
              <a:buChar char="•"/>
            </a:pPr>
            <a:r>
              <a:rPr lang="en-GB" sz="1000">
                <a:latin typeface="Calibri"/>
                <a:ea typeface="Calibri"/>
                <a:cs typeface="Calibri"/>
                <a:sym typeface="Calibri"/>
              </a:rPr>
              <a:t>Kleine Erfolge feiern („Du hast das Konto eröffnet – damit bist du schon einen Schritt weiter“)</a:t>
            </a:r>
            <a:endParaRPr/>
          </a:p>
          <a:p>
            <a:pPr indent="-171450" lvl="2" marL="755934" rtl="0" algn="l">
              <a:lnSpc>
                <a:spcPct val="150000"/>
              </a:lnSpc>
              <a:spcBef>
                <a:spcPts val="413"/>
              </a:spcBef>
              <a:spcAft>
                <a:spcPts val="0"/>
              </a:spcAft>
              <a:buClr>
                <a:srgbClr val="D38CBC"/>
              </a:buClr>
              <a:buSzPts val="1100"/>
              <a:buFont typeface="Arial"/>
              <a:buChar char="•"/>
            </a:pPr>
            <a:r>
              <a:rPr lang="en-GB" sz="1000">
                <a:latin typeface="Calibri"/>
                <a:ea typeface="Calibri"/>
                <a:cs typeface="Calibri"/>
                <a:sym typeface="Calibri"/>
              </a:rPr>
              <a:t>Zu Fragen ermutigen, ohne zu urteilen</a:t>
            </a:r>
            <a:endParaRPr/>
          </a:p>
          <a:p>
            <a:pPr indent="-171450" lvl="2" marL="755934" rtl="0" algn="l">
              <a:lnSpc>
                <a:spcPct val="150000"/>
              </a:lnSpc>
              <a:spcBef>
                <a:spcPts val="413"/>
              </a:spcBef>
              <a:spcAft>
                <a:spcPts val="0"/>
              </a:spcAft>
              <a:buClr>
                <a:srgbClr val="D38CBC"/>
              </a:buClr>
              <a:buSzPts val="1100"/>
              <a:buFont typeface="Arial"/>
              <a:buChar char="•"/>
            </a:pPr>
            <a:r>
              <a:rPr lang="en-GB" sz="1000">
                <a:latin typeface="Calibri"/>
                <a:ea typeface="Calibri"/>
                <a:cs typeface="Calibri"/>
                <a:sym typeface="Calibri"/>
              </a:rPr>
              <a:t>Bekräftigen, dass der Aufbau finanzieller Kompetenz ein lebenslanger Prozess ist</a:t>
            </a:r>
            <a:endParaRPr/>
          </a:p>
          <a:p>
            <a:pPr indent="-171450" lvl="2" marL="755934" rtl="0" algn="l">
              <a:lnSpc>
                <a:spcPct val="150000"/>
              </a:lnSpc>
              <a:spcBef>
                <a:spcPts val="413"/>
              </a:spcBef>
              <a:spcAft>
                <a:spcPts val="0"/>
              </a:spcAft>
              <a:buClr>
                <a:srgbClr val="D38CBC"/>
              </a:buClr>
              <a:buSzPts val="1100"/>
              <a:buFont typeface="Arial"/>
              <a:buChar char="•"/>
            </a:pPr>
            <a:r>
              <a:rPr lang="en-GB" sz="1000">
                <a:latin typeface="Calibri"/>
                <a:ea typeface="Calibri"/>
                <a:cs typeface="Calibri"/>
                <a:sym typeface="Calibri"/>
              </a:rPr>
              <a:t>Selbstvertrauen ist oft wirksamer als jedes einzelne Stück Wissen.</a:t>
            </a:r>
            <a:endParaRPr/>
          </a:p>
          <a:p>
            <a:pPr indent="0" lvl="1" marL="206517"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6. Einen Welleneffekt auslösen</a:t>
            </a:r>
            <a:endParaRPr/>
          </a:p>
          <a:p>
            <a:pPr indent="0" lvl="1" marL="206517" rtl="0" algn="l">
              <a:lnSpc>
                <a:spcPct val="150000"/>
              </a:lnSpc>
              <a:spcBef>
                <a:spcPts val="413"/>
              </a:spcBef>
              <a:spcAft>
                <a:spcPts val="0"/>
              </a:spcAft>
              <a:buClr>
                <a:srgbClr val="011E3B"/>
              </a:buClr>
              <a:buSzPts val="1100"/>
              <a:buNone/>
            </a:pPr>
            <a:r>
              <a:rPr lang="en-GB" sz="1000">
                <a:latin typeface="Calibri"/>
                <a:ea typeface="Calibri"/>
                <a:cs typeface="Calibri"/>
                <a:sym typeface="Calibri"/>
              </a:rPr>
              <a:t>Wenn eine Frau finanziell selbstbewusst wird, beeinflusst sie ganz natürlich:</a:t>
            </a:r>
            <a:endParaRPr/>
          </a:p>
          <a:p>
            <a:pPr indent="-171450" lvl="2" marL="755934" rtl="0" algn="l">
              <a:lnSpc>
                <a:spcPct val="150000"/>
              </a:lnSpc>
              <a:spcBef>
                <a:spcPts val="413"/>
              </a:spcBef>
              <a:spcAft>
                <a:spcPts val="0"/>
              </a:spcAft>
              <a:buClr>
                <a:srgbClr val="D38CBC"/>
              </a:buClr>
              <a:buSzPts val="1100"/>
              <a:buFont typeface="Arial"/>
              <a:buChar char="•"/>
            </a:pPr>
            <a:r>
              <a:rPr lang="en-GB" sz="1000">
                <a:latin typeface="Calibri"/>
                <a:ea typeface="Calibri"/>
                <a:cs typeface="Calibri"/>
                <a:sym typeface="Calibri"/>
              </a:rPr>
              <a:t>ihr Umfeld</a:t>
            </a:r>
            <a:endParaRPr/>
          </a:p>
          <a:p>
            <a:pPr indent="-171450" lvl="2" marL="755934" rtl="0" algn="l">
              <a:lnSpc>
                <a:spcPct val="150000"/>
              </a:lnSpc>
              <a:spcBef>
                <a:spcPts val="413"/>
              </a:spcBef>
              <a:spcAft>
                <a:spcPts val="0"/>
              </a:spcAft>
              <a:buClr>
                <a:srgbClr val="D38CBC"/>
              </a:buClr>
              <a:buSzPts val="1100"/>
              <a:buFont typeface="Arial"/>
              <a:buChar char="•"/>
            </a:pPr>
            <a:r>
              <a:rPr lang="en-GB" sz="1000">
                <a:latin typeface="Calibri"/>
                <a:ea typeface="Calibri"/>
                <a:cs typeface="Calibri"/>
                <a:sym typeface="Calibri"/>
              </a:rPr>
              <a:t>ihre Familie</a:t>
            </a:r>
            <a:endParaRPr/>
          </a:p>
          <a:p>
            <a:pPr indent="-171450" lvl="2" marL="755934" rtl="0" algn="l">
              <a:lnSpc>
                <a:spcPct val="150000"/>
              </a:lnSpc>
              <a:spcBef>
                <a:spcPts val="413"/>
              </a:spcBef>
              <a:spcAft>
                <a:spcPts val="0"/>
              </a:spcAft>
              <a:buClr>
                <a:srgbClr val="D38CBC"/>
              </a:buClr>
              <a:buSzPts val="1100"/>
              <a:buFont typeface="Arial"/>
              <a:buChar char="•"/>
            </a:pPr>
            <a:r>
              <a:rPr lang="en-GB" sz="1000">
                <a:latin typeface="Calibri"/>
                <a:ea typeface="Calibri"/>
                <a:cs typeface="Calibri"/>
                <a:sym typeface="Calibri"/>
              </a:rPr>
              <a:t>ihren Arbeitsplatz</a:t>
            </a:r>
            <a:endParaRPr/>
          </a:p>
          <a:p>
            <a:pPr indent="-171450" lvl="2" marL="755934" rtl="0" algn="l">
              <a:lnSpc>
                <a:spcPct val="150000"/>
              </a:lnSpc>
              <a:spcBef>
                <a:spcPts val="413"/>
              </a:spcBef>
              <a:spcAft>
                <a:spcPts val="0"/>
              </a:spcAft>
              <a:buClr>
                <a:srgbClr val="D38CBC"/>
              </a:buClr>
              <a:buSzPts val="1100"/>
              <a:buFont typeface="Arial"/>
              <a:buChar char="•"/>
            </a:pPr>
            <a:r>
              <a:rPr lang="en-GB" sz="1000">
                <a:latin typeface="Calibri"/>
                <a:ea typeface="Calibri"/>
                <a:cs typeface="Calibri"/>
                <a:sym typeface="Calibri"/>
              </a:rPr>
              <a:t>ihre Gemeinschaft</a:t>
            </a:r>
            <a:endParaRPr/>
          </a:p>
          <a:p>
            <a:pPr indent="0" lvl="0" marL="0" rtl="0" algn="l">
              <a:lnSpc>
                <a:spcPct val="150000"/>
              </a:lnSpc>
              <a:spcBef>
                <a:spcPts val="0"/>
              </a:spcBef>
              <a:spcAft>
                <a:spcPts val="0"/>
              </a:spcAft>
              <a:buSzPts val="1100"/>
              <a:buNone/>
            </a:pPr>
            <a:r>
              <a:rPr sz="1000"/>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sz="1000">
                <a:latin typeface="Calibri"/>
                <a:ea typeface="Calibri"/>
                <a:cs typeface="Calibri"/>
                <a:sym typeface="Calibri"/>
              </a:rPr>
              <a:t>Mentorinnen spielen eine entscheidende Rolle dabei, Finanzbildung über Generationen hinweg zu verbreiten. Ein einziges Gespräch kann der Funke sein, der einer jüngeren Frau hilft, ihr Gehalt zu verhandeln, früh anzulegen, Schuldenfallen zu vermeiden oder ihre finanzielle Selbstbestimmung einzufordern.</a:t>
            </a:r>
            <a:endParaRPr/>
          </a:p>
          <a:p>
            <a:pPr indent="0" lvl="0" marL="0" rtl="0" algn="l">
              <a:lnSpc>
                <a:spcPct val="150000"/>
              </a:lnSpc>
              <a:spcBef>
                <a:spcPts val="0"/>
              </a:spcBef>
              <a:spcAft>
                <a:spcPts val="0"/>
              </a:spcAft>
              <a:buSzPts val="1100"/>
              <a:buNone/>
            </a:pPr>
            <a:r>
              <a:rPr sz="1000"/>
              <a:t/>
            </a:r>
            <a:endParaRPr/>
          </a:p>
          <a:p>
            <a:pPr indent="0" lvl="0" marL="0" rtl="0" algn="l">
              <a:lnSpc>
                <a:spcPct val="150000"/>
              </a:lnSpc>
              <a:spcBef>
                <a:spcPts val="0"/>
              </a:spcBef>
              <a:spcAft>
                <a:spcPts val="0"/>
              </a:spcAft>
              <a:buSzPts val="1100"/>
              <a:buNone/>
            </a:pPr>
            <a:r>
              <a:rPr b="1" lang="en-GB" sz="1000"/>
              <a:t>Kernbotschaft</a:t>
            </a:r>
            <a:endParaRPr/>
          </a:p>
          <a:p>
            <a:pPr indent="0" lvl="0" marL="0" rtl="0" algn="l">
              <a:lnSpc>
                <a:spcPct val="150000"/>
              </a:lnSpc>
              <a:spcBef>
                <a:spcPts val="0"/>
              </a:spcBef>
              <a:spcAft>
                <a:spcPts val="0"/>
              </a:spcAft>
              <a:buSzPts val="1100"/>
              <a:buNone/>
            </a:pPr>
            <a:r>
              <a:rPr lang="en-GB" sz="1000"/>
              <a:t>Jüngere Frauen in Finanzbildung zu begleiten heißt nicht nur, Geldkompetenzen zu vermitteln – es heißt, sie zu befähigen, sich selbst zu vertrauen, informierte Entscheidungen zu treffen und das Leben aufzubauen, das sie sich wünschen. So wird persönliche Weisheit zu gesellschaftlicher Wirkung.</a:t>
            </a:r>
            <a:endParaRPr/>
          </a:p>
          <a:p>
            <a:pPr indent="0" lvl="0" marL="0" rtl="0" algn="l">
              <a:lnSpc>
                <a:spcPct val="110909"/>
              </a:lnSpc>
              <a:spcBef>
                <a:spcPts val="0"/>
              </a:spcBef>
              <a:spcAft>
                <a:spcPts val="0"/>
              </a:spcAft>
              <a:buSzPts val="1100"/>
              <a:buNone/>
            </a:pPr>
            <a:r>
              <a:rPr sz="1000"/>
              <a:t/>
            </a:r>
            <a:endParaRPr/>
          </a:p>
        </p:txBody>
      </p:sp>
      <p:cxnSp>
        <p:nvCxnSpPr>
          <p:cNvPr id="2020" name="Google Shape;2020;p55"/>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021" name="Google Shape;2021;p55"/>
          <p:cNvGrpSpPr/>
          <p:nvPr/>
        </p:nvGrpSpPr>
        <p:grpSpPr>
          <a:xfrm>
            <a:off x="973372" y="543749"/>
            <a:ext cx="594171" cy="758066"/>
            <a:chOff x="5321116" y="858896"/>
            <a:chExt cx="888315" cy="1133345"/>
          </a:xfrm>
        </p:grpSpPr>
        <p:sp>
          <p:nvSpPr>
            <p:cNvPr id="2022" name="Google Shape;2022;p55"/>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23" name="Google Shape;2023;p55"/>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24" name="Google Shape;2024;p55"/>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25" name="Google Shape;2025;p55"/>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26" name="Google Shape;2026;p55"/>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27" name="Google Shape;2027;p55"/>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28" name="Google Shape;2028;p55"/>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29" name="Google Shape;2029;p55"/>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30" name="Google Shape;2030;p55"/>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4" name="Shape 2034"/>
        <p:cNvGrpSpPr/>
        <p:nvPr/>
      </p:nvGrpSpPr>
      <p:grpSpPr>
        <a:xfrm>
          <a:off x="0" y="0"/>
          <a:ext cx="0" cy="0"/>
          <a:chOff x="0" y="0"/>
          <a:chExt cx="0" cy="0"/>
        </a:xfrm>
      </p:grpSpPr>
      <p:sp>
        <p:nvSpPr>
          <p:cNvPr id="2035" name="Google Shape;2035;p56"/>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036" name="Google Shape;2036;p56"/>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037" name="Google Shape;2037;p56"/>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2038" name="Google Shape;2038;p56"/>
          <p:cNvSpPr txBox="1"/>
          <p:nvPr>
            <p:ph idx="4" type="body"/>
          </p:nvPr>
        </p:nvSpPr>
        <p:spPr>
          <a:xfrm>
            <a:off x="1704812" y="1455701"/>
            <a:ext cx="3060000" cy="8075634"/>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solidFill>
                  <a:srgbClr val="D38CBC"/>
                </a:solidFill>
              </a:rPr>
              <a:t>Bedauern loslassen, Selbstvertrauen gewinnen</a:t>
            </a:r>
            <a:endParaRPr>
              <a:solidFill>
                <a:srgbClr val="D38CBC"/>
              </a:solidFill>
            </a:endParaRPr>
          </a:p>
          <a:p>
            <a:pPr indent="0" lvl="0" marL="0" rtl="0" algn="l">
              <a:lnSpc>
                <a:spcPct val="150000"/>
              </a:lnSpc>
              <a:spcBef>
                <a:spcPts val="0"/>
              </a:spcBef>
              <a:spcAft>
                <a:spcPts val="0"/>
              </a:spcAft>
              <a:buSzPts val="1100"/>
              <a:buNone/>
            </a:pPr>
            <a:r>
              <a:rPr lang="en-GB"/>
              <a:t>Beim Übergang in die späten Karrierephasen und in den Ruhestand tragen viele Frauen eine Mischung aus Stolz, Erfüllung und manchmal Bedauern mit sich. Bedauern loszulassen bedeutet nicht, vergangene Fehler zu leugnen – es bedeutet, sie als Lernerfahrungen neu zu deuten und sich frei zu machen, um in der Gegenwart mit Selbstvertrauen, Sinn und Freude zu leben. Wer Selbstvertrauen zulässt, kann das nächste Lebenskapitel mit Handlungsfähigkeit, Selbstmitgefühl und Klarheit angehen.</a:t>
            </a:r>
            <a:endParaRPr/>
          </a:p>
          <a:p>
            <a:pPr indent="-101600" lvl="0" marL="17145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lang="en-GB"/>
              <a:t>1. Bedauern und seine Wirkung verstehen</a:t>
            </a:r>
            <a:endParaRPr/>
          </a:p>
          <a:p>
            <a:pPr indent="0" lvl="1" marL="206517" rtl="0" algn="l">
              <a:lnSpc>
                <a:spcPct val="150000"/>
              </a:lnSpc>
              <a:spcBef>
                <a:spcPts val="413"/>
              </a:spcBef>
              <a:spcAft>
                <a:spcPts val="0"/>
              </a:spcAft>
              <a:buClr>
                <a:srgbClr val="011E3B"/>
              </a:buClr>
              <a:buSzPts val="1100"/>
              <a:buNone/>
            </a:pPr>
            <a:r>
              <a:rPr b="1" lang="en-GB" sz="1100">
                <a:latin typeface="Calibri"/>
                <a:ea typeface="Calibri"/>
                <a:cs typeface="Calibri"/>
                <a:sym typeface="Calibri"/>
              </a:rPr>
              <a:t>Formen des Bedauerns:</a:t>
            </a:r>
            <a:r>
              <a:rPr lang="en-GB" sz="1100">
                <a:latin typeface="Calibri"/>
                <a:ea typeface="Calibri"/>
                <a:cs typeface="Calibri"/>
                <a:sym typeface="Calibri"/>
              </a:rPr>
              <a:t> Berufliche Entscheidungen, finanzielle Entscheidungen, Beziehungen oder verpasste Gelegenheiten.</a:t>
            </a:r>
            <a:endParaRPr/>
          </a:p>
          <a:p>
            <a:pPr indent="0" lvl="1" marL="206517" rtl="0" algn="l">
              <a:lnSpc>
                <a:spcPct val="150000"/>
              </a:lnSpc>
              <a:spcBef>
                <a:spcPts val="413"/>
              </a:spcBef>
              <a:spcAft>
                <a:spcPts val="0"/>
              </a:spcAft>
              <a:buClr>
                <a:srgbClr val="011E3B"/>
              </a:buClr>
              <a:buSzPts val="1100"/>
              <a:buNone/>
            </a:pPr>
            <a:r>
              <a:rPr b="1" lang="en-GB" sz="1100">
                <a:latin typeface="Calibri"/>
                <a:ea typeface="Calibri"/>
                <a:cs typeface="Calibri"/>
                <a:sym typeface="Calibri"/>
              </a:rPr>
              <a:t>Emotionale Last:</a:t>
            </a:r>
            <a:r>
              <a:rPr lang="en-GB" sz="1100">
                <a:latin typeface="Calibri"/>
                <a:ea typeface="Calibri"/>
                <a:cs typeface="Calibri"/>
                <a:sym typeface="Calibri"/>
              </a:rPr>
              <a:t> Anhaltendes Bedauern kann Selbstzweifel nähren, die Motivation schwächen und Entscheidungen untergraben.</a:t>
            </a:r>
            <a:endParaRPr/>
          </a:p>
          <a:p>
            <a:pPr indent="0" lvl="1" marL="206517" rtl="0" algn="l">
              <a:lnSpc>
                <a:spcPct val="150000"/>
              </a:lnSpc>
              <a:spcBef>
                <a:spcPts val="413"/>
              </a:spcBef>
              <a:spcAft>
                <a:spcPts val="0"/>
              </a:spcAft>
              <a:buClr>
                <a:srgbClr val="011E3B"/>
              </a:buClr>
              <a:buSzPts val="1100"/>
              <a:buNone/>
            </a:pPr>
            <a:r>
              <a:rPr b="1" lang="en-GB" sz="1100">
                <a:latin typeface="Calibri"/>
                <a:ea typeface="Calibri"/>
                <a:cs typeface="Calibri"/>
                <a:sym typeface="Calibri"/>
              </a:rPr>
              <a:t>Fehlgeleitete Verantwortung:</a:t>
            </a:r>
            <a:r>
              <a:rPr lang="en-GB" sz="1100">
                <a:latin typeface="Calibri"/>
                <a:ea typeface="Calibri"/>
                <a:cs typeface="Calibri"/>
                <a:sym typeface="Calibri"/>
              </a:rPr>
              <a:t> Frauen verinnerlichen oft gesellschaftliche Erwartungen und bedauern Entscheidungen, die eher durch Umstände als durch persönliches Versagen eingeschränkt waren.</a:t>
            </a:r>
            <a:endParaRPr/>
          </a:p>
          <a:p>
            <a:pPr indent="0" lvl="1" marL="206517" rtl="0" algn="l">
              <a:lnSpc>
                <a:spcPct val="150000"/>
              </a:lnSpc>
              <a:spcBef>
                <a:spcPts val="413"/>
              </a:spcBef>
              <a:spcAft>
                <a:spcPts val="0"/>
              </a:spcAft>
              <a:buClr>
                <a:srgbClr val="011E3B"/>
              </a:buClr>
              <a:buSzPts val="1100"/>
              <a:buNone/>
            </a:pPr>
            <a:r>
              <a:rPr lang="en-GB" sz="1100">
                <a:latin typeface="Calibri"/>
                <a:ea typeface="Calibri"/>
                <a:cs typeface="Calibri"/>
                <a:sym typeface="Calibri"/>
              </a:rPr>
              <a:t>Bedauern zu erkennen ist der erste Schritt, um es als Erkenntnis statt als lebenslanges Urteil zu begreifen.</a:t>
            </a:r>
            <a:endParaRPr/>
          </a:p>
          <a:p>
            <a:pPr indent="-101600" lvl="0" marL="171450" rtl="0" algn="l">
              <a:lnSpc>
                <a:spcPct val="110909"/>
              </a:lnSpc>
              <a:spcBef>
                <a:spcPts val="0"/>
              </a:spcBef>
              <a:spcAft>
                <a:spcPts val="0"/>
              </a:spcAft>
              <a:buClr>
                <a:srgbClr val="D38CBC"/>
              </a:buClr>
              <a:buSzPts val="1100"/>
              <a:buFont typeface="Arial"/>
              <a:buNone/>
            </a:pPr>
            <a:r>
              <a:t/>
            </a:r>
            <a:endParaRPr/>
          </a:p>
        </p:txBody>
      </p:sp>
      <p:grpSp>
        <p:nvGrpSpPr>
          <p:cNvPr id="2039" name="Google Shape;2039;p56"/>
          <p:cNvGrpSpPr/>
          <p:nvPr/>
        </p:nvGrpSpPr>
        <p:grpSpPr>
          <a:xfrm>
            <a:off x="5171277" y="1682597"/>
            <a:ext cx="283418" cy="283423"/>
            <a:chOff x="8736336" y="773976"/>
            <a:chExt cx="925001" cy="925018"/>
          </a:xfrm>
        </p:grpSpPr>
        <p:sp>
          <p:nvSpPr>
            <p:cNvPr id="2040" name="Google Shape;2040;p56"/>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41" name="Google Shape;2041;p56"/>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42" name="Google Shape;2042;p56"/>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43" name="Google Shape;2043;p56"/>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44" name="Google Shape;2044;p56"/>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45" name="Google Shape;2045;p56"/>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46" name="Google Shape;2046;p56"/>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047" name="Google Shape;2047;p56"/>
          <p:cNvSpPr/>
          <p:nvPr/>
        </p:nvSpPr>
        <p:spPr>
          <a:xfrm>
            <a:off x="5005388" y="4682989"/>
            <a:ext cx="1981199" cy="3628027"/>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48" name="Google Shape;2048;p56"/>
          <p:cNvSpPr txBox="1"/>
          <p:nvPr/>
        </p:nvSpPr>
        <p:spPr>
          <a:xfrm>
            <a:off x="5215915" y="5065957"/>
            <a:ext cx="1642085" cy="3168965"/>
          </a:xfrm>
          <a:prstGeom prst="rect">
            <a:avLst/>
          </a:prstGeom>
          <a:noFill/>
          <a:ln>
            <a:noFill/>
          </a:ln>
        </p:spPr>
        <p:txBody>
          <a:bodyPr anchorCtr="0" anchor="t" bIns="45700" lIns="91425" spcFirstLastPara="1" rIns="91425" wrap="square" tIns="45700">
            <a:noAutofit/>
          </a:bodyPr>
          <a:lstStyle/>
          <a:p>
            <a:pPr indent="-171450" lvl="0" marL="171450" marR="0" rtl="0" algn="l">
              <a:lnSpc>
                <a:spcPct val="150000"/>
              </a:lnSpc>
              <a:spcBef>
                <a:spcPts val="0"/>
              </a:spcBef>
              <a:spcAft>
                <a:spcPts val="0"/>
              </a:spcAft>
              <a:buClr>
                <a:srgbClr val="4763AE"/>
              </a:buClr>
              <a:buSzPts val="1100"/>
              <a:buFont typeface="Arial"/>
              <a:buChar char="•"/>
            </a:pPr>
            <a:r>
              <a:rPr b="0" i="0" lang="en-GB" sz="1000">
                <a:solidFill>
                  <a:srgbClr val="1E2879"/>
                </a:solidFill>
                <a:latin typeface="Calibri"/>
                <a:ea typeface="Calibri"/>
                <a:cs typeface="Calibri"/>
                <a:sym typeface="Calibri"/>
              </a:rPr>
              <a:t>Welche Entscheidungen oder Situationen in meinem Leben bedauere ich derzeit?</a:t>
            </a:r>
            <a:endParaRPr/>
          </a:p>
          <a:p>
            <a:pPr indent="-171450" lvl="0" marL="171450" marR="0" rtl="0" algn="l">
              <a:lnSpc>
                <a:spcPct val="150000"/>
              </a:lnSpc>
              <a:spcBef>
                <a:spcPts val="0"/>
              </a:spcBef>
              <a:spcAft>
                <a:spcPts val="0"/>
              </a:spcAft>
              <a:buClr>
                <a:srgbClr val="4763AE"/>
              </a:buClr>
              <a:buSzPts val="1100"/>
              <a:buFont typeface="Arial"/>
              <a:buChar char="•"/>
            </a:pPr>
            <a:r>
              <a:rPr b="0" i="0" lang="en-GB" sz="1000">
                <a:solidFill>
                  <a:srgbClr val="1E2879"/>
                </a:solidFill>
                <a:latin typeface="Calibri"/>
                <a:ea typeface="Calibri"/>
                <a:cs typeface="Calibri"/>
                <a:sym typeface="Calibri"/>
              </a:rPr>
              <a:t>Wie haben diese Erfahrungen mich zu der gemacht, die ich heute bin?</a:t>
            </a:r>
            <a:endParaRPr/>
          </a:p>
          <a:p>
            <a:pPr indent="-171450" lvl="0" marL="171450" marR="0" rtl="0" algn="l">
              <a:lnSpc>
                <a:spcPct val="150000"/>
              </a:lnSpc>
              <a:spcBef>
                <a:spcPts val="0"/>
              </a:spcBef>
              <a:spcAft>
                <a:spcPts val="0"/>
              </a:spcAft>
              <a:buClr>
                <a:srgbClr val="4763AE"/>
              </a:buClr>
              <a:buSzPts val="1100"/>
              <a:buFont typeface="Arial"/>
              <a:buChar char="•"/>
            </a:pPr>
            <a:r>
              <a:rPr b="0" i="0" lang="en-GB" sz="1000">
                <a:solidFill>
                  <a:srgbClr val="1E2879"/>
                </a:solidFill>
                <a:latin typeface="Calibri"/>
                <a:ea typeface="Calibri"/>
                <a:cs typeface="Calibri"/>
                <a:sym typeface="Calibri"/>
              </a:rPr>
              <a:t>Inwiefern bin ich an diesen Erfahrungen gewachsen oder habe daraus gelernt? </a:t>
            </a:r>
            <a:endParaRPr/>
          </a:p>
          <a:p>
            <a:pPr indent="0" lvl="0" marL="0" marR="0" rtl="0" algn="l">
              <a:lnSpc>
                <a:spcPct val="110909"/>
              </a:lnSpc>
              <a:spcBef>
                <a:spcPts val="0"/>
              </a:spcBef>
              <a:spcAft>
                <a:spcPts val="0"/>
              </a:spcAft>
              <a:buClr>
                <a:srgbClr val="4763AE"/>
              </a:buClr>
              <a:buSzPts val="1100"/>
              <a:buFont typeface="Arial"/>
              <a:buNone/>
            </a:pPr>
            <a:r>
              <a:rPr sz="1300"/>
              <a:t/>
            </a:r>
            <a:endParaRPr b="0" i="0" sz="1100">
              <a:solidFill>
                <a:srgbClr val="1E2879"/>
              </a:solidFill>
              <a:latin typeface="Calibri"/>
              <a:ea typeface="Calibri"/>
              <a:cs typeface="Calibri"/>
              <a:sym typeface="Calibri"/>
            </a:endParaRPr>
          </a:p>
        </p:txBody>
      </p:sp>
      <p:cxnSp>
        <p:nvCxnSpPr>
          <p:cNvPr id="2049" name="Google Shape;2049;p56"/>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050" name="Google Shape;2050;p56"/>
          <p:cNvGrpSpPr/>
          <p:nvPr/>
        </p:nvGrpSpPr>
        <p:grpSpPr>
          <a:xfrm>
            <a:off x="973372" y="543749"/>
            <a:ext cx="594171" cy="758066"/>
            <a:chOff x="5321116" y="858896"/>
            <a:chExt cx="888315" cy="1133345"/>
          </a:xfrm>
        </p:grpSpPr>
        <p:sp>
          <p:nvSpPr>
            <p:cNvPr id="2051" name="Google Shape;2051;p56"/>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52" name="Google Shape;2052;p56"/>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53" name="Google Shape;2053;p56"/>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54" name="Google Shape;2054;p56"/>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55" name="Google Shape;2055;p56"/>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56" name="Google Shape;2056;p56"/>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57" name="Google Shape;2057;p56"/>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58" name="Google Shape;2058;p56"/>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59" name="Google Shape;2059;p56"/>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2060" name="Google Shape;2060;p56"/>
          <p:cNvGrpSpPr/>
          <p:nvPr/>
        </p:nvGrpSpPr>
        <p:grpSpPr>
          <a:xfrm>
            <a:off x="5115860" y="4476271"/>
            <a:ext cx="1470268" cy="406400"/>
            <a:chOff x="5115860" y="1600151"/>
            <a:chExt cx="1470268" cy="406400"/>
          </a:xfrm>
        </p:grpSpPr>
        <p:grpSp>
          <p:nvGrpSpPr>
            <p:cNvPr id="2061" name="Google Shape;2061;p56"/>
            <p:cNvGrpSpPr/>
            <p:nvPr/>
          </p:nvGrpSpPr>
          <p:grpSpPr>
            <a:xfrm>
              <a:off x="5115860" y="1600151"/>
              <a:ext cx="1470268" cy="406400"/>
              <a:chOff x="1590175" y="6032510"/>
              <a:chExt cx="1470268" cy="406400"/>
            </a:xfrm>
          </p:grpSpPr>
          <p:sp>
            <p:nvSpPr>
              <p:cNvPr id="2062" name="Google Shape;2062;p56"/>
              <p:cNvSpPr/>
              <p:nvPr/>
            </p:nvSpPr>
            <p:spPr>
              <a:xfrm>
                <a:off x="1941158" y="6087928"/>
                <a:ext cx="546861"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63" name="Google Shape;2063;p56"/>
              <p:cNvSpPr/>
              <p:nvPr/>
            </p:nvSpPr>
            <p:spPr>
              <a:xfrm>
                <a:off x="1784140" y="6092546"/>
                <a:ext cx="1261096"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64" name="Google Shape;2064;p56"/>
              <p:cNvSpPr txBox="1"/>
              <p:nvPr/>
            </p:nvSpPr>
            <p:spPr>
              <a:xfrm>
                <a:off x="1996592" y="6089321"/>
                <a:ext cx="1063851"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Reflexion</a:t>
                </a:r>
                <a:endParaRPr/>
              </a:p>
            </p:txBody>
          </p:sp>
          <p:sp>
            <p:nvSpPr>
              <p:cNvPr id="2065" name="Google Shape;2065;p56"/>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66" name="Google Shape;2066;p56"/>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67" name="Google Shape;2067;p56"/>
            <p:cNvGrpSpPr/>
            <p:nvPr/>
          </p:nvGrpSpPr>
          <p:grpSpPr>
            <a:xfrm>
              <a:off x="5184342" y="1670170"/>
              <a:ext cx="283418" cy="283423"/>
              <a:chOff x="8736336" y="773976"/>
              <a:chExt cx="925001" cy="925018"/>
            </a:xfrm>
          </p:grpSpPr>
          <p:sp>
            <p:nvSpPr>
              <p:cNvPr id="2068" name="Google Shape;2068;p56"/>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69" name="Google Shape;2069;p56"/>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70" name="Google Shape;2070;p56"/>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71" name="Google Shape;2071;p56"/>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72" name="Google Shape;2072;p56"/>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73" name="Google Shape;2073;p56"/>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74" name="Google Shape;2074;p56"/>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8" name="Shape 2078"/>
        <p:cNvGrpSpPr/>
        <p:nvPr/>
      </p:nvGrpSpPr>
      <p:grpSpPr>
        <a:xfrm>
          <a:off x="0" y="0"/>
          <a:ext cx="0" cy="0"/>
          <a:chOff x="0" y="0"/>
          <a:chExt cx="0" cy="0"/>
        </a:xfrm>
      </p:grpSpPr>
      <p:sp>
        <p:nvSpPr>
          <p:cNvPr id="2079" name="Google Shape;2079;p57"/>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080" name="Google Shape;2080;p57"/>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081" name="Google Shape;2081;p57"/>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2082" name="Google Shape;2082;p57"/>
          <p:cNvSpPr txBox="1"/>
          <p:nvPr>
            <p:ph idx="4" type="body"/>
          </p:nvPr>
        </p:nvSpPr>
        <p:spPr>
          <a:xfrm>
            <a:off x="1704812" y="1455701"/>
            <a:ext cx="3060000" cy="8075634"/>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t>2. Die Vergangenheit neu deuten</a:t>
            </a:r>
            <a:endParaRPr/>
          </a:p>
          <a:p>
            <a:pPr indent="0" lvl="1" marL="206517" rtl="0" algn="l">
              <a:lnSpc>
                <a:spcPct val="150000"/>
              </a:lnSpc>
              <a:spcBef>
                <a:spcPts val="413"/>
              </a:spcBef>
              <a:spcAft>
                <a:spcPts val="0"/>
              </a:spcAft>
              <a:buClr>
                <a:srgbClr val="011E3B"/>
              </a:buClr>
              <a:buSzPts val="1100"/>
              <a:buNone/>
            </a:pPr>
            <a:r>
              <a:rPr b="1" lang="en-GB" sz="1100">
                <a:latin typeface="Calibri"/>
                <a:ea typeface="Calibri"/>
                <a:cs typeface="Calibri"/>
                <a:sym typeface="Calibri"/>
              </a:rPr>
              <a:t>Lektionen statt Verlust:</a:t>
            </a:r>
            <a:r>
              <a:rPr lang="en-GB" sz="1100">
                <a:latin typeface="Calibri"/>
                <a:ea typeface="Calibri"/>
                <a:cs typeface="Calibri"/>
                <a:sym typeface="Calibri"/>
              </a:rPr>
              <a:t> Jedes „Bedauern“ ist eine Gelegenheit, sich selbst etwas beizubringen. Fragen Sie: </a:t>
            </a:r>
            <a:r>
              <a:rPr i="1" lang="en-GB" sz="1100">
                <a:latin typeface="Calibri"/>
                <a:ea typeface="Calibri"/>
                <a:cs typeface="Calibri"/>
                <a:sym typeface="Calibri"/>
              </a:rPr>
              <a:t>Was hat mich das gelehrt?</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rPr b="1" lang="en-GB" sz="1100">
                <a:latin typeface="Calibri"/>
                <a:ea typeface="Calibri"/>
                <a:cs typeface="Calibri"/>
                <a:sym typeface="Calibri"/>
              </a:rPr>
              <a:t>Resilienz würdigen:</a:t>
            </a:r>
            <a:r>
              <a:rPr lang="en-GB" sz="1100">
                <a:latin typeface="Calibri"/>
                <a:ea typeface="Calibri"/>
                <a:cs typeface="Calibri"/>
                <a:sym typeface="Calibri"/>
              </a:rPr>
              <a:t> Erkennen Sie an, wie Sie sich angepasst und durchgehalten haben, auch wenn die Ergebnisse nicht ideal waren.</a:t>
            </a:r>
            <a:endParaRPr/>
          </a:p>
          <a:p>
            <a:pPr indent="0" lvl="1" marL="206517" rtl="0" algn="l">
              <a:lnSpc>
                <a:spcPct val="150000"/>
              </a:lnSpc>
              <a:spcBef>
                <a:spcPts val="413"/>
              </a:spcBef>
              <a:spcAft>
                <a:spcPts val="0"/>
              </a:spcAft>
              <a:buClr>
                <a:srgbClr val="011E3B"/>
              </a:buClr>
              <a:buSzPts val="1100"/>
              <a:buNone/>
            </a:pPr>
            <a:r>
              <a:rPr b="1" lang="en-GB" sz="1100">
                <a:latin typeface="Calibri"/>
                <a:ea typeface="Calibri"/>
                <a:cs typeface="Calibri"/>
                <a:sym typeface="Calibri"/>
              </a:rPr>
              <a:t>Perspektive wechseln:</a:t>
            </a:r>
            <a:r>
              <a:rPr lang="en-GB" sz="1100">
                <a:latin typeface="Calibri"/>
                <a:ea typeface="Calibri"/>
                <a:cs typeface="Calibri"/>
                <a:sym typeface="Calibri"/>
              </a:rPr>
              <a:t> Betrachten Sie frühere Entscheidungen als im damaligen Kontext vernünftig statt als Fehler. Ihre Entscheidungen beruhten auf dem Wissen, den Mitteln und den Prioritäten, die Sie zu dieser Zeit hatten.</a:t>
            </a:r>
            <a:endParaRPr/>
          </a:p>
          <a:p>
            <a:pPr indent="0" lvl="1" marL="206517" rtl="0" algn="l">
              <a:lnSpc>
                <a:spcPct val="150000"/>
              </a:lnSpc>
              <a:spcBef>
                <a:spcPts val="413"/>
              </a:spcBef>
              <a:spcAft>
                <a:spcPts val="0"/>
              </a:spcAft>
              <a:buClr>
                <a:srgbClr val="011E3B"/>
              </a:buClr>
              <a:buSzPts val="1100"/>
              <a:buNone/>
            </a:pPr>
            <a:r>
              <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t/>
            </a:r>
            <a:endParaRPr sz="1100">
              <a:latin typeface="Calibri"/>
              <a:ea typeface="Calibri"/>
              <a:cs typeface="Calibri"/>
              <a:sym typeface="Calibri"/>
            </a:endParaRPr>
          </a:p>
          <a:p>
            <a:pPr indent="0" lvl="0" marL="0" rtl="0" algn="l">
              <a:lnSpc>
                <a:spcPct val="150000"/>
              </a:lnSpc>
              <a:spcBef>
                <a:spcPts val="0"/>
              </a:spcBef>
              <a:spcAft>
                <a:spcPts val="0"/>
              </a:spcAft>
              <a:buSzPts val="1100"/>
              <a:buNone/>
            </a:pPr>
            <a:r>
              <a:rPr b="1" lang="en-GB">
                <a:latin typeface="Calibri"/>
                <a:ea typeface="Calibri"/>
                <a:cs typeface="Calibri"/>
                <a:sym typeface="Calibri"/>
              </a:rPr>
              <a:t>3. Selbstmitgefühl entwickeln</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Selbstvertrauen wächst, wenn Frauen nachsichtig mit sich selbst sind. Mögliche Strategien:</a:t>
            </a:r>
            <a:endParaRPr/>
          </a:p>
          <a:p>
            <a:pPr indent="0" lvl="1" marL="206517" rtl="0" algn="l">
              <a:lnSpc>
                <a:spcPct val="150000"/>
              </a:lnSpc>
              <a:spcBef>
                <a:spcPts val="413"/>
              </a:spcBef>
              <a:spcAft>
                <a:spcPts val="0"/>
              </a:spcAft>
              <a:buClr>
                <a:srgbClr val="011E3B"/>
              </a:buClr>
              <a:buSzPts val="1100"/>
              <a:buNone/>
            </a:pPr>
            <a:r>
              <a:rPr b="1" lang="en-GB" sz="1100">
                <a:latin typeface="Calibri"/>
                <a:ea typeface="Calibri"/>
                <a:cs typeface="Calibri"/>
                <a:sym typeface="Calibri"/>
              </a:rPr>
              <a:t>Vergebung üben:</a:t>
            </a:r>
            <a:r>
              <a:rPr lang="en-GB" sz="1100">
                <a:latin typeface="Calibri"/>
                <a:ea typeface="Calibri"/>
                <a:cs typeface="Calibri"/>
                <a:sym typeface="Calibri"/>
              </a:rPr>
              <a:t> Gewähren Sie sich dieselbe Nachsicht, die Sie einer Freundin entgegenbringen würden.</a:t>
            </a:r>
            <a:endParaRPr/>
          </a:p>
          <a:p>
            <a:pPr indent="0" lvl="1" marL="206517" rtl="0" algn="l">
              <a:lnSpc>
                <a:spcPct val="150000"/>
              </a:lnSpc>
              <a:spcBef>
                <a:spcPts val="413"/>
              </a:spcBef>
              <a:spcAft>
                <a:spcPts val="0"/>
              </a:spcAft>
              <a:buClr>
                <a:srgbClr val="011E3B"/>
              </a:buClr>
              <a:buSzPts val="1100"/>
              <a:buNone/>
            </a:pPr>
            <a:r>
              <a:rPr b="1" lang="en-GB" sz="1100">
                <a:latin typeface="Calibri"/>
                <a:ea typeface="Calibri"/>
                <a:cs typeface="Calibri"/>
                <a:sym typeface="Calibri"/>
              </a:rPr>
              <a:t>Achtsame Reflexion:</a:t>
            </a:r>
            <a:r>
              <a:rPr lang="en-GB" sz="1100">
                <a:latin typeface="Calibri"/>
                <a:ea typeface="Calibri"/>
                <a:cs typeface="Calibri"/>
                <a:sym typeface="Calibri"/>
              </a:rPr>
              <a:t> Journaling oder Meditation können helfen, anhaltende negative Gefühle ohne Urteil zu verarbeiten.</a:t>
            </a:r>
            <a:endParaRPr/>
          </a:p>
          <a:p>
            <a:pPr indent="0" lvl="1" marL="206517" rtl="0" algn="l">
              <a:lnSpc>
                <a:spcPct val="150000"/>
              </a:lnSpc>
              <a:spcBef>
                <a:spcPts val="413"/>
              </a:spcBef>
              <a:spcAft>
                <a:spcPts val="0"/>
              </a:spcAft>
              <a:buClr>
                <a:srgbClr val="011E3B"/>
              </a:buClr>
              <a:buSzPts val="1100"/>
              <a:buNone/>
            </a:pPr>
            <a:r>
              <a:rPr b="1" lang="en-GB" sz="1100">
                <a:latin typeface="Calibri"/>
                <a:ea typeface="Calibri"/>
                <a:cs typeface="Calibri"/>
                <a:sym typeface="Calibri"/>
              </a:rPr>
              <a:t>Stärken bekräftigen:</a:t>
            </a:r>
            <a:r>
              <a:rPr lang="en-GB" sz="1100">
                <a:latin typeface="Calibri"/>
                <a:ea typeface="Calibri"/>
                <a:cs typeface="Calibri"/>
                <a:sym typeface="Calibri"/>
              </a:rPr>
              <a:t> Listen Sie persönliche Erfolge und Fähigkeiten auf, die Sie in Jahrzehnten der Erfahrung entwickelt haben.</a:t>
            </a:r>
            <a:endParaRPr/>
          </a:p>
          <a:p>
            <a:pPr indent="0" lvl="1" marL="206517" rtl="0" algn="l">
              <a:lnSpc>
                <a:spcPct val="150000"/>
              </a:lnSpc>
              <a:spcBef>
                <a:spcPts val="413"/>
              </a:spcBef>
              <a:spcAft>
                <a:spcPts val="0"/>
              </a:spcAft>
              <a:buClr>
                <a:srgbClr val="011E3B"/>
              </a:buClr>
              <a:buSzPts val="1100"/>
              <a:buNone/>
            </a:pPr>
            <a:r>
              <a:t/>
            </a:r>
            <a:endParaRPr sz="1100">
              <a:latin typeface="Calibri"/>
              <a:ea typeface="Calibri"/>
              <a:cs typeface="Calibri"/>
              <a:sym typeface="Calibri"/>
            </a:endParaRPr>
          </a:p>
          <a:p>
            <a:pPr indent="-101600" lvl="0" marL="171450" rtl="0" algn="l">
              <a:lnSpc>
                <a:spcPct val="110909"/>
              </a:lnSpc>
              <a:spcBef>
                <a:spcPts val="0"/>
              </a:spcBef>
              <a:spcAft>
                <a:spcPts val="0"/>
              </a:spcAft>
              <a:buClr>
                <a:srgbClr val="D38CBC"/>
              </a:buClr>
              <a:buSzPts val="1100"/>
              <a:buFont typeface="Arial"/>
              <a:buNone/>
            </a:pPr>
            <a:r>
              <a:t/>
            </a:r>
            <a:endParaRPr/>
          </a:p>
        </p:txBody>
      </p:sp>
      <p:grpSp>
        <p:nvGrpSpPr>
          <p:cNvPr id="2083" name="Google Shape;2083;p57"/>
          <p:cNvGrpSpPr/>
          <p:nvPr/>
        </p:nvGrpSpPr>
        <p:grpSpPr>
          <a:xfrm>
            <a:off x="5171277" y="1682597"/>
            <a:ext cx="283418" cy="283423"/>
            <a:chOff x="8736336" y="773976"/>
            <a:chExt cx="925001" cy="925018"/>
          </a:xfrm>
        </p:grpSpPr>
        <p:sp>
          <p:nvSpPr>
            <p:cNvPr id="2084" name="Google Shape;2084;p57"/>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85" name="Google Shape;2085;p57"/>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86" name="Google Shape;2086;p57"/>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87" name="Google Shape;2087;p57"/>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88" name="Google Shape;2088;p57"/>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89" name="Google Shape;2089;p57"/>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90" name="Google Shape;2090;p57"/>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091" name="Google Shape;2091;p57"/>
          <p:cNvSpPr/>
          <p:nvPr/>
        </p:nvSpPr>
        <p:spPr>
          <a:xfrm>
            <a:off x="5005388" y="1636751"/>
            <a:ext cx="1981199" cy="3841449"/>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92" name="Google Shape;2092;p57"/>
          <p:cNvSpPr txBox="1"/>
          <p:nvPr/>
        </p:nvSpPr>
        <p:spPr>
          <a:xfrm>
            <a:off x="5215915" y="2019719"/>
            <a:ext cx="1642085" cy="3381041"/>
          </a:xfrm>
          <a:prstGeom prst="rect">
            <a:avLst/>
          </a:prstGeom>
          <a:noFill/>
          <a:ln>
            <a:noFill/>
          </a:ln>
        </p:spPr>
        <p:txBody>
          <a:bodyPr anchorCtr="0" anchor="t" bIns="45700" lIns="91425" spcFirstLastPara="1" rIns="91425" wrap="square" tIns="45700">
            <a:noAutofit/>
          </a:bodyPr>
          <a:lstStyle/>
          <a:p>
            <a:pPr indent="-171450" lvl="0" marL="171450" marR="0" rtl="0" algn="l">
              <a:lnSpc>
                <a:spcPct val="150000"/>
              </a:lnSpc>
              <a:spcBef>
                <a:spcPts val="0"/>
              </a:spcBef>
              <a:spcAft>
                <a:spcPts val="0"/>
              </a:spcAft>
              <a:buClr>
                <a:srgbClr val="4763AE"/>
              </a:buClr>
              <a:buSzPts val="1100"/>
              <a:buFont typeface="Arial"/>
              <a:buChar char="•"/>
            </a:pPr>
            <a:r>
              <a:rPr b="0" i="0" lang="en-GB" sz="1000">
                <a:solidFill>
                  <a:srgbClr val="1E2879"/>
                </a:solidFill>
                <a:latin typeface="Calibri"/>
                <a:ea typeface="Calibri"/>
                <a:cs typeface="Calibri"/>
                <a:sym typeface="Calibri"/>
              </a:rPr>
              <a:t>Wenn ich eine Freundin in meiner Situation beraten würde – welche Sichtweise würde ich ihr anbieten?</a:t>
            </a:r>
            <a:endParaRPr/>
          </a:p>
          <a:p>
            <a:pPr indent="-171450" lvl="0" marL="171450" marR="0" rtl="0" algn="l">
              <a:lnSpc>
                <a:spcPct val="150000"/>
              </a:lnSpc>
              <a:spcBef>
                <a:spcPts val="0"/>
              </a:spcBef>
              <a:spcAft>
                <a:spcPts val="0"/>
              </a:spcAft>
              <a:buClr>
                <a:srgbClr val="4763AE"/>
              </a:buClr>
              <a:buSzPts val="1100"/>
              <a:buFont typeface="Arial"/>
              <a:buChar char="•"/>
            </a:pPr>
            <a:r>
              <a:rPr b="0" i="0" lang="en-GB" sz="1000">
                <a:solidFill>
                  <a:srgbClr val="1E2879"/>
                </a:solidFill>
                <a:latin typeface="Calibri"/>
                <a:ea typeface="Calibri"/>
                <a:cs typeface="Calibri"/>
                <a:sym typeface="Calibri"/>
              </a:rPr>
              <a:t>Welche „Reue“ kann ich als Lektion oder Etappe statt als Scheitern neu deuten?</a:t>
            </a:r>
            <a:endParaRPr/>
          </a:p>
          <a:p>
            <a:pPr indent="-171450" lvl="0" marL="171450" marR="0" rtl="0" algn="l">
              <a:lnSpc>
                <a:spcPct val="150000"/>
              </a:lnSpc>
              <a:spcBef>
                <a:spcPts val="0"/>
              </a:spcBef>
              <a:spcAft>
                <a:spcPts val="0"/>
              </a:spcAft>
              <a:buClr>
                <a:srgbClr val="4763AE"/>
              </a:buClr>
              <a:buSzPts val="1100"/>
              <a:buFont typeface="Arial"/>
              <a:buChar char="•"/>
            </a:pPr>
            <a:r>
              <a:rPr b="0" i="0" lang="en-GB" sz="1000">
                <a:solidFill>
                  <a:srgbClr val="1E2879"/>
                </a:solidFill>
                <a:latin typeface="Calibri"/>
                <a:ea typeface="Calibri"/>
                <a:cs typeface="Calibri"/>
                <a:sym typeface="Calibri"/>
              </a:rPr>
              <a:t>Welche Stärken habe ich in schwierigen Zeiten gezeigt, die ich heute anerkennen kann?</a:t>
            </a:r>
            <a:endParaRPr/>
          </a:p>
        </p:txBody>
      </p:sp>
      <p:cxnSp>
        <p:nvCxnSpPr>
          <p:cNvPr id="2093" name="Google Shape;2093;p57"/>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094" name="Google Shape;2094;p57"/>
          <p:cNvGrpSpPr/>
          <p:nvPr/>
        </p:nvGrpSpPr>
        <p:grpSpPr>
          <a:xfrm>
            <a:off x="973372" y="543749"/>
            <a:ext cx="594171" cy="758066"/>
            <a:chOff x="5321116" y="858896"/>
            <a:chExt cx="888315" cy="1133345"/>
          </a:xfrm>
        </p:grpSpPr>
        <p:sp>
          <p:nvSpPr>
            <p:cNvPr id="2095" name="Google Shape;2095;p57"/>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96" name="Google Shape;2096;p57"/>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97" name="Google Shape;2097;p57"/>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98" name="Google Shape;2098;p57"/>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99" name="Google Shape;2099;p57"/>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00" name="Google Shape;2100;p57"/>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01" name="Google Shape;2101;p57"/>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02" name="Google Shape;2102;p57"/>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03" name="Google Shape;2103;p57"/>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2104" name="Google Shape;2104;p57"/>
          <p:cNvGrpSpPr/>
          <p:nvPr/>
        </p:nvGrpSpPr>
        <p:grpSpPr>
          <a:xfrm>
            <a:off x="5115860" y="1430033"/>
            <a:ext cx="1470268" cy="406400"/>
            <a:chOff x="5115860" y="1600151"/>
            <a:chExt cx="1470268" cy="406400"/>
          </a:xfrm>
        </p:grpSpPr>
        <p:grpSp>
          <p:nvGrpSpPr>
            <p:cNvPr id="2105" name="Google Shape;2105;p57"/>
            <p:cNvGrpSpPr/>
            <p:nvPr/>
          </p:nvGrpSpPr>
          <p:grpSpPr>
            <a:xfrm>
              <a:off x="5115860" y="1600151"/>
              <a:ext cx="1470268" cy="406400"/>
              <a:chOff x="1590175" y="6032510"/>
              <a:chExt cx="1470268" cy="406400"/>
            </a:xfrm>
          </p:grpSpPr>
          <p:sp>
            <p:nvSpPr>
              <p:cNvPr id="2106" name="Google Shape;2106;p57"/>
              <p:cNvSpPr/>
              <p:nvPr/>
            </p:nvSpPr>
            <p:spPr>
              <a:xfrm>
                <a:off x="1941158" y="6087928"/>
                <a:ext cx="546861"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07" name="Google Shape;2107;p57"/>
              <p:cNvSpPr/>
              <p:nvPr/>
            </p:nvSpPr>
            <p:spPr>
              <a:xfrm>
                <a:off x="1784140" y="6092546"/>
                <a:ext cx="1261096"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08" name="Google Shape;2108;p57"/>
              <p:cNvSpPr txBox="1"/>
              <p:nvPr/>
            </p:nvSpPr>
            <p:spPr>
              <a:xfrm>
                <a:off x="1996592" y="6089321"/>
                <a:ext cx="1063851"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Reflexion</a:t>
                </a:r>
                <a:endParaRPr/>
              </a:p>
            </p:txBody>
          </p:sp>
          <p:sp>
            <p:nvSpPr>
              <p:cNvPr id="2109" name="Google Shape;2109;p57"/>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10" name="Google Shape;2110;p57"/>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11" name="Google Shape;2111;p57"/>
            <p:cNvGrpSpPr/>
            <p:nvPr/>
          </p:nvGrpSpPr>
          <p:grpSpPr>
            <a:xfrm>
              <a:off x="5184342" y="1670170"/>
              <a:ext cx="283418" cy="283423"/>
              <a:chOff x="8736336" y="773976"/>
              <a:chExt cx="925001" cy="925018"/>
            </a:xfrm>
          </p:grpSpPr>
          <p:sp>
            <p:nvSpPr>
              <p:cNvPr id="2112" name="Google Shape;2112;p57"/>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13" name="Google Shape;2113;p57"/>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14" name="Google Shape;2114;p57"/>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15" name="Google Shape;2115;p57"/>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16" name="Google Shape;2116;p57"/>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17" name="Google Shape;2117;p57"/>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18" name="Google Shape;2118;p57"/>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2119" name="Google Shape;2119;p57"/>
          <p:cNvSpPr/>
          <p:nvPr/>
        </p:nvSpPr>
        <p:spPr>
          <a:xfrm>
            <a:off x="5008936" y="6036870"/>
            <a:ext cx="1981199" cy="3792734"/>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20" name="Google Shape;2120;p57"/>
          <p:cNvSpPr txBox="1"/>
          <p:nvPr/>
        </p:nvSpPr>
        <p:spPr>
          <a:xfrm>
            <a:off x="5219463" y="6419837"/>
            <a:ext cx="1642085" cy="3351483"/>
          </a:xfrm>
          <a:prstGeom prst="rect">
            <a:avLst/>
          </a:prstGeom>
          <a:noFill/>
          <a:ln>
            <a:noFill/>
          </a:ln>
        </p:spPr>
        <p:txBody>
          <a:bodyPr anchorCtr="0" anchor="t" bIns="45700" lIns="91425" spcFirstLastPara="1" rIns="91425" wrap="square" tIns="45700">
            <a:noAutofit/>
          </a:bodyPr>
          <a:lstStyle/>
          <a:p>
            <a:pPr indent="-171450" lvl="0" marL="171450" marR="0" rtl="0" algn="l">
              <a:lnSpc>
                <a:spcPct val="150000"/>
              </a:lnSpc>
              <a:spcBef>
                <a:spcPts val="0"/>
              </a:spcBef>
              <a:spcAft>
                <a:spcPts val="0"/>
              </a:spcAft>
              <a:buClr>
                <a:srgbClr val="4763AE"/>
              </a:buClr>
              <a:buSzPts val="1100"/>
              <a:buFont typeface="Arial"/>
              <a:buChar char="•"/>
            </a:pPr>
            <a:r>
              <a:rPr b="0" i="0" lang="en-GB" sz="950">
                <a:solidFill>
                  <a:srgbClr val="1E2879"/>
                </a:solidFill>
                <a:latin typeface="Calibri"/>
                <a:ea typeface="Calibri"/>
                <a:cs typeface="Calibri"/>
                <a:sym typeface="Calibri"/>
              </a:rPr>
              <a:t>Wie würde es sich anfühlen, mir Entscheidungen zu vergeben, die ich mit begrenzten Informationen oder Möglichkeiten getroffen habe?</a:t>
            </a:r>
            <a:endParaRPr/>
          </a:p>
          <a:p>
            <a:pPr indent="-171450" lvl="0" marL="171450" marR="0" rtl="0" algn="l">
              <a:lnSpc>
                <a:spcPct val="150000"/>
              </a:lnSpc>
              <a:spcBef>
                <a:spcPts val="0"/>
              </a:spcBef>
              <a:spcAft>
                <a:spcPts val="0"/>
              </a:spcAft>
              <a:buClr>
                <a:srgbClr val="4763AE"/>
              </a:buClr>
              <a:buSzPts val="1100"/>
              <a:buFont typeface="Arial"/>
              <a:buChar char="•"/>
            </a:pPr>
            <a:r>
              <a:rPr b="0" i="0" lang="en-GB" sz="950">
                <a:solidFill>
                  <a:srgbClr val="1E2879"/>
                </a:solidFill>
                <a:latin typeface="Calibri"/>
                <a:ea typeface="Calibri"/>
                <a:cs typeface="Calibri"/>
                <a:sym typeface="Calibri"/>
              </a:rPr>
              <a:t>Welche ermutigenden oder bestärkenden Worte kann ich mir jetzt gerade selbst sagen?</a:t>
            </a:r>
            <a:endParaRPr/>
          </a:p>
          <a:p>
            <a:pPr indent="-171450" lvl="0" marL="171450" marR="0" rtl="0" algn="l">
              <a:lnSpc>
                <a:spcPct val="150000"/>
              </a:lnSpc>
              <a:spcBef>
                <a:spcPts val="0"/>
              </a:spcBef>
              <a:spcAft>
                <a:spcPts val="0"/>
              </a:spcAft>
              <a:buClr>
                <a:srgbClr val="4763AE"/>
              </a:buClr>
              <a:buSzPts val="1100"/>
              <a:buFont typeface="Arial"/>
              <a:buChar char="•"/>
            </a:pPr>
            <a:r>
              <a:rPr b="0" i="0" lang="en-GB" sz="950">
                <a:solidFill>
                  <a:srgbClr val="1E2879"/>
                </a:solidFill>
                <a:latin typeface="Calibri"/>
                <a:ea typeface="Calibri"/>
                <a:cs typeface="Calibri"/>
                <a:sym typeface="Calibri"/>
              </a:rPr>
              <a:t>Wie kann ich die kleinen Erfolge würdigen, die ich damals vielleicht übersehen habe?</a:t>
            </a:r>
            <a:endParaRPr/>
          </a:p>
          <a:p>
            <a:pPr indent="0" lvl="0" marL="0" marR="0" rtl="0" algn="l">
              <a:lnSpc>
                <a:spcPct val="150000"/>
              </a:lnSpc>
              <a:spcBef>
                <a:spcPts val="0"/>
              </a:spcBef>
              <a:spcAft>
                <a:spcPts val="0"/>
              </a:spcAft>
              <a:buClr>
                <a:srgbClr val="4763AE"/>
              </a:buClr>
              <a:buSzPts val="1100"/>
              <a:buFont typeface="Arial"/>
              <a:buNone/>
            </a:pPr>
            <a:r>
              <a:rPr sz="1200"/>
              <a:t/>
            </a:r>
            <a:endParaRPr b="0" i="0"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Clr>
                <a:srgbClr val="4763AE"/>
              </a:buClr>
              <a:buSzPts val="1100"/>
              <a:buFont typeface="Arial"/>
              <a:buNone/>
            </a:pPr>
            <a:r>
              <a:rPr sz="1200"/>
              <a:t/>
            </a:r>
            <a:endParaRPr b="0" i="0" sz="1100">
              <a:solidFill>
                <a:srgbClr val="1E2879"/>
              </a:solidFill>
              <a:latin typeface="Calibri"/>
              <a:ea typeface="Calibri"/>
              <a:cs typeface="Calibri"/>
              <a:sym typeface="Calibri"/>
            </a:endParaRPr>
          </a:p>
        </p:txBody>
      </p:sp>
      <p:grpSp>
        <p:nvGrpSpPr>
          <p:cNvPr id="2121" name="Google Shape;2121;p57"/>
          <p:cNvGrpSpPr/>
          <p:nvPr/>
        </p:nvGrpSpPr>
        <p:grpSpPr>
          <a:xfrm>
            <a:off x="5119408" y="5830152"/>
            <a:ext cx="1470268" cy="406400"/>
            <a:chOff x="5115860" y="1600151"/>
            <a:chExt cx="1470268" cy="406400"/>
          </a:xfrm>
        </p:grpSpPr>
        <p:grpSp>
          <p:nvGrpSpPr>
            <p:cNvPr id="2122" name="Google Shape;2122;p57"/>
            <p:cNvGrpSpPr/>
            <p:nvPr/>
          </p:nvGrpSpPr>
          <p:grpSpPr>
            <a:xfrm>
              <a:off x="5115860" y="1600151"/>
              <a:ext cx="1470268" cy="406400"/>
              <a:chOff x="1590175" y="6032510"/>
              <a:chExt cx="1470268" cy="406400"/>
            </a:xfrm>
          </p:grpSpPr>
          <p:sp>
            <p:nvSpPr>
              <p:cNvPr id="2123" name="Google Shape;2123;p57"/>
              <p:cNvSpPr/>
              <p:nvPr/>
            </p:nvSpPr>
            <p:spPr>
              <a:xfrm>
                <a:off x="1941158" y="6087928"/>
                <a:ext cx="546861"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24" name="Google Shape;2124;p57"/>
              <p:cNvSpPr/>
              <p:nvPr/>
            </p:nvSpPr>
            <p:spPr>
              <a:xfrm>
                <a:off x="1784140" y="6092546"/>
                <a:ext cx="1261096"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25" name="Google Shape;2125;p57"/>
              <p:cNvSpPr txBox="1"/>
              <p:nvPr/>
            </p:nvSpPr>
            <p:spPr>
              <a:xfrm>
                <a:off x="1996592" y="6089321"/>
                <a:ext cx="1063851"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Reflexion</a:t>
                </a:r>
                <a:endParaRPr/>
              </a:p>
            </p:txBody>
          </p:sp>
          <p:sp>
            <p:nvSpPr>
              <p:cNvPr id="2126" name="Google Shape;2126;p57"/>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27" name="Google Shape;2127;p57"/>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28" name="Google Shape;2128;p57"/>
            <p:cNvGrpSpPr/>
            <p:nvPr/>
          </p:nvGrpSpPr>
          <p:grpSpPr>
            <a:xfrm>
              <a:off x="5184342" y="1670170"/>
              <a:ext cx="283418" cy="283423"/>
              <a:chOff x="8736336" y="773976"/>
              <a:chExt cx="925001" cy="925018"/>
            </a:xfrm>
          </p:grpSpPr>
          <p:sp>
            <p:nvSpPr>
              <p:cNvPr id="2129" name="Google Shape;2129;p57"/>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30" name="Google Shape;2130;p57"/>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31" name="Google Shape;2131;p57"/>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32" name="Google Shape;2132;p57"/>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33" name="Google Shape;2133;p57"/>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34" name="Google Shape;2134;p57"/>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35" name="Google Shape;2135;p57"/>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9" name="Shape 2139"/>
        <p:cNvGrpSpPr/>
        <p:nvPr/>
      </p:nvGrpSpPr>
      <p:grpSpPr>
        <a:xfrm>
          <a:off x="0" y="0"/>
          <a:ext cx="0" cy="0"/>
          <a:chOff x="0" y="0"/>
          <a:chExt cx="0" cy="0"/>
        </a:xfrm>
      </p:grpSpPr>
      <p:sp>
        <p:nvSpPr>
          <p:cNvPr id="2140" name="Google Shape;2140;p58"/>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141" name="Google Shape;2141;p58"/>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142" name="Google Shape;2142;p58"/>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2143" name="Google Shape;2143;p58"/>
          <p:cNvSpPr txBox="1"/>
          <p:nvPr>
            <p:ph idx="4" type="body"/>
          </p:nvPr>
        </p:nvSpPr>
        <p:spPr>
          <a:xfrm>
            <a:off x="1704812" y="1455701"/>
            <a:ext cx="3060000" cy="8075634"/>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sz="1000"/>
              <a:t>4. Selbstvertrauen in der Spätkarriere aufbauen</a:t>
            </a:r>
            <a:endParaRPr/>
          </a:p>
          <a:p>
            <a:pPr indent="0" lvl="0" marL="0" rtl="0" algn="l">
              <a:lnSpc>
                <a:spcPct val="150000"/>
              </a:lnSpc>
              <a:spcBef>
                <a:spcPts val="0"/>
              </a:spcBef>
              <a:spcAft>
                <a:spcPts val="0"/>
              </a:spcAft>
              <a:buSzPts val="1100"/>
              <a:buNone/>
            </a:pPr>
            <a:r>
              <a:rPr lang="en-GB" sz="1000"/>
              <a:t>Selbstvertrauen ist eine Praxis, keine feste Eigenschaft. Frauen können es in mehreren Bereichen entwickeln:</a:t>
            </a:r>
            <a:endParaRPr/>
          </a:p>
          <a:p>
            <a:pPr indent="0" lvl="1" marL="206517"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Finanzielles Selbstvertrauen:</a:t>
            </a:r>
            <a:r>
              <a:rPr lang="en-GB" sz="1000">
                <a:latin typeface="Calibri"/>
                <a:ea typeface="Calibri"/>
                <a:cs typeface="Calibri"/>
                <a:sym typeface="Calibri"/>
              </a:rPr>
              <a:t> Die eigenen Finanzen verstehen, Mittel verwalten und informierte Entscheidungen treffen.</a:t>
            </a:r>
            <a:endParaRPr/>
          </a:p>
          <a:p>
            <a:pPr indent="0" lvl="1" marL="206517"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Berufliches Selbstvertrauen:</a:t>
            </a:r>
            <a:r>
              <a:rPr lang="en-GB" sz="1000">
                <a:latin typeface="Calibri"/>
                <a:ea typeface="Calibri"/>
                <a:cs typeface="Calibri"/>
                <a:sym typeface="Calibri"/>
              </a:rPr>
              <a:t> Die eigene Expertise für Mentoring, Beratung oder Gremienarbeit einsetzen.</a:t>
            </a:r>
            <a:endParaRPr/>
          </a:p>
          <a:p>
            <a:pPr indent="0" lvl="1" marL="206517"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Persönliches Selbstvertrauen:</a:t>
            </a:r>
            <a:r>
              <a:rPr lang="en-GB" sz="1000">
                <a:latin typeface="Calibri"/>
                <a:ea typeface="Calibri"/>
                <a:cs typeface="Calibri"/>
                <a:sym typeface="Calibri"/>
              </a:rPr>
              <a:t> Gesundheit an erste Stelle setzen, Grenzen ziehen und Leidenschaften verfolgen.</a:t>
            </a:r>
            <a:endParaRPr/>
          </a:p>
          <a:p>
            <a:pPr indent="0" lvl="0" marL="0" rtl="0" algn="l">
              <a:lnSpc>
                <a:spcPct val="150000"/>
              </a:lnSpc>
              <a:spcBef>
                <a:spcPts val="0"/>
              </a:spcBef>
              <a:spcAft>
                <a:spcPts val="0"/>
              </a:spcAft>
              <a:buSzPts val="1100"/>
              <a:buNone/>
            </a:pPr>
            <a:r>
              <a:rPr lang="en-GB" sz="1000"/>
              <a:t>Selbstvertrauen wächst auch, wenn Frauen ihr Handeln bewusst an ihren Werten ausrichten – das stärkt Selbstbestimmung und Sinn.</a:t>
            </a:r>
            <a:endParaRPr/>
          </a:p>
          <a:p>
            <a:pPr indent="-101600" lvl="0" marL="171450" rtl="0" algn="l">
              <a:lnSpc>
                <a:spcPct val="110909"/>
              </a:lnSpc>
              <a:spcBef>
                <a:spcPts val="0"/>
              </a:spcBef>
              <a:spcAft>
                <a:spcPts val="0"/>
              </a:spcAft>
              <a:buClr>
                <a:srgbClr val="D38CBC"/>
              </a:buClr>
              <a:buSzPts val="1100"/>
              <a:buFont typeface="Arial"/>
              <a:buNone/>
            </a:pPr>
            <a:r>
              <a:rPr sz="1000"/>
              <a:t/>
            </a:r>
            <a:endParaRPr/>
          </a:p>
          <a:p>
            <a:pPr indent="-101600" lvl="0" marL="171450" rtl="0" algn="l">
              <a:lnSpc>
                <a:spcPct val="110909"/>
              </a:lnSpc>
              <a:spcBef>
                <a:spcPts val="0"/>
              </a:spcBef>
              <a:spcAft>
                <a:spcPts val="0"/>
              </a:spcAft>
              <a:buClr>
                <a:srgbClr val="D38CBC"/>
              </a:buClr>
              <a:buSzPts val="1100"/>
              <a:buFont typeface="Arial"/>
              <a:buNone/>
            </a:pPr>
            <a:r>
              <a:rPr sz="1000"/>
              <a:t/>
            </a:r>
            <a:endParaRPr/>
          </a:p>
          <a:p>
            <a:pPr indent="-101600" lvl="0" marL="171450" rtl="0" algn="l">
              <a:lnSpc>
                <a:spcPct val="110909"/>
              </a:lnSpc>
              <a:spcBef>
                <a:spcPts val="0"/>
              </a:spcBef>
              <a:spcAft>
                <a:spcPts val="0"/>
              </a:spcAft>
              <a:buClr>
                <a:srgbClr val="D38CBC"/>
              </a:buClr>
              <a:buSzPts val="1100"/>
              <a:buFont typeface="Arial"/>
              <a:buNone/>
            </a:pPr>
            <a:r>
              <a:rPr sz="1000"/>
              <a:t/>
            </a:r>
            <a:endParaRPr/>
          </a:p>
          <a:p>
            <a:pPr indent="-101600" lvl="0" marL="171450" rtl="0" algn="l">
              <a:lnSpc>
                <a:spcPct val="110909"/>
              </a:lnSpc>
              <a:spcBef>
                <a:spcPts val="0"/>
              </a:spcBef>
              <a:spcAft>
                <a:spcPts val="0"/>
              </a:spcAft>
              <a:buClr>
                <a:srgbClr val="D38CBC"/>
              </a:buClr>
              <a:buSzPts val="1100"/>
              <a:buFont typeface="Arial"/>
              <a:buNone/>
            </a:pPr>
            <a:r>
              <a:rPr sz="1000"/>
              <a:t/>
            </a:r>
            <a:endParaRPr/>
          </a:p>
          <a:p>
            <a:pPr indent="-101600" lvl="0" marL="171450" rtl="0" algn="l">
              <a:lnSpc>
                <a:spcPct val="110909"/>
              </a:lnSpc>
              <a:spcBef>
                <a:spcPts val="0"/>
              </a:spcBef>
              <a:spcAft>
                <a:spcPts val="0"/>
              </a:spcAft>
              <a:buClr>
                <a:srgbClr val="D38CBC"/>
              </a:buClr>
              <a:buSzPts val="1100"/>
              <a:buFont typeface="Arial"/>
              <a:buNone/>
            </a:pPr>
            <a:r>
              <a:rPr sz="1000"/>
              <a:t/>
            </a:r>
            <a:endParaRPr/>
          </a:p>
          <a:p>
            <a:pPr indent="-101600" lvl="0" marL="171450" rtl="0" algn="l">
              <a:lnSpc>
                <a:spcPct val="110909"/>
              </a:lnSpc>
              <a:spcBef>
                <a:spcPts val="0"/>
              </a:spcBef>
              <a:spcAft>
                <a:spcPts val="0"/>
              </a:spcAft>
              <a:buClr>
                <a:srgbClr val="D38CBC"/>
              </a:buClr>
              <a:buSzPts val="1100"/>
              <a:buFont typeface="Arial"/>
              <a:buNone/>
            </a:pPr>
            <a:r>
              <a:rPr sz="1000"/>
              <a:t/>
            </a:r>
            <a:endParaRPr/>
          </a:p>
          <a:p>
            <a:pPr indent="-139700" lvl="0" marL="171450" rtl="0" algn="l">
              <a:lnSpc>
                <a:spcPct val="244000"/>
              </a:lnSpc>
              <a:spcBef>
                <a:spcPts val="0"/>
              </a:spcBef>
              <a:spcAft>
                <a:spcPts val="0"/>
              </a:spcAft>
              <a:buClr>
                <a:srgbClr val="D38CBC"/>
              </a:buClr>
              <a:buSzPts val="500"/>
              <a:buFont typeface="Arial"/>
              <a:buNone/>
            </a:pPr>
            <a:r>
              <a:rPr sz="1000"/>
              <a:t/>
            </a:r>
            <a:endParaRPr sz="500"/>
          </a:p>
          <a:p>
            <a:pPr indent="-101600" lvl="0" marL="171450" rtl="0" algn="l">
              <a:lnSpc>
                <a:spcPct val="110909"/>
              </a:lnSpc>
              <a:spcBef>
                <a:spcPts val="0"/>
              </a:spcBef>
              <a:spcAft>
                <a:spcPts val="0"/>
              </a:spcAft>
              <a:buClr>
                <a:srgbClr val="D38CBC"/>
              </a:buClr>
              <a:buSzPts val="1100"/>
              <a:buFont typeface="Arial"/>
              <a:buNone/>
            </a:pPr>
            <a:r>
              <a:rPr sz="1000"/>
              <a:t/>
            </a:r>
            <a:endParaRPr/>
          </a:p>
          <a:p>
            <a:pPr indent="0" lvl="0" marL="0" rtl="0" algn="l">
              <a:lnSpc>
                <a:spcPct val="150000"/>
              </a:lnSpc>
              <a:spcBef>
                <a:spcPts val="0"/>
              </a:spcBef>
              <a:spcAft>
                <a:spcPts val="0"/>
              </a:spcAft>
              <a:buSzPts val="1100"/>
              <a:buNone/>
            </a:pPr>
            <a:r>
              <a:rPr b="1" lang="en-GB" sz="1000"/>
              <a:t>5. Strategien zum Loslassen und Weitergehen</a:t>
            </a:r>
            <a:endParaRPr/>
          </a:p>
          <a:p>
            <a:pPr indent="0" lvl="1" marL="206517"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Reflexion über das Vermächtnis:</a:t>
            </a:r>
            <a:r>
              <a:rPr lang="en-GB" sz="1000">
                <a:latin typeface="Calibri"/>
                <a:ea typeface="Calibri"/>
                <a:cs typeface="Calibri"/>
                <a:sym typeface="Calibri"/>
              </a:rPr>
              <a:t> Konzentrieren Sie sich auf die positive Wirkung, die Sie hinterlassen können, statt auf „verpasste Chancen“.</a:t>
            </a:r>
            <a:endParaRPr/>
          </a:p>
          <a:p>
            <a:pPr indent="0" lvl="1" marL="206517"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Zukunftsorientierte Ziele setzen:</a:t>
            </a:r>
            <a:r>
              <a:rPr lang="en-GB" sz="1000">
                <a:latin typeface="Calibri"/>
                <a:ea typeface="Calibri"/>
                <a:cs typeface="Calibri"/>
                <a:sym typeface="Calibri"/>
              </a:rPr>
              <a:t> Benennen Sie sinnvolle nächste Schritte in Beruf, Finanzen, Beziehungen oder persönlicher Entwicklung.</a:t>
            </a:r>
            <a:endParaRPr/>
          </a:p>
          <a:p>
            <a:pPr indent="0" lvl="1" marL="206517"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Unterstützung durch Gleichgesinnte:</a:t>
            </a:r>
            <a:r>
              <a:rPr lang="en-GB" sz="1000">
                <a:latin typeface="Calibri"/>
                <a:ea typeface="Calibri"/>
                <a:cs typeface="Calibri"/>
                <a:sym typeface="Calibri"/>
              </a:rPr>
              <a:t> Frauenkreise oder Mentoring-Netzwerke bieten Ermutigung, Verbindlichkeit und gemeinsames Lernen.</a:t>
            </a:r>
            <a:endParaRPr/>
          </a:p>
          <a:p>
            <a:pPr indent="0" lvl="1" marL="206517" rtl="0" algn="l">
              <a:lnSpc>
                <a:spcPct val="150000"/>
              </a:lnSpc>
              <a:spcBef>
                <a:spcPts val="413"/>
              </a:spcBef>
              <a:spcAft>
                <a:spcPts val="0"/>
              </a:spcAft>
              <a:buClr>
                <a:srgbClr val="011E3B"/>
              </a:buClr>
              <a:buSzPts val="1100"/>
              <a:buNone/>
            </a:pPr>
            <a:r>
              <a:rPr b="1" lang="en-GB" sz="1000">
                <a:latin typeface="Calibri"/>
                <a:ea typeface="Calibri"/>
                <a:cs typeface="Calibri"/>
                <a:sym typeface="Calibri"/>
              </a:rPr>
              <a:t>Bestärkung und Visualisierung:</a:t>
            </a:r>
            <a:r>
              <a:rPr lang="en-GB" sz="1000">
                <a:latin typeface="Calibri"/>
                <a:ea typeface="Calibri"/>
                <a:cs typeface="Calibri"/>
                <a:sym typeface="Calibri"/>
              </a:rPr>
              <a:t> Stellen Sie sich regelmäßig vor, wie Sie selbstbestimmte Entscheidungen treffen und Chancen ergreifen.</a:t>
            </a:r>
            <a:endParaRPr/>
          </a:p>
          <a:p>
            <a:pPr indent="-101600" lvl="0" marL="171450" rtl="0" algn="l">
              <a:lnSpc>
                <a:spcPct val="110909"/>
              </a:lnSpc>
              <a:spcBef>
                <a:spcPts val="0"/>
              </a:spcBef>
              <a:spcAft>
                <a:spcPts val="0"/>
              </a:spcAft>
              <a:buClr>
                <a:srgbClr val="D38CBC"/>
              </a:buClr>
              <a:buSzPts val="1100"/>
              <a:buFont typeface="Arial"/>
              <a:buNone/>
            </a:pPr>
            <a:r>
              <a:rPr sz="1000"/>
              <a:t/>
            </a:r>
            <a:endParaRPr/>
          </a:p>
        </p:txBody>
      </p:sp>
      <p:grpSp>
        <p:nvGrpSpPr>
          <p:cNvPr id="2144" name="Google Shape;2144;p58"/>
          <p:cNvGrpSpPr/>
          <p:nvPr/>
        </p:nvGrpSpPr>
        <p:grpSpPr>
          <a:xfrm>
            <a:off x="5171277" y="1682597"/>
            <a:ext cx="283418" cy="283423"/>
            <a:chOff x="8736336" y="773976"/>
            <a:chExt cx="925001" cy="925018"/>
          </a:xfrm>
        </p:grpSpPr>
        <p:sp>
          <p:nvSpPr>
            <p:cNvPr id="2145" name="Google Shape;2145;p58"/>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46" name="Google Shape;2146;p58"/>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47" name="Google Shape;2147;p58"/>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48" name="Google Shape;2148;p58"/>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49" name="Google Shape;2149;p58"/>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50" name="Google Shape;2150;p58"/>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51" name="Google Shape;2151;p58"/>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152" name="Google Shape;2152;p58"/>
          <p:cNvSpPr/>
          <p:nvPr/>
        </p:nvSpPr>
        <p:spPr>
          <a:xfrm>
            <a:off x="5005388" y="1636751"/>
            <a:ext cx="1981199" cy="4059052"/>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53" name="Google Shape;2153;p58"/>
          <p:cNvSpPr txBox="1"/>
          <p:nvPr/>
        </p:nvSpPr>
        <p:spPr>
          <a:xfrm>
            <a:off x="5215915" y="2019719"/>
            <a:ext cx="1642085" cy="3653942"/>
          </a:xfrm>
          <a:prstGeom prst="rect">
            <a:avLst/>
          </a:prstGeom>
          <a:noFill/>
          <a:ln>
            <a:noFill/>
          </a:ln>
        </p:spPr>
        <p:txBody>
          <a:bodyPr anchorCtr="0" anchor="t" bIns="45700" lIns="91425" spcFirstLastPara="1" rIns="91425" wrap="square" tIns="45700">
            <a:noAutofit/>
          </a:bodyPr>
          <a:lstStyle/>
          <a:p>
            <a:pPr indent="-171450" lvl="0" marL="171450" marR="0" rtl="0" algn="l">
              <a:lnSpc>
                <a:spcPct val="150000"/>
              </a:lnSpc>
              <a:spcBef>
                <a:spcPts val="0"/>
              </a:spcBef>
              <a:spcAft>
                <a:spcPts val="0"/>
              </a:spcAft>
              <a:buClr>
                <a:srgbClr val="4763AE"/>
              </a:buClr>
              <a:buSzPts val="1100"/>
              <a:buFont typeface="Arial"/>
              <a:buChar char="•"/>
            </a:pPr>
            <a:r>
              <a:rPr b="0" i="0" lang="en-GB" sz="1000">
                <a:solidFill>
                  <a:srgbClr val="1E2879"/>
                </a:solidFill>
                <a:latin typeface="Calibri"/>
                <a:ea typeface="Calibri"/>
                <a:cs typeface="Calibri"/>
                <a:sym typeface="Calibri"/>
              </a:rPr>
              <a:t>In welchen Bereichen meines Lebens fühle ich mich heute am selbstsichersten – und warum?</a:t>
            </a:r>
            <a:endParaRPr/>
          </a:p>
          <a:p>
            <a:pPr indent="-171450" lvl="0" marL="171450" marR="0" rtl="0" algn="l">
              <a:lnSpc>
                <a:spcPct val="150000"/>
              </a:lnSpc>
              <a:spcBef>
                <a:spcPts val="0"/>
              </a:spcBef>
              <a:spcAft>
                <a:spcPts val="0"/>
              </a:spcAft>
              <a:buClr>
                <a:srgbClr val="4763AE"/>
              </a:buClr>
              <a:buSzPts val="1100"/>
              <a:buFont typeface="Arial"/>
              <a:buChar char="•"/>
            </a:pPr>
            <a:r>
              <a:rPr b="0" i="0" lang="en-GB" sz="1000">
                <a:solidFill>
                  <a:srgbClr val="1E2879"/>
                </a:solidFill>
                <a:latin typeface="Calibri"/>
                <a:ea typeface="Calibri"/>
                <a:cs typeface="Calibri"/>
                <a:sym typeface="Calibri"/>
              </a:rPr>
              <a:t>Welche Fähigkeiten, Erfahrungen oder welches Wissen kann ich teilen, um anderen zu helfen oder etwas zu bewirken?</a:t>
            </a:r>
            <a:endParaRPr/>
          </a:p>
          <a:p>
            <a:pPr indent="-171450" lvl="0" marL="171450" marR="0" rtl="0" algn="l">
              <a:lnSpc>
                <a:spcPct val="150000"/>
              </a:lnSpc>
              <a:spcBef>
                <a:spcPts val="0"/>
              </a:spcBef>
              <a:spcAft>
                <a:spcPts val="0"/>
              </a:spcAft>
              <a:buClr>
                <a:srgbClr val="4763AE"/>
              </a:buClr>
              <a:buSzPts val="1100"/>
              <a:buFont typeface="Arial"/>
              <a:buChar char="•"/>
            </a:pPr>
            <a:r>
              <a:rPr b="0" i="0" lang="en-GB" sz="1000">
                <a:solidFill>
                  <a:srgbClr val="1E2879"/>
                </a:solidFill>
                <a:latin typeface="Calibri"/>
                <a:ea typeface="Calibri"/>
                <a:cs typeface="Calibri"/>
                <a:sym typeface="Calibri"/>
              </a:rPr>
              <a:t>Wie kann ich in den kommenden Monaten bewusst so handeln, dass es meine Werte und Prioritäten widerspiegelt?</a:t>
            </a:r>
            <a:endParaRPr/>
          </a:p>
        </p:txBody>
      </p:sp>
      <p:cxnSp>
        <p:nvCxnSpPr>
          <p:cNvPr id="2154" name="Google Shape;2154;p58"/>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155" name="Google Shape;2155;p58"/>
          <p:cNvGrpSpPr/>
          <p:nvPr/>
        </p:nvGrpSpPr>
        <p:grpSpPr>
          <a:xfrm>
            <a:off x="973372" y="543749"/>
            <a:ext cx="594171" cy="758066"/>
            <a:chOff x="5321116" y="858896"/>
            <a:chExt cx="888315" cy="1133345"/>
          </a:xfrm>
        </p:grpSpPr>
        <p:sp>
          <p:nvSpPr>
            <p:cNvPr id="2156" name="Google Shape;2156;p58"/>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57" name="Google Shape;2157;p58"/>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58" name="Google Shape;2158;p58"/>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59" name="Google Shape;2159;p58"/>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60" name="Google Shape;2160;p58"/>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61" name="Google Shape;2161;p58"/>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62" name="Google Shape;2162;p58"/>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63" name="Google Shape;2163;p58"/>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64" name="Google Shape;2164;p58"/>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2165" name="Google Shape;2165;p58"/>
          <p:cNvGrpSpPr/>
          <p:nvPr/>
        </p:nvGrpSpPr>
        <p:grpSpPr>
          <a:xfrm>
            <a:off x="5115860" y="1430033"/>
            <a:ext cx="1470268" cy="406400"/>
            <a:chOff x="5115860" y="1600151"/>
            <a:chExt cx="1470268" cy="406400"/>
          </a:xfrm>
        </p:grpSpPr>
        <p:grpSp>
          <p:nvGrpSpPr>
            <p:cNvPr id="2166" name="Google Shape;2166;p58"/>
            <p:cNvGrpSpPr/>
            <p:nvPr/>
          </p:nvGrpSpPr>
          <p:grpSpPr>
            <a:xfrm>
              <a:off x="5115860" y="1600151"/>
              <a:ext cx="1470268" cy="406400"/>
              <a:chOff x="1590175" y="6032510"/>
              <a:chExt cx="1470268" cy="406400"/>
            </a:xfrm>
          </p:grpSpPr>
          <p:sp>
            <p:nvSpPr>
              <p:cNvPr id="2167" name="Google Shape;2167;p58"/>
              <p:cNvSpPr/>
              <p:nvPr/>
            </p:nvSpPr>
            <p:spPr>
              <a:xfrm>
                <a:off x="1941158" y="6087928"/>
                <a:ext cx="546861"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68" name="Google Shape;2168;p58"/>
              <p:cNvSpPr/>
              <p:nvPr/>
            </p:nvSpPr>
            <p:spPr>
              <a:xfrm>
                <a:off x="1784140" y="6092546"/>
                <a:ext cx="1261096"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69" name="Google Shape;2169;p58"/>
              <p:cNvSpPr txBox="1"/>
              <p:nvPr/>
            </p:nvSpPr>
            <p:spPr>
              <a:xfrm>
                <a:off x="1996592" y="6089321"/>
                <a:ext cx="1063851"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Reflexion</a:t>
                </a:r>
                <a:endParaRPr/>
              </a:p>
            </p:txBody>
          </p:sp>
          <p:sp>
            <p:nvSpPr>
              <p:cNvPr id="2170" name="Google Shape;2170;p58"/>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71" name="Google Shape;2171;p58"/>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72" name="Google Shape;2172;p58"/>
            <p:cNvGrpSpPr/>
            <p:nvPr/>
          </p:nvGrpSpPr>
          <p:grpSpPr>
            <a:xfrm>
              <a:off x="5184342" y="1670170"/>
              <a:ext cx="283418" cy="283423"/>
              <a:chOff x="8736336" y="773976"/>
              <a:chExt cx="925001" cy="925018"/>
            </a:xfrm>
          </p:grpSpPr>
          <p:sp>
            <p:nvSpPr>
              <p:cNvPr id="2173" name="Google Shape;2173;p58"/>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74" name="Google Shape;2174;p58"/>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75" name="Google Shape;2175;p58"/>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76" name="Google Shape;2176;p58"/>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77" name="Google Shape;2177;p58"/>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78" name="Google Shape;2178;p58"/>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79" name="Google Shape;2179;p58"/>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2180" name="Google Shape;2180;p58"/>
          <p:cNvSpPr/>
          <p:nvPr/>
        </p:nvSpPr>
        <p:spPr>
          <a:xfrm>
            <a:off x="5008936" y="6292049"/>
            <a:ext cx="1981199" cy="2998928"/>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81" name="Google Shape;2181;p58"/>
          <p:cNvSpPr txBox="1"/>
          <p:nvPr/>
        </p:nvSpPr>
        <p:spPr>
          <a:xfrm>
            <a:off x="5219463" y="6663767"/>
            <a:ext cx="1642085" cy="2661806"/>
          </a:xfrm>
          <a:prstGeom prst="rect">
            <a:avLst/>
          </a:prstGeom>
          <a:noFill/>
          <a:ln>
            <a:noFill/>
          </a:ln>
        </p:spPr>
        <p:txBody>
          <a:bodyPr anchorCtr="0" anchor="t" bIns="45700" lIns="91425" spcFirstLastPara="1" rIns="91425" wrap="square" tIns="45700">
            <a:noAutofit/>
          </a:bodyPr>
          <a:lstStyle/>
          <a:p>
            <a:pPr indent="-171450" lvl="0" marL="171450" marR="0" rtl="0" algn="l">
              <a:lnSpc>
                <a:spcPct val="150000"/>
              </a:lnSpc>
              <a:spcBef>
                <a:spcPts val="0"/>
              </a:spcBef>
              <a:spcAft>
                <a:spcPts val="0"/>
              </a:spcAft>
              <a:buClr>
                <a:srgbClr val="4763AE"/>
              </a:buClr>
              <a:buSzPts val="1100"/>
              <a:buFont typeface="Arial"/>
              <a:buChar char="•"/>
            </a:pPr>
            <a:r>
              <a:rPr b="0" i="0" lang="en-GB" sz="950">
                <a:solidFill>
                  <a:srgbClr val="1E2879"/>
                </a:solidFill>
                <a:latin typeface="Calibri"/>
                <a:ea typeface="Calibri"/>
                <a:cs typeface="Calibri"/>
                <a:sym typeface="Calibri"/>
              </a:rPr>
              <a:t>Welche Möglichkeiten zu wachsen, zu lernen oder beizutragen begeistern mich jetzt?</a:t>
            </a:r>
            <a:endParaRPr/>
          </a:p>
          <a:p>
            <a:pPr indent="-171450" lvl="0" marL="171450" marR="0" rtl="0" algn="l">
              <a:lnSpc>
                <a:spcPct val="150000"/>
              </a:lnSpc>
              <a:spcBef>
                <a:spcPts val="0"/>
              </a:spcBef>
              <a:spcAft>
                <a:spcPts val="0"/>
              </a:spcAft>
              <a:buClr>
                <a:srgbClr val="4763AE"/>
              </a:buClr>
              <a:buSzPts val="1100"/>
              <a:buFont typeface="Arial"/>
              <a:buChar char="•"/>
            </a:pPr>
            <a:r>
              <a:rPr b="0" i="0" lang="en-GB" sz="950">
                <a:solidFill>
                  <a:srgbClr val="1E2879"/>
                </a:solidFill>
                <a:latin typeface="Calibri"/>
                <a:ea typeface="Calibri"/>
                <a:cs typeface="Calibri"/>
                <a:sym typeface="Calibri"/>
              </a:rPr>
              <a:t>Wie kann ich Erfolg für mich in diesem nächsten Lebensabschnitt definieren – unabhängig von früherem Bedauern oder gesellschaftlichen Erwartungen?</a:t>
            </a:r>
            <a:endParaRPr/>
          </a:p>
        </p:txBody>
      </p:sp>
      <p:grpSp>
        <p:nvGrpSpPr>
          <p:cNvPr id="2182" name="Google Shape;2182;p58"/>
          <p:cNvGrpSpPr/>
          <p:nvPr/>
        </p:nvGrpSpPr>
        <p:grpSpPr>
          <a:xfrm>
            <a:off x="5119408" y="6074081"/>
            <a:ext cx="1470268" cy="406400"/>
            <a:chOff x="5115860" y="1600151"/>
            <a:chExt cx="1470268" cy="406400"/>
          </a:xfrm>
        </p:grpSpPr>
        <p:grpSp>
          <p:nvGrpSpPr>
            <p:cNvPr id="2183" name="Google Shape;2183;p58"/>
            <p:cNvGrpSpPr/>
            <p:nvPr/>
          </p:nvGrpSpPr>
          <p:grpSpPr>
            <a:xfrm>
              <a:off x="5115860" y="1600151"/>
              <a:ext cx="1470268" cy="406400"/>
              <a:chOff x="1590175" y="6032510"/>
              <a:chExt cx="1470268" cy="406400"/>
            </a:xfrm>
          </p:grpSpPr>
          <p:sp>
            <p:nvSpPr>
              <p:cNvPr id="2184" name="Google Shape;2184;p58"/>
              <p:cNvSpPr/>
              <p:nvPr/>
            </p:nvSpPr>
            <p:spPr>
              <a:xfrm>
                <a:off x="1941158" y="6087928"/>
                <a:ext cx="546861"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85" name="Google Shape;2185;p58"/>
              <p:cNvSpPr/>
              <p:nvPr/>
            </p:nvSpPr>
            <p:spPr>
              <a:xfrm>
                <a:off x="1784140" y="6092546"/>
                <a:ext cx="1261096"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86" name="Google Shape;2186;p58"/>
              <p:cNvSpPr txBox="1"/>
              <p:nvPr/>
            </p:nvSpPr>
            <p:spPr>
              <a:xfrm>
                <a:off x="1996592" y="6089321"/>
                <a:ext cx="1063851"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Reflexion</a:t>
                </a:r>
                <a:endParaRPr/>
              </a:p>
            </p:txBody>
          </p:sp>
          <p:sp>
            <p:nvSpPr>
              <p:cNvPr id="2187" name="Google Shape;2187;p58"/>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88" name="Google Shape;2188;p58"/>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89" name="Google Shape;2189;p58"/>
            <p:cNvGrpSpPr/>
            <p:nvPr/>
          </p:nvGrpSpPr>
          <p:grpSpPr>
            <a:xfrm>
              <a:off x="5184342" y="1670170"/>
              <a:ext cx="283418" cy="283423"/>
              <a:chOff x="8736336" y="773976"/>
              <a:chExt cx="925001" cy="925018"/>
            </a:xfrm>
          </p:grpSpPr>
          <p:sp>
            <p:nvSpPr>
              <p:cNvPr id="2190" name="Google Shape;2190;p58"/>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91" name="Google Shape;2191;p58"/>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92" name="Google Shape;2192;p58"/>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93" name="Google Shape;2193;p58"/>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94" name="Google Shape;2194;p58"/>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95" name="Google Shape;2195;p58"/>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96" name="Google Shape;2196;p58"/>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0" name="Shape 2200"/>
        <p:cNvGrpSpPr/>
        <p:nvPr/>
      </p:nvGrpSpPr>
      <p:grpSpPr>
        <a:xfrm>
          <a:off x="0" y="0"/>
          <a:ext cx="0" cy="0"/>
          <a:chOff x="0" y="0"/>
          <a:chExt cx="0" cy="0"/>
        </a:xfrm>
      </p:grpSpPr>
      <p:sp>
        <p:nvSpPr>
          <p:cNvPr id="2201" name="Google Shape;2201;p59"/>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202" name="Google Shape;2202;p59"/>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203" name="Google Shape;2203;p59"/>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2204" name="Google Shape;2204;p59"/>
          <p:cNvSpPr txBox="1"/>
          <p:nvPr>
            <p:ph idx="4" type="body"/>
          </p:nvPr>
        </p:nvSpPr>
        <p:spPr>
          <a:xfrm>
            <a:off x="1704813" y="1390792"/>
            <a:ext cx="5238428" cy="8400082"/>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t>6. Der Welleneffekt</a:t>
            </a:r>
            <a:endParaRPr/>
          </a:p>
          <a:p>
            <a:pPr indent="0" lvl="0" marL="0" rtl="0" algn="l">
              <a:lnSpc>
                <a:spcPct val="150000"/>
              </a:lnSpc>
              <a:spcBef>
                <a:spcPts val="0"/>
              </a:spcBef>
              <a:spcAft>
                <a:spcPts val="0"/>
              </a:spcAft>
              <a:buSzPts val="1100"/>
              <a:buNone/>
            </a:pPr>
            <a:r>
              <a:rPr lang="en-GB"/>
              <a:t>Bedauern loszulassen und Selbstvertrauen zu gewinnen nützt nicht nur der Einzelnen – es schafft ein Vorbild für jüngere Generationen, Gleichgesinnte und Kolleginnen. Selbstvertrauen und Selbstmitgefühl sind ansteckend; sie inspirieren andere, ihr Leben und ihre Entscheidungen selbst in die Hand zu nehmen.</a:t>
            </a:r>
            <a:endParaRPr/>
          </a:p>
          <a:p>
            <a:pPr indent="0" lvl="0" marL="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lang="en-GB"/>
              <a:t>Kernbotschaft</a:t>
            </a:r>
            <a:endParaRPr/>
          </a:p>
          <a:p>
            <a:pPr indent="0" lvl="0" marL="0" rtl="0" algn="l">
              <a:lnSpc>
                <a:spcPct val="150000"/>
              </a:lnSpc>
              <a:spcBef>
                <a:spcPts val="0"/>
              </a:spcBef>
              <a:spcAft>
                <a:spcPts val="0"/>
              </a:spcAft>
              <a:buSzPts val="1100"/>
              <a:buNone/>
            </a:pPr>
            <a:r>
              <a:rPr lang="en-GB"/>
              <a:t>Bedauern gehört zu einem erfüllten Leben dazu, aber es muss Sie nicht bestimmen. Indem Sie die Vergangenheit neu deuten, Selbstmitgefühl üben und bewusst zu Ihren Werten stehen, können Sie Bedauern loslassen und das Selbstvertrauen gewinnen, das nötig ist, um das nächste Lebenskapitel zu Ihrem bislang erfülltesten zu machen.</a:t>
            </a:r>
            <a:endParaRPr/>
          </a:p>
        </p:txBody>
      </p:sp>
      <p:cxnSp>
        <p:nvCxnSpPr>
          <p:cNvPr id="2205" name="Google Shape;2205;p59"/>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206" name="Google Shape;2206;p59"/>
          <p:cNvGrpSpPr/>
          <p:nvPr/>
        </p:nvGrpSpPr>
        <p:grpSpPr>
          <a:xfrm>
            <a:off x="973372" y="543749"/>
            <a:ext cx="594171" cy="758066"/>
            <a:chOff x="5321116" y="858896"/>
            <a:chExt cx="888315" cy="1133345"/>
          </a:xfrm>
        </p:grpSpPr>
        <p:sp>
          <p:nvSpPr>
            <p:cNvPr id="2207" name="Google Shape;2207;p59"/>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08" name="Google Shape;2208;p59"/>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09" name="Google Shape;2209;p59"/>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10" name="Google Shape;2210;p59"/>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11" name="Google Shape;2211;p59"/>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12" name="Google Shape;2212;p59"/>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13" name="Google Shape;2213;p59"/>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14" name="Google Shape;2214;p59"/>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15" name="Google Shape;2215;p59"/>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9" name="Shape 2219"/>
        <p:cNvGrpSpPr/>
        <p:nvPr/>
      </p:nvGrpSpPr>
      <p:grpSpPr>
        <a:xfrm>
          <a:off x="0" y="0"/>
          <a:ext cx="0" cy="0"/>
          <a:chOff x="0" y="0"/>
          <a:chExt cx="0" cy="0"/>
        </a:xfrm>
      </p:grpSpPr>
      <p:sp>
        <p:nvSpPr>
          <p:cNvPr id="2220" name="Google Shape;2220;p60"/>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221" name="Google Shape;2221;p60"/>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222" name="Google Shape;2222;p60"/>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2223" name="Google Shape;2223;p60"/>
          <p:cNvSpPr txBox="1"/>
          <p:nvPr>
            <p:ph idx="4" type="body"/>
          </p:nvPr>
        </p:nvSpPr>
        <p:spPr>
          <a:xfrm>
            <a:off x="1704813" y="1390792"/>
            <a:ext cx="5238428" cy="882000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sz="1000">
                <a:solidFill>
                  <a:srgbClr val="D38CBC"/>
                </a:solidFill>
              </a:rPr>
              <a:t>Übung – Einen Vermächtnisbrief schreiben </a:t>
            </a:r>
            <a:endParaRPr>
              <a:solidFill>
                <a:srgbClr val="D38CBC"/>
              </a:solidFill>
            </a:endParaRPr>
          </a:p>
          <a:p>
            <a:pPr indent="0" lvl="0" marL="0" rtl="0" algn="l">
              <a:lnSpc>
                <a:spcPct val="150000"/>
              </a:lnSpc>
              <a:spcBef>
                <a:spcPts val="0"/>
              </a:spcBef>
              <a:spcAft>
                <a:spcPts val="0"/>
              </a:spcAft>
              <a:buSzPts val="1100"/>
              <a:buNone/>
            </a:pPr>
            <a:r>
              <a:rPr b="1" lang="en-GB" sz="1000"/>
              <a:t>Lernergebnisse</a:t>
            </a:r>
            <a:endParaRPr/>
          </a:p>
          <a:p>
            <a:pPr indent="-171450" lvl="1" marL="549417" rtl="0" algn="l">
              <a:lnSpc>
                <a:spcPct val="150000"/>
              </a:lnSpc>
              <a:spcBef>
                <a:spcPts val="413"/>
              </a:spcBef>
              <a:spcAft>
                <a:spcPts val="0"/>
              </a:spcAft>
              <a:buClr>
                <a:srgbClr val="D38CBC"/>
              </a:buClr>
              <a:buSzPts val="1100"/>
              <a:buFont typeface="Arial"/>
              <a:buChar char="•"/>
            </a:pPr>
            <a:r>
              <a:rPr lang="en-GB" sz="1000">
                <a:latin typeface="Calibri"/>
                <a:ea typeface="Calibri"/>
                <a:cs typeface="Calibri"/>
                <a:sym typeface="Calibri"/>
              </a:rPr>
              <a:t>Klärt persönliche Werte und Prioritäten</a:t>
            </a:r>
            <a:endParaRPr/>
          </a:p>
          <a:p>
            <a:pPr indent="-171450" lvl="1" marL="549417" rtl="0" algn="l">
              <a:lnSpc>
                <a:spcPct val="150000"/>
              </a:lnSpc>
              <a:spcBef>
                <a:spcPts val="413"/>
              </a:spcBef>
              <a:spcAft>
                <a:spcPts val="0"/>
              </a:spcAft>
              <a:buClr>
                <a:srgbClr val="D38CBC"/>
              </a:buClr>
              <a:buSzPts val="1100"/>
              <a:buFont typeface="Arial"/>
              <a:buChar char="•"/>
            </a:pPr>
            <a:r>
              <a:rPr lang="en-GB" sz="1000">
                <a:latin typeface="Calibri"/>
                <a:ea typeface="Calibri"/>
                <a:cs typeface="Calibri"/>
                <a:sym typeface="Calibri"/>
              </a:rPr>
              <a:t>Regt zum bewussten Nachdenken über das eigene Lebens- und Finanzvermächtnis an</a:t>
            </a:r>
            <a:endParaRPr/>
          </a:p>
          <a:p>
            <a:pPr indent="-171450" lvl="1" marL="549417" rtl="0" algn="l">
              <a:lnSpc>
                <a:spcPct val="150000"/>
              </a:lnSpc>
              <a:spcBef>
                <a:spcPts val="413"/>
              </a:spcBef>
              <a:spcAft>
                <a:spcPts val="0"/>
              </a:spcAft>
              <a:buClr>
                <a:srgbClr val="D38CBC"/>
              </a:buClr>
              <a:buSzPts val="1100"/>
              <a:buFont typeface="Arial"/>
              <a:buChar char="•"/>
            </a:pPr>
            <a:r>
              <a:rPr lang="en-GB" sz="1000">
                <a:latin typeface="Calibri"/>
                <a:ea typeface="Calibri"/>
                <a:cs typeface="Calibri"/>
                <a:sym typeface="Calibri"/>
              </a:rPr>
              <a:t>Unterstützt die emotionale Verarbeitung vergangener Erfahrungen</a:t>
            </a:r>
            <a:endParaRPr/>
          </a:p>
          <a:p>
            <a:pPr indent="-171450" lvl="1" marL="549417" rtl="0" algn="l">
              <a:lnSpc>
                <a:spcPct val="150000"/>
              </a:lnSpc>
              <a:spcBef>
                <a:spcPts val="413"/>
              </a:spcBef>
              <a:spcAft>
                <a:spcPts val="0"/>
              </a:spcAft>
              <a:buClr>
                <a:srgbClr val="D38CBC"/>
              </a:buClr>
              <a:buSzPts val="1100"/>
              <a:buFont typeface="Arial"/>
              <a:buChar char="•"/>
            </a:pPr>
            <a:r>
              <a:rPr lang="en-GB" sz="1000">
                <a:latin typeface="Calibri"/>
                <a:ea typeface="Calibri"/>
                <a:cs typeface="Calibri"/>
                <a:sym typeface="Calibri"/>
              </a:rPr>
              <a:t>Stärkt die Fähigkeit, andere zu begleiten und Weisheit weiterzugeben</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sz="1000">
                <a:latin typeface="Calibri"/>
                <a:ea typeface="Calibri"/>
                <a:cs typeface="Calibri"/>
                <a:sym typeface="Calibri"/>
              </a:rPr>
              <a:t>Diese Übung eignet sich für einen Workshop, eine Gruppensitzung oder die persönliche Reflexion.</a:t>
            </a:r>
            <a:endParaRPr/>
          </a:p>
          <a:p>
            <a:pPr indent="0" lvl="0" marL="0" rtl="0" algn="l">
              <a:lnSpc>
                <a:spcPct val="150000"/>
              </a:lnSpc>
              <a:spcBef>
                <a:spcPts val="0"/>
              </a:spcBef>
              <a:spcAft>
                <a:spcPts val="0"/>
              </a:spcAft>
              <a:buSzPts val="1100"/>
              <a:buNone/>
            </a:pPr>
            <a:r>
              <a:rPr b="1" lang="en-GB" sz="1000">
                <a:latin typeface="Calibri"/>
                <a:ea typeface="Calibri"/>
                <a:cs typeface="Calibri"/>
                <a:sym typeface="Calibri"/>
              </a:rPr>
              <a:t>💭 Zweck</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sz="1000">
                <a:latin typeface="Calibri"/>
                <a:ea typeface="Calibri"/>
                <a:cs typeface="Calibri"/>
                <a:sym typeface="Calibri"/>
              </a:rPr>
              <a:t>Reflektieren Sie Ihre Werte, Erfahrungen und Hoffnungen für die Zukunft. Diese Übung hilft Ihnen, das </a:t>
            </a:r>
            <a:r>
              <a:rPr b="1" lang="en-GB" sz="1000">
                <a:latin typeface="Calibri"/>
                <a:ea typeface="Calibri"/>
                <a:cs typeface="Calibri"/>
                <a:sym typeface="Calibri"/>
              </a:rPr>
              <a:t>Vermächtnis auszudrücken, das Sie hinterlassen möchten</a:t>
            </a:r>
            <a:r>
              <a:rPr lang="en-GB" sz="1000">
                <a:latin typeface="Calibri"/>
                <a:ea typeface="Calibri"/>
                <a:cs typeface="Calibri"/>
                <a:sym typeface="Calibri"/>
              </a:rPr>
              <a:t> – finanziell, emotional und intellektuell – und stärkt dabei Selbstwahrnehmung und Zielbewusstsein.</a:t>
            </a:r>
            <a:endParaRPr>
              <a:latin typeface="Calibri"/>
              <a:ea typeface="Calibri"/>
              <a:cs typeface="Calibri"/>
              <a:sym typeface="Calibri"/>
            </a:endParaRPr>
          </a:p>
          <a:p>
            <a:pPr indent="-101600" lvl="0" marL="171450" rtl="0" algn="l">
              <a:lnSpc>
                <a:spcPct val="150000"/>
              </a:lnSpc>
              <a:spcBef>
                <a:spcPts val="0"/>
              </a:spcBef>
              <a:spcAft>
                <a:spcPts val="0"/>
              </a:spcAft>
              <a:buSzPts val="1100"/>
              <a:buNone/>
            </a:pPr>
            <a:r>
              <a:rPr sz="1000"/>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00">
                <a:latin typeface="Calibri"/>
                <a:ea typeface="Calibri"/>
                <a:cs typeface="Calibri"/>
                <a:sym typeface="Calibri"/>
              </a:rPr>
              <a:t>🧰 Benötigte Materialien</a:t>
            </a:r>
            <a:endParaRPr b="1">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rPr lang="en-GB" sz="1000">
                <a:latin typeface="Calibri"/>
                <a:ea typeface="Calibri"/>
                <a:cs typeface="Calibri"/>
                <a:sym typeface="Calibri"/>
              </a:rPr>
              <a:t>✍️ Papier oder Notizbuch</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rPr lang="en-GB" sz="1000">
                <a:latin typeface="Calibri"/>
                <a:ea typeface="Calibri"/>
                <a:cs typeface="Calibri"/>
                <a:sym typeface="Calibri"/>
              </a:rPr>
              <a:t>🖊️ Stift oder Bleistift</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rPr lang="en-GB" sz="1000">
                <a:latin typeface="Calibri"/>
                <a:ea typeface="Calibri"/>
                <a:cs typeface="Calibri"/>
                <a:sym typeface="Calibri"/>
              </a:rPr>
              <a:t>✉️ Optional: Briefumschlag</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rPr lang="en-GB" sz="1000">
                <a:latin typeface="Calibri"/>
                <a:ea typeface="Calibri"/>
                <a:cs typeface="Calibri"/>
                <a:sym typeface="Calibri"/>
              </a:rPr>
              <a:t>🪑 Ruhiger, bequemer Ort</a:t>
            </a:r>
            <a:br>
              <a:rPr lang="en-GB" sz="1100">
                <a:latin typeface="Calibri"/>
                <a:ea typeface="Calibri"/>
                <a:cs typeface="Calibri"/>
                <a:sym typeface="Calibri"/>
              </a:rPr>
            </a:br>
            <a:r>
              <a:rPr lang="en-GB" sz="1000">
                <a:latin typeface="Calibri"/>
                <a:ea typeface="Calibri"/>
                <a:cs typeface="Calibri"/>
                <a:sym typeface="Calibri"/>
              </a:rPr>
              <a:t>🎵 Optional: ruhige Musik</a:t>
            </a:r>
            <a:endParaRPr sz="1100">
              <a:latin typeface="Calibri"/>
              <a:ea typeface="Calibri"/>
              <a:cs typeface="Calibri"/>
              <a:sym typeface="Calibri"/>
            </a:endParaRPr>
          </a:p>
          <a:p>
            <a:pPr indent="0" lvl="0" marL="0" rtl="0" algn="l">
              <a:lnSpc>
                <a:spcPct val="150000"/>
              </a:lnSpc>
              <a:spcBef>
                <a:spcPts val="0"/>
              </a:spcBef>
              <a:spcAft>
                <a:spcPts val="0"/>
              </a:spcAft>
              <a:buSzPts val="1100"/>
              <a:buNone/>
            </a:pPr>
            <a:r>
              <a:rPr sz="1000"/>
              <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00">
                <a:latin typeface="Calibri"/>
                <a:ea typeface="Calibri"/>
                <a:cs typeface="Calibri"/>
                <a:sym typeface="Calibri"/>
              </a:rPr>
              <a:t>🪜 Schritt 1: Einführung (5 Minuten)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00">
                <a:latin typeface="Calibri"/>
                <a:ea typeface="Calibri"/>
                <a:cs typeface="Calibri"/>
                <a:sym typeface="Calibri"/>
              </a:rPr>
              <a:t>Was ist ein Vermächtnis?</a:t>
            </a:r>
            <a:r>
              <a:rPr lang="en-GB" sz="1000">
                <a:latin typeface="Calibri"/>
                <a:ea typeface="Calibri"/>
                <a:cs typeface="Calibri"/>
                <a:sym typeface="Calibri"/>
              </a:rPr>
              <a:t> Die Lektionen, Werte und Orientierung, die Sie anderen hinterlassen.</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sz="1000">
                <a:latin typeface="Calibri"/>
                <a:ea typeface="Calibri"/>
                <a:cs typeface="Calibri"/>
                <a:sym typeface="Calibri"/>
              </a:rPr>
              <a:t>Ihr Brief kann gerichtet sein an: ein Kind oder Enkelkind, eine Mentee oder Freundin, einen wichtigen Menschen in Ihrem Leben oder an Sie selbst (heute oder in der Zukunft).</a:t>
            </a:r>
            <a:endParaRPr/>
          </a:p>
          <a:p>
            <a:pPr indent="0" lvl="0" marL="0" rtl="0" algn="l">
              <a:lnSpc>
                <a:spcPct val="150000"/>
              </a:lnSpc>
              <a:spcBef>
                <a:spcPts val="0"/>
              </a:spcBef>
              <a:spcAft>
                <a:spcPts val="0"/>
              </a:spcAft>
              <a:buSzPts val="1100"/>
              <a:buNone/>
            </a:pPr>
            <a:r>
              <a:rPr sz="1000"/>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00">
                <a:latin typeface="Calibri"/>
                <a:ea typeface="Calibri"/>
                <a:cs typeface="Calibri"/>
                <a:sym typeface="Calibri"/>
              </a:rPr>
              <a:t>🧠 Schritt 2: Reflexion (10–15 Minuten)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sz="1000">
                <a:latin typeface="Calibri"/>
                <a:ea typeface="Calibri"/>
                <a:cs typeface="Calibri"/>
                <a:sym typeface="Calibri"/>
              </a:rPr>
              <a:t>Nehmen Sie sich einen Moment, um über Folgendes nachzudenken:</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00">
                <a:latin typeface="Calibri"/>
                <a:ea typeface="Calibri"/>
                <a:cs typeface="Calibri"/>
                <a:sym typeface="Calibri"/>
              </a:rPr>
              <a:t>✨ Leitfragen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sz="1000">
                <a:latin typeface="Calibri"/>
                <a:ea typeface="Calibri"/>
                <a:cs typeface="Calibri"/>
                <a:sym typeface="Calibri"/>
              </a:rPr>
              <a:t>☐ Welche Werte möchte ich weitergeben?</a:t>
            </a:r>
            <a:br>
              <a:rPr lang="en-GB">
                <a:latin typeface="Calibri"/>
                <a:ea typeface="Calibri"/>
                <a:cs typeface="Calibri"/>
                <a:sym typeface="Calibri"/>
              </a:rPr>
            </a:br>
            <a:r>
              <a:rPr lang="en-GB" sz="1000">
                <a:latin typeface="Calibri"/>
                <a:ea typeface="Calibri"/>
                <a:cs typeface="Calibri"/>
                <a:sym typeface="Calibri"/>
              </a:rPr>
              <a:t>☐ Welche Lebenslektionen haben mich am meisten geprägt?</a:t>
            </a:r>
            <a:br>
              <a:rPr lang="en-GB">
                <a:latin typeface="Calibri"/>
                <a:ea typeface="Calibri"/>
                <a:cs typeface="Calibri"/>
                <a:sym typeface="Calibri"/>
              </a:rPr>
            </a:br>
            <a:r>
              <a:rPr lang="en-GB" sz="1000">
                <a:latin typeface="Calibri"/>
                <a:ea typeface="Calibri"/>
                <a:cs typeface="Calibri"/>
                <a:sym typeface="Calibri"/>
              </a:rPr>
              <a:t>☐ Welchen Rat würde ich einem Menschen geben, der mir wichtig ist?</a:t>
            </a:r>
            <a:br>
              <a:rPr lang="en-GB">
                <a:latin typeface="Calibri"/>
                <a:ea typeface="Calibri"/>
                <a:cs typeface="Calibri"/>
                <a:sym typeface="Calibri"/>
              </a:rPr>
            </a:br>
            <a:r>
              <a:rPr lang="en-GB" sz="1000">
                <a:latin typeface="Calibri"/>
                <a:ea typeface="Calibri"/>
                <a:cs typeface="Calibri"/>
                <a:sym typeface="Calibri"/>
              </a:rPr>
              <a:t>☐ Auf welche Momente oder Erfolge bin ich am stolzesten?</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00">
                <a:latin typeface="Calibri"/>
                <a:ea typeface="Calibri"/>
                <a:cs typeface="Calibri"/>
                <a:sym typeface="Calibri"/>
              </a:rPr>
              <a:t>📝 Platz für Notizen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sz="1000">
                <a:latin typeface="Calibri"/>
                <a:ea typeface="Calibri"/>
                <a:cs typeface="Calibri"/>
                <a:sym typeface="Calibri"/>
              </a:rPr>
              <a:t>_______________________________________________________________________</a:t>
            </a:r>
            <a:r>
              <a:rPr lang="en-GB" sz="1000"/>
              <a:t> </a:t>
            </a:r>
            <a:endParaRPr/>
          </a:p>
          <a:p>
            <a:pPr indent="0" lvl="0" marL="0" rtl="0" algn="l">
              <a:lnSpc>
                <a:spcPct val="150000"/>
              </a:lnSpc>
              <a:spcBef>
                <a:spcPts val="0"/>
              </a:spcBef>
              <a:spcAft>
                <a:spcPts val="0"/>
              </a:spcAft>
              <a:buSzPts val="1100"/>
              <a:buNone/>
            </a:pPr>
            <a:r>
              <a:rPr sz="1000"/>
              <a:t/>
            </a:r>
            <a:endParaRPr b="1">
              <a:latin typeface="Calibri"/>
              <a:ea typeface="Calibri"/>
              <a:cs typeface="Calibri"/>
              <a:sym typeface="Calibri"/>
            </a:endParaRPr>
          </a:p>
        </p:txBody>
      </p:sp>
      <p:cxnSp>
        <p:nvCxnSpPr>
          <p:cNvPr id="2224" name="Google Shape;2224;p60"/>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225" name="Google Shape;2225;p60"/>
          <p:cNvGrpSpPr/>
          <p:nvPr/>
        </p:nvGrpSpPr>
        <p:grpSpPr>
          <a:xfrm>
            <a:off x="973372" y="543749"/>
            <a:ext cx="594171" cy="758066"/>
            <a:chOff x="5321116" y="858896"/>
            <a:chExt cx="888315" cy="1133345"/>
          </a:xfrm>
        </p:grpSpPr>
        <p:sp>
          <p:nvSpPr>
            <p:cNvPr id="2226" name="Google Shape;2226;p60"/>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27" name="Google Shape;2227;p60"/>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28" name="Google Shape;2228;p60"/>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29" name="Google Shape;2229;p60"/>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30" name="Google Shape;2230;p60"/>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31" name="Google Shape;2231;p60"/>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32" name="Google Shape;2232;p60"/>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33" name="Google Shape;2233;p60"/>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34" name="Google Shape;2234;p60"/>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8" name="Shape 2238"/>
        <p:cNvGrpSpPr/>
        <p:nvPr/>
      </p:nvGrpSpPr>
      <p:grpSpPr>
        <a:xfrm>
          <a:off x="0" y="0"/>
          <a:ext cx="0" cy="0"/>
          <a:chOff x="0" y="0"/>
          <a:chExt cx="0" cy="0"/>
        </a:xfrm>
      </p:grpSpPr>
      <p:sp>
        <p:nvSpPr>
          <p:cNvPr id="2239" name="Google Shape;2239;p61"/>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240" name="Google Shape;2240;p61"/>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241" name="Google Shape;2241;p61"/>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2242" name="Google Shape;2242;p61"/>
          <p:cNvSpPr txBox="1"/>
          <p:nvPr>
            <p:ph idx="4" type="body"/>
          </p:nvPr>
        </p:nvSpPr>
        <p:spPr>
          <a:xfrm>
            <a:off x="1704813" y="1390792"/>
            <a:ext cx="5238428" cy="890890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sz="1050">
                <a:latin typeface="Calibri"/>
                <a:ea typeface="Calibri"/>
                <a:cs typeface="Calibri"/>
                <a:sym typeface="Calibri"/>
              </a:rPr>
              <a:t>✍️ Schritt 3: Schreiben Sie Ihren Brief (20–30 Minuten)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Lassen Sie Ihre Gedanken fließen – es gibt kein Richtig oder Falsch.</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Satzanfänge</a:t>
            </a:r>
            <a:endParaRPr b="1">
              <a:latin typeface="Calibri"/>
              <a:ea typeface="Calibri"/>
              <a:cs typeface="Calibri"/>
              <a:sym typeface="Calibri"/>
            </a:endParaRPr>
          </a:p>
          <a:p>
            <a:pPr indent="-171450" lvl="1" marL="377967" rtl="0" algn="l">
              <a:lnSpc>
                <a:spcPct val="150000"/>
              </a:lnSpc>
              <a:spcBef>
                <a:spcPts val="413"/>
              </a:spcBef>
              <a:spcAft>
                <a:spcPts val="0"/>
              </a:spcAft>
              <a:buClr>
                <a:srgbClr val="011E3B"/>
              </a:buClr>
              <a:buSzPts val="1100"/>
              <a:buFont typeface="Arial"/>
              <a:buChar char="•"/>
            </a:pPr>
            <a:r>
              <a:rPr lang="en-GB" sz="1050">
                <a:latin typeface="Calibri"/>
                <a:ea typeface="Calibri"/>
                <a:cs typeface="Calibri"/>
                <a:sym typeface="Calibri"/>
              </a:rPr>
              <a:t>„Liebe/r [Name], das möchte ich, dass du über mich weißt …“</a:t>
            </a:r>
            <a:endParaRPr sz="1100">
              <a:latin typeface="Calibri"/>
              <a:ea typeface="Calibri"/>
              <a:cs typeface="Calibri"/>
              <a:sym typeface="Calibri"/>
            </a:endParaRPr>
          </a:p>
          <a:p>
            <a:pPr indent="-171450" lvl="1" marL="377967" rtl="0" algn="l">
              <a:lnSpc>
                <a:spcPct val="150000"/>
              </a:lnSpc>
              <a:spcBef>
                <a:spcPts val="413"/>
              </a:spcBef>
              <a:spcAft>
                <a:spcPts val="0"/>
              </a:spcAft>
              <a:buClr>
                <a:srgbClr val="011E3B"/>
              </a:buClr>
              <a:buSzPts val="1100"/>
              <a:buFont typeface="Arial"/>
              <a:buChar char="•"/>
            </a:pPr>
            <a:r>
              <a:rPr lang="en-GB" sz="1050">
                <a:latin typeface="Calibri"/>
                <a:ea typeface="Calibri"/>
                <a:cs typeface="Calibri"/>
                <a:sym typeface="Calibri"/>
              </a:rPr>
              <a:t>„Ich möchte, dass du dir diese Lektionen über das Leben merkst …“</a:t>
            </a:r>
            <a:endParaRPr sz="1100">
              <a:latin typeface="Calibri"/>
              <a:ea typeface="Calibri"/>
              <a:cs typeface="Calibri"/>
              <a:sym typeface="Calibri"/>
            </a:endParaRPr>
          </a:p>
          <a:p>
            <a:pPr indent="-171450" lvl="1" marL="377967" rtl="0" algn="l">
              <a:lnSpc>
                <a:spcPct val="150000"/>
              </a:lnSpc>
              <a:spcBef>
                <a:spcPts val="413"/>
              </a:spcBef>
              <a:spcAft>
                <a:spcPts val="0"/>
              </a:spcAft>
              <a:buClr>
                <a:srgbClr val="011E3B"/>
              </a:buClr>
              <a:buSzPts val="1100"/>
              <a:buFont typeface="Arial"/>
              <a:buChar char="•"/>
            </a:pPr>
            <a:r>
              <a:rPr lang="en-GB" sz="1050">
                <a:latin typeface="Calibri"/>
                <a:ea typeface="Calibri"/>
                <a:cs typeface="Calibri"/>
                <a:sym typeface="Calibri"/>
              </a:rPr>
              <a:t>„Wenn ich dir nur einen Rat mitgeben könnte …“</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rPr lang="en-GB" sz="1050">
                <a:latin typeface="Calibri"/>
                <a:ea typeface="Calibri"/>
                <a:cs typeface="Calibri"/>
                <a:sym typeface="Calibri"/>
              </a:rPr>
              <a:t> </a:t>
            </a:r>
            <a:endParaRPr sz="1100">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Ihr Brief</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________________________________________________________________________</a:t>
            </a:r>
            <a:endParaRPr/>
          </a:p>
          <a:p>
            <a:pPr indent="0" lvl="0" marL="0" rtl="0" algn="l">
              <a:lnSpc>
                <a:spcPct val="150000"/>
              </a:lnSpc>
              <a:spcBef>
                <a:spcPts val="0"/>
              </a:spcBef>
              <a:spcAft>
                <a:spcPts val="0"/>
              </a:spcAft>
              <a:buSzPts val="1100"/>
              <a:buNone/>
            </a:pPr>
            <a:r>
              <a:rPr sz="1050"/>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Schritt 4: Optionaler Austausch (10–15 Minuten)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Teilen Sie Ihren Brief mit einer Partnerin oder in einer kleinen Gruppe, wenn Sie sich dabei wohlfühlen.</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Reflexionsfragen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 Wie hat es sich angefühlt, das zu schreiben?</a:t>
            </a:r>
            <a:br>
              <a:rPr lang="en-GB">
                <a:latin typeface="Calibri"/>
                <a:ea typeface="Calibri"/>
                <a:cs typeface="Calibri"/>
                <a:sym typeface="Calibri"/>
              </a:rPr>
            </a:br>
            <a:r>
              <a:rPr lang="en-GB" sz="1050">
                <a:latin typeface="Calibri"/>
                <a:ea typeface="Calibri"/>
                <a:cs typeface="Calibri"/>
                <a:sym typeface="Calibri"/>
              </a:rPr>
              <a:t>☐ Hat Sie etwas überrascht?</a:t>
            </a:r>
            <a:br>
              <a:rPr lang="en-GB">
                <a:latin typeface="Calibri"/>
                <a:ea typeface="Calibri"/>
                <a:cs typeface="Calibri"/>
                <a:sym typeface="Calibri"/>
              </a:rPr>
            </a:br>
            <a:r>
              <a:rPr lang="en-GB" sz="1050">
                <a:latin typeface="Calibri"/>
                <a:ea typeface="Calibri"/>
                <a:cs typeface="Calibri"/>
                <a:sym typeface="Calibri"/>
              </a:rPr>
              <a:t>☐ Wie könnte das Ihr künftiges Handeln prägen?</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Notizen zur Reflexion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_______________________________________________________________________</a:t>
            </a:r>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Schritt 5: Abschluss (5 Minuten)</a:t>
            </a:r>
            <a:endParaRPr b="1">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lang="en-GB" sz="1050">
                <a:latin typeface="Calibri"/>
                <a:ea typeface="Calibri"/>
                <a:cs typeface="Calibri"/>
                <a:sym typeface="Calibri"/>
              </a:rPr>
              <a:t>Bewahren Sie Ihren Brief sicher auf 📦</a:t>
            </a:r>
            <a:endParaRPr>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lang="en-GB" sz="1050">
                <a:latin typeface="Calibri"/>
                <a:ea typeface="Calibri"/>
                <a:cs typeface="Calibri"/>
                <a:sym typeface="Calibri"/>
              </a:rPr>
              <a:t>Verschließen Sie ihn für die Zukunft ✉️</a:t>
            </a:r>
            <a:endParaRPr>
              <a:latin typeface="Calibri"/>
              <a:ea typeface="Calibri"/>
              <a:cs typeface="Calibri"/>
              <a:sym typeface="Calibri"/>
            </a:endParaRPr>
          </a:p>
          <a:p>
            <a:pPr indent="-171450" lvl="0" marL="171450" rtl="0" algn="l">
              <a:lnSpc>
                <a:spcPct val="150000"/>
              </a:lnSpc>
              <a:spcBef>
                <a:spcPts val="0"/>
              </a:spcBef>
              <a:spcAft>
                <a:spcPts val="0"/>
              </a:spcAft>
              <a:buSzPts val="1100"/>
              <a:buChar char="•"/>
            </a:pPr>
            <a:r>
              <a:rPr lang="en-GB" sz="1050">
                <a:latin typeface="Calibri"/>
                <a:ea typeface="Calibri"/>
                <a:cs typeface="Calibri"/>
                <a:sym typeface="Calibri"/>
              </a:rPr>
              <a:t>Oder teilen Sie ihn mit der Person Ihrer Wahl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 </a:t>
            </a:r>
            <a:r>
              <a:rPr b="1" lang="en-GB" sz="1050">
                <a:latin typeface="Calibri"/>
                <a:ea typeface="Calibri"/>
                <a:cs typeface="Calibri"/>
                <a:sym typeface="Calibri"/>
              </a:rPr>
              <a:t>Denken Sie daran:</a:t>
            </a:r>
            <a:r>
              <a:rPr lang="en-GB" sz="1050">
                <a:latin typeface="Calibri"/>
                <a:ea typeface="Calibri"/>
                <a:cs typeface="Calibri"/>
                <a:sym typeface="Calibri"/>
              </a:rPr>
              <a:t> Ihr Vermächtnis ist nicht nur das, was Sie schreiben – es ist das, was Sie jeden Tag leben.</a:t>
            </a:r>
            <a:endParaRPr/>
          </a:p>
          <a:p>
            <a:pPr indent="0" lvl="0" marL="0" rtl="0" algn="l">
              <a:lnSpc>
                <a:spcPct val="150000"/>
              </a:lnSpc>
              <a:spcBef>
                <a:spcPts val="0"/>
              </a:spcBef>
              <a:spcAft>
                <a:spcPts val="0"/>
              </a:spcAft>
              <a:buSzPts val="1100"/>
              <a:buNone/>
            </a:pPr>
            <a:r>
              <a:rPr sz="1050"/>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Optionale Erweiterung</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Setzen Sie sich eine Erinnerung, um Ihren Brief in </a:t>
            </a:r>
            <a:r>
              <a:rPr b="1" lang="en-GB" sz="1050">
                <a:latin typeface="Calibri"/>
                <a:ea typeface="Calibri"/>
                <a:cs typeface="Calibri"/>
                <a:sym typeface="Calibri"/>
              </a:rPr>
              <a:t>6–12 Monaten</a:t>
            </a:r>
            <a:r>
              <a:rPr lang="en-GB" sz="1050">
                <a:latin typeface="Calibri"/>
                <a:ea typeface="Calibri"/>
                <a:cs typeface="Calibri"/>
                <a:sym typeface="Calibri"/>
              </a:rPr>
              <a:t> erneut zu lesen.</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 Hat mein Handeln zu meinen Werten gepasst?</a:t>
            </a:r>
            <a:br>
              <a:rPr lang="en-GB">
                <a:latin typeface="Calibri"/>
                <a:ea typeface="Calibri"/>
                <a:cs typeface="Calibri"/>
                <a:sym typeface="Calibri"/>
              </a:rPr>
            </a:br>
            <a:r>
              <a:rPr lang="en-GB" sz="1050">
                <a:latin typeface="Calibri"/>
                <a:ea typeface="Calibri"/>
                <a:cs typeface="Calibri"/>
                <a:sym typeface="Calibri"/>
              </a:rPr>
              <a:t>☐ Was würde ich ändern oder ergänzen?</a:t>
            </a:r>
            <a:endParaRPr>
              <a:latin typeface="Calibri"/>
              <a:ea typeface="Calibri"/>
              <a:cs typeface="Calibri"/>
              <a:sym typeface="Calibri"/>
            </a:endParaRPr>
          </a:p>
          <a:p>
            <a:pPr indent="-101600" lvl="0" marL="171450" rtl="0" algn="l">
              <a:lnSpc>
                <a:spcPct val="150000"/>
              </a:lnSpc>
              <a:spcBef>
                <a:spcPts val="0"/>
              </a:spcBef>
              <a:spcAft>
                <a:spcPts val="0"/>
              </a:spcAft>
              <a:buSzPts val="1100"/>
              <a:buNone/>
            </a:pPr>
            <a:r>
              <a:rPr sz="1050"/>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Abschließender Gedanke</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Ihre Geschichte, Ihre Lektionen und Ihre Werte zählen. Dieser Brief ist ein kraftvoller Schritt, um das Vermächtnis zu gestalten, das Sie hinterlassen.</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sz="1050"/>
              <a:t/>
            </a:r>
            <a:endParaRPr>
              <a:latin typeface="Calibri"/>
              <a:ea typeface="Calibri"/>
              <a:cs typeface="Calibri"/>
              <a:sym typeface="Calibri"/>
            </a:endParaRPr>
          </a:p>
          <a:p>
            <a:pPr indent="-165100" lvl="0" marL="171450" rtl="0" algn="l">
              <a:lnSpc>
                <a:spcPct val="150000"/>
              </a:lnSpc>
              <a:spcBef>
                <a:spcPts val="0"/>
              </a:spcBef>
              <a:spcAft>
                <a:spcPts val="0"/>
              </a:spcAft>
              <a:buSzPts val="100"/>
              <a:buNone/>
            </a:pPr>
            <a:r>
              <a:rPr sz="1050"/>
              <a:t/>
            </a:r>
            <a:endParaRPr sz="100">
              <a:latin typeface="Calibri"/>
              <a:ea typeface="Calibri"/>
              <a:cs typeface="Calibri"/>
              <a:sym typeface="Calibri"/>
            </a:endParaRPr>
          </a:p>
        </p:txBody>
      </p:sp>
      <p:cxnSp>
        <p:nvCxnSpPr>
          <p:cNvPr id="2243" name="Google Shape;2243;p61"/>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244" name="Google Shape;2244;p61"/>
          <p:cNvGrpSpPr/>
          <p:nvPr/>
        </p:nvGrpSpPr>
        <p:grpSpPr>
          <a:xfrm>
            <a:off x="973372" y="543749"/>
            <a:ext cx="594171" cy="758066"/>
            <a:chOff x="5321116" y="858896"/>
            <a:chExt cx="888315" cy="1133345"/>
          </a:xfrm>
        </p:grpSpPr>
        <p:sp>
          <p:nvSpPr>
            <p:cNvPr id="2245" name="Google Shape;2245;p61"/>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46" name="Google Shape;2246;p61"/>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47" name="Google Shape;2247;p61"/>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48" name="Google Shape;2248;p61"/>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49" name="Google Shape;2249;p61"/>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50" name="Google Shape;2250;p61"/>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51" name="Google Shape;2251;p61"/>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52" name="Google Shape;2252;p61"/>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53" name="Google Shape;2253;p61"/>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7" name="Shape 2257"/>
        <p:cNvGrpSpPr/>
        <p:nvPr/>
      </p:nvGrpSpPr>
      <p:grpSpPr>
        <a:xfrm>
          <a:off x="0" y="0"/>
          <a:ext cx="0" cy="0"/>
          <a:chOff x="0" y="0"/>
          <a:chExt cx="0" cy="0"/>
        </a:xfrm>
      </p:grpSpPr>
      <p:sp>
        <p:nvSpPr>
          <p:cNvPr id="2258" name="Google Shape;2258;p62"/>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259" name="Google Shape;2259;p62"/>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260" name="Google Shape;2260;p62"/>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2261" name="Google Shape;2261;p62"/>
          <p:cNvSpPr txBox="1"/>
          <p:nvPr>
            <p:ph idx="4" type="body"/>
          </p:nvPr>
        </p:nvSpPr>
        <p:spPr>
          <a:xfrm>
            <a:off x="1376564" y="1390792"/>
            <a:ext cx="5566677" cy="885810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sz="1050">
                <a:solidFill>
                  <a:srgbClr val="D38CBC"/>
                </a:solidFill>
              </a:rPr>
              <a:t>Übung – Reflexion „Eine Lektion, die ich meiner Enkelin mitgeben würde“</a:t>
            </a:r>
            <a:endParaRPr>
              <a:solidFill>
                <a:srgbClr val="D38CBC"/>
              </a:solidFill>
            </a:endParaRPr>
          </a:p>
          <a:p>
            <a:pPr indent="0" lvl="0" marL="0" rtl="0" algn="l">
              <a:lnSpc>
                <a:spcPct val="150000"/>
              </a:lnSpc>
              <a:spcBef>
                <a:spcPts val="0"/>
              </a:spcBef>
              <a:spcAft>
                <a:spcPts val="0"/>
              </a:spcAft>
              <a:buSzPts val="1100"/>
              <a:buNone/>
            </a:pPr>
            <a:r>
              <a:rPr b="1" lang="en-GB" sz="1050"/>
              <a:t>Lernergebnisse</a:t>
            </a:r>
            <a:endParaRPr/>
          </a:p>
          <a:p>
            <a:pPr indent="-171450" lvl="1" marL="377967" rtl="0" algn="l">
              <a:lnSpc>
                <a:spcPct val="150000"/>
              </a:lnSpc>
              <a:spcBef>
                <a:spcPts val="413"/>
              </a:spcBef>
              <a:spcAft>
                <a:spcPts val="0"/>
              </a:spcAft>
              <a:buClr>
                <a:srgbClr val="D38CBC"/>
              </a:buClr>
              <a:buSzPts val="1100"/>
              <a:buFont typeface="Arial"/>
              <a:buChar char="•"/>
            </a:pPr>
            <a:r>
              <a:rPr lang="en-GB" sz="1050">
                <a:latin typeface="Calibri"/>
                <a:ea typeface="Calibri"/>
                <a:cs typeface="Calibri"/>
                <a:sym typeface="Calibri"/>
              </a:rPr>
              <a:t>Klärt persönliche Werte und Lebenslektionen</a:t>
            </a:r>
            <a:endParaRPr/>
          </a:p>
          <a:p>
            <a:pPr indent="-171450" lvl="1" marL="377967" rtl="0" algn="l">
              <a:lnSpc>
                <a:spcPct val="150000"/>
              </a:lnSpc>
              <a:spcBef>
                <a:spcPts val="413"/>
              </a:spcBef>
              <a:spcAft>
                <a:spcPts val="0"/>
              </a:spcAft>
              <a:buClr>
                <a:srgbClr val="D38CBC"/>
              </a:buClr>
              <a:buSzPts val="1100"/>
              <a:buFont typeface="Arial"/>
              <a:buChar char="•"/>
            </a:pPr>
            <a:r>
              <a:rPr lang="en-GB" sz="1050">
                <a:latin typeface="Calibri"/>
                <a:ea typeface="Calibri"/>
                <a:cs typeface="Calibri"/>
                <a:sym typeface="Calibri"/>
              </a:rPr>
              <a:t>Stärkt das Selbstvertrauen, andere zu begleiten und anzuleiten</a:t>
            </a:r>
            <a:endParaRPr/>
          </a:p>
          <a:p>
            <a:pPr indent="-171450" lvl="1" marL="377967" rtl="0" algn="l">
              <a:lnSpc>
                <a:spcPct val="150000"/>
              </a:lnSpc>
              <a:spcBef>
                <a:spcPts val="413"/>
              </a:spcBef>
              <a:spcAft>
                <a:spcPts val="0"/>
              </a:spcAft>
              <a:buClr>
                <a:srgbClr val="D38CBC"/>
              </a:buClr>
              <a:buSzPts val="1100"/>
              <a:buFont typeface="Arial"/>
              <a:buChar char="•"/>
            </a:pPr>
            <a:r>
              <a:rPr lang="en-GB" sz="1050">
                <a:latin typeface="Calibri"/>
                <a:ea typeface="Calibri"/>
                <a:cs typeface="Calibri"/>
                <a:sym typeface="Calibri"/>
              </a:rPr>
              <a:t>Regt zur bewussten Reflexion über Vermächtnis und generationenübergreifende Wirkung an</a:t>
            </a:r>
            <a:endParaRPr/>
          </a:p>
          <a:p>
            <a:pPr indent="-171450" lvl="1" marL="377967" rtl="0" algn="l">
              <a:lnSpc>
                <a:spcPct val="150000"/>
              </a:lnSpc>
              <a:spcBef>
                <a:spcPts val="413"/>
              </a:spcBef>
              <a:spcAft>
                <a:spcPts val="0"/>
              </a:spcAft>
              <a:buClr>
                <a:srgbClr val="D38CBC"/>
              </a:buClr>
              <a:buSzPts val="1100"/>
              <a:buFont typeface="Arial"/>
              <a:buChar char="•"/>
            </a:pPr>
            <a:r>
              <a:rPr lang="en-GB" sz="1050">
                <a:latin typeface="Calibri"/>
                <a:ea typeface="Calibri"/>
                <a:cs typeface="Calibri"/>
                <a:sym typeface="Calibri"/>
              </a:rPr>
              <a:t>Unterstützt die emotionale Verarbeitung von Lebenserfahrung</a:t>
            </a:r>
            <a:endParaRPr/>
          </a:p>
          <a:p>
            <a:pPr indent="0" lvl="1" marL="206517" rtl="0" algn="l">
              <a:lnSpc>
                <a:spcPct val="150000"/>
              </a:lnSpc>
              <a:spcBef>
                <a:spcPts val="413"/>
              </a:spcBef>
              <a:spcAft>
                <a:spcPts val="0"/>
              </a:spcAft>
              <a:buClr>
                <a:srgbClr val="D38CBC"/>
              </a:buClr>
              <a:buSzPts val="1100"/>
              <a:buNone/>
            </a:pPr>
            <a:r>
              <a:rPr sz="3050"/>
              <a:t/>
            </a:r>
            <a:endParaRPr sz="1100">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Zweck</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Sie sollen die </a:t>
            </a:r>
            <a:r>
              <a:rPr b="1" lang="en-GB" sz="1050">
                <a:latin typeface="Calibri"/>
                <a:ea typeface="Calibri"/>
                <a:cs typeface="Calibri"/>
                <a:sym typeface="Calibri"/>
              </a:rPr>
              <a:t>Weisheit, Werte und Lebenslektionen</a:t>
            </a:r>
            <a:r>
              <a:rPr lang="en-GB" sz="1050">
                <a:latin typeface="Calibri"/>
                <a:ea typeface="Calibri"/>
                <a:cs typeface="Calibri"/>
                <a:sym typeface="Calibri"/>
              </a:rPr>
              <a:t> erkennen und ausdrücken, die Sie der nächsten Generation am liebsten mitgeben möchten. Diese Übung stärkt die Selbstwahrnehmung und macht das Vermächtnis sichtbar, das Sie jenseits materieller Werte hinterlassen.</a:t>
            </a:r>
            <a:endParaRPr/>
          </a:p>
          <a:p>
            <a:pPr indent="0" lvl="0" marL="0" rtl="0" algn="l">
              <a:lnSpc>
                <a:spcPct val="150000"/>
              </a:lnSpc>
              <a:spcBef>
                <a:spcPts val="0"/>
              </a:spcBef>
              <a:spcAft>
                <a:spcPts val="0"/>
              </a:spcAft>
              <a:buSzPts val="1100"/>
              <a:buNone/>
            </a:pPr>
            <a:r>
              <a:rPr sz="1050"/>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Benötigte Materialien</a:t>
            </a:r>
            <a:endParaRPr b="1">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rPr lang="en-GB" sz="1050">
                <a:latin typeface="Calibri"/>
                <a:ea typeface="Calibri"/>
                <a:cs typeface="Calibri"/>
                <a:sym typeface="Calibri"/>
              </a:rPr>
              <a:t>✍️ Papier oder Notizbuch</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rPr lang="en-GB" sz="1050">
                <a:latin typeface="Calibri"/>
                <a:ea typeface="Calibri"/>
                <a:cs typeface="Calibri"/>
                <a:sym typeface="Calibri"/>
              </a:rPr>
              <a:t>🖊️ Stift oder Bleistift</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rPr lang="en-GB" sz="1050">
                <a:latin typeface="Calibri"/>
                <a:ea typeface="Calibri"/>
                <a:cs typeface="Calibri"/>
                <a:sym typeface="Calibri"/>
              </a:rPr>
              <a:t>🪑 Ruhiger, bequemer Ort</a:t>
            </a:r>
            <a:endParaRPr sz="1100">
              <a:latin typeface="Calibri"/>
              <a:ea typeface="Calibri"/>
              <a:cs typeface="Calibri"/>
              <a:sym typeface="Calibri"/>
            </a:endParaRPr>
          </a:p>
          <a:p>
            <a:pPr indent="0" lvl="1" marL="206517" rtl="0" algn="l">
              <a:lnSpc>
                <a:spcPct val="150000"/>
              </a:lnSpc>
              <a:spcBef>
                <a:spcPts val="413"/>
              </a:spcBef>
              <a:spcAft>
                <a:spcPts val="0"/>
              </a:spcAft>
              <a:buClr>
                <a:srgbClr val="011E3B"/>
              </a:buClr>
              <a:buSzPts val="1100"/>
              <a:buNone/>
            </a:pPr>
            <a:r>
              <a:rPr lang="en-GB" sz="1050">
                <a:latin typeface="Calibri"/>
                <a:ea typeface="Calibri"/>
                <a:cs typeface="Calibri"/>
                <a:sym typeface="Calibri"/>
              </a:rPr>
              <a:t>🗒️ Optional: Haftnotizen oder Karteikarten</a:t>
            </a:r>
            <a:endParaRPr sz="1100">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latin typeface="Calibri"/>
                <a:ea typeface="Calibri"/>
                <a:cs typeface="Calibri"/>
                <a:sym typeface="Calibri"/>
              </a:rPr>
              <a:t>🪜 Schritt 1: Einführung (5 Minuten)</a:t>
            </a:r>
            <a:endParaRPr b="1">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Nehmen Sie sich einen Moment zum Nachdenken:</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sz="1050">
                <a:latin typeface="Calibri"/>
                <a:ea typeface="Calibri"/>
                <a:cs typeface="Calibri"/>
                <a:sym typeface="Calibri"/>
              </a:rPr>
              <a:t>Welche wichtigste Lebenslektion würden Sie einer Enkelin – oder einer beliebigen jungen Frau in Ihrem Leben – mitgeben?</a:t>
            </a:r>
            <a:endParaRPr>
              <a:latin typeface="Calibri"/>
              <a:ea typeface="Calibri"/>
              <a:cs typeface="Calibri"/>
              <a:sym typeface="Calibri"/>
            </a:endParaRPr>
          </a:p>
          <a:p>
            <a:pPr indent="0" lvl="1" marL="206517" rtl="0" algn="l">
              <a:lnSpc>
                <a:spcPct val="150000"/>
              </a:lnSpc>
              <a:spcBef>
                <a:spcPts val="413"/>
              </a:spcBef>
              <a:spcAft>
                <a:spcPts val="0"/>
              </a:spcAft>
              <a:buClr>
                <a:srgbClr val="1E2879"/>
              </a:buClr>
              <a:buSzPts val="1100"/>
              <a:buNone/>
            </a:pPr>
            <a:r>
              <a:rPr lang="en-GB" sz="1050">
                <a:solidFill>
                  <a:srgbClr val="1E2879"/>
                </a:solidFill>
                <a:latin typeface="Calibri"/>
                <a:ea typeface="Calibri"/>
                <a:cs typeface="Calibri"/>
                <a:sym typeface="Calibri"/>
              </a:rPr>
              <a:t>Das kann sein: - eine Enkelin</a:t>
            </a:r>
            <a:br>
              <a:rPr lang="en-GB" sz="1100">
                <a:solidFill>
                  <a:srgbClr val="1E2879"/>
                </a:solidFill>
                <a:latin typeface="Calibri"/>
                <a:ea typeface="Calibri"/>
                <a:cs typeface="Calibri"/>
                <a:sym typeface="Calibri"/>
              </a:rPr>
            </a:br>
            <a:r>
              <a:rPr lang="en-GB" sz="1050">
                <a:solidFill>
                  <a:srgbClr val="1E2879"/>
                </a:solidFill>
                <a:latin typeface="Calibri"/>
                <a:ea typeface="Calibri"/>
                <a:cs typeface="Calibri"/>
                <a:sym typeface="Calibri"/>
              </a:rPr>
              <a:t>- eine Nichte oder Mentee</a:t>
            </a:r>
            <a:br>
              <a:rPr lang="en-GB" sz="1100">
                <a:solidFill>
                  <a:srgbClr val="1E2879"/>
                </a:solidFill>
                <a:latin typeface="Calibri"/>
                <a:ea typeface="Calibri"/>
                <a:cs typeface="Calibri"/>
                <a:sym typeface="Calibri"/>
              </a:rPr>
            </a:br>
            <a:r>
              <a:rPr lang="en-GB" sz="1050">
                <a:solidFill>
                  <a:srgbClr val="1E2879"/>
                </a:solidFill>
                <a:latin typeface="Calibri"/>
                <a:ea typeface="Calibri"/>
                <a:cs typeface="Calibri"/>
                <a:sym typeface="Calibri"/>
              </a:rPr>
              <a:t>- eine jüngere Version Ihrer selbst</a:t>
            </a:r>
            <a:br>
              <a:rPr lang="en-GB" sz="1100">
                <a:solidFill>
                  <a:srgbClr val="1E2879"/>
                </a:solidFill>
                <a:latin typeface="Calibri"/>
                <a:ea typeface="Calibri"/>
                <a:cs typeface="Calibri"/>
                <a:sym typeface="Calibri"/>
              </a:rPr>
            </a:br>
            <a:r>
              <a:rPr lang="en-GB" sz="1050">
                <a:solidFill>
                  <a:srgbClr val="1E2879"/>
                </a:solidFill>
                <a:latin typeface="Calibri"/>
                <a:ea typeface="Calibri"/>
                <a:cs typeface="Calibri"/>
                <a:sym typeface="Calibri"/>
              </a:rPr>
              <a:t>- eine junge Frau, die Ihnen am Herzen liegt 💛</a:t>
            </a:r>
            <a:endParaRPr/>
          </a:p>
          <a:p>
            <a:pPr indent="0" lvl="1" marL="206517" rtl="0" algn="l">
              <a:lnSpc>
                <a:spcPct val="150000"/>
              </a:lnSpc>
              <a:spcBef>
                <a:spcPts val="413"/>
              </a:spcBef>
              <a:spcAft>
                <a:spcPts val="0"/>
              </a:spcAft>
              <a:buClr>
                <a:srgbClr val="011E3B"/>
              </a:buClr>
              <a:buSzPts val="1100"/>
              <a:buNone/>
            </a:pPr>
            <a:r>
              <a:rPr sz="3050"/>
              <a:t/>
            </a:r>
            <a:endParaRPr sz="1100">
              <a:solidFill>
                <a:srgbClr val="1E2879"/>
              </a:solidFill>
              <a:latin typeface="Calibri"/>
              <a:ea typeface="Calibri"/>
              <a:cs typeface="Calibri"/>
              <a:sym typeface="Calibri"/>
            </a:endParaRPr>
          </a:p>
          <a:p>
            <a:pPr indent="0" lvl="0" marL="0" rtl="0" algn="l">
              <a:lnSpc>
                <a:spcPct val="150000"/>
              </a:lnSpc>
              <a:spcBef>
                <a:spcPts val="0"/>
              </a:spcBef>
              <a:spcAft>
                <a:spcPts val="0"/>
              </a:spcAft>
              <a:buSzPts val="1100"/>
              <a:buNone/>
            </a:pPr>
            <a:r>
              <a:rPr b="1" lang="en-GB" sz="1050"/>
              <a:t>🧠 Schritt 2: Angeleitete Reflexion (10 Minuten)</a:t>
            </a:r>
            <a:endParaRPr b="1"/>
          </a:p>
          <a:p>
            <a:pPr indent="0" lvl="0" marL="0" rtl="0" algn="l">
              <a:lnSpc>
                <a:spcPct val="150000"/>
              </a:lnSpc>
              <a:spcBef>
                <a:spcPts val="0"/>
              </a:spcBef>
              <a:spcAft>
                <a:spcPts val="0"/>
              </a:spcAft>
              <a:buSzPts val="1100"/>
              <a:buNone/>
            </a:pPr>
            <a:r>
              <a:rPr lang="en-GB" sz="1050"/>
              <a:t>Denken Sie über die folgenden Fragen nach:</a:t>
            </a:r>
            <a:endParaRPr/>
          </a:p>
          <a:p>
            <a:pPr indent="0" lvl="0" marL="0" rtl="0" algn="l">
              <a:lnSpc>
                <a:spcPct val="150000"/>
              </a:lnSpc>
              <a:spcBef>
                <a:spcPts val="0"/>
              </a:spcBef>
              <a:spcAft>
                <a:spcPts val="0"/>
              </a:spcAft>
              <a:buSzPts val="1100"/>
              <a:buNone/>
            </a:pPr>
            <a:r>
              <a:rPr b="1" lang="en-GB" sz="1050"/>
              <a:t>✨ Leitfragen</a:t>
            </a:r>
            <a:endParaRPr b="1"/>
          </a:p>
          <a:p>
            <a:pPr indent="0" lvl="0" marL="0" rtl="0" algn="l">
              <a:lnSpc>
                <a:spcPct val="150000"/>
              </a:lnSpc>
              <a:spcBef>
                <a:spcPts val="0"/>
              </a:spcBef>
              <a:spcAft>
                <a:spcPts val="0"/>
              </a:spcAft>
              <a:buSzPts val="1100"/>
              <a:buNone/>
            </a:pPr>
            <a:r>
              <a:rPr lang="en-GB" sz="1050"/>
              <a:t>☐ Wenn ich einen einzigen Rat geben könnte, der ein Leben wirklich verändern kann – welcher wäre das?</a:t>
            </a:r>
            <a:br>
              <a:rPr lang="en-GB"/>
            </a:br>
            <a:r>
              <a:rPr lang="en-GB" sz="1050"/>
              <a:t>☐ Welche Lektionen über Resilienz, Geld, Beziehungen oder Selbstvertrauen haben mich geprägt?</a:t>
            </a:r>
            <a:br>
              <a:rPr lang="en-GB"/>
            </a:br>
            <a:endParaRPr sz="1100">
              <a:latin typeface="Calibri"/>
              <a:ea typeface="Calibri"/>
              <a:cs typeface="Calibri"/>
              <a:sym typeface="Calibri"/>
            </a:endParaRPr>
          </a:p>
        </p:txBody>
      </p:sp>
      <p:cxnSp>
        <p:nvCxnSpPr>
          <p:cNvPr id="2262" name="Google Shape;2262;p62"/>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263" name="Google Shape;2263;p62"/>
          <p:cNvGrpSpPr/>
          <p:nvPr/>
        </p:nvGrpSpPr>
        <p:grpSpPr>
          <a:xfrm>
            <a:off x="973372" y="543749"/>
            <a:ext cx="594171" cy="758066"/>
            <a:chOff x="5321116" y="858896"/>
            <a:chExt cx="888315" cy="1133345"/>
          </a:xfrm>
        </p:grpSpPr>
        <p:sp>
          <p:nvSpPr>
            <p:cNvPr id="2264" name="Google Shape;2264;p62"/>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65" name="Google Shape;2265;p62"/>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66" name="Google Shape;2266;p62"/>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67" name="Google Shape;2267;p62"/>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68" name="Google Shape;2268;p62"/>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69" name="Google Shape;2269;p62"/>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70" name="Google Shape;2270;p62"/>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71" name="Google Shape;2271;p62"/>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72" name="Google Shape;2272;p62"/>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6" name="Shape 2276"/>
        <p:cNvGrpSpPr/>
        <p:nvPr/>
      </p:nvGrpSpPr>
      <p:grpSpPr>
        <a:xfrm>
          <a:off x="0" y="0"/>
          <a:ext cx="0" cy="0"/>
          <a:chOff x="0" y="0"/>
          <a:chExt cx="0" cy="0"/>
        </a:xfrm>
      </p:grpSpPr>
      <p:sp>
        <p:nvSpPr>
          <p:cNvPr id="2277" name="Google Shape;2277;p63"/>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278" name="Google Shape;2278;p63"/>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279" name="Google Shape;2279;p63"/>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2280" name="Google Shape;2280;p63"/>
          <p:cNvSpPr txBox="1"/>
          <p:nvPr>
            <p:ph idx="4" type="body"/>
          </p:nvPr>
        </p:nvSpPr>
        <p:spPr>
          <a:xfrm>
            <a:off x="1376564" y="1390791"/>
            <a:ext cx="5566677" cy="8858107"/>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lang="en-GB" sz="1000"/>
              <a:t>☐ Welche Fehler oder Herausforderungen soll sie hoffentlich vermeiden oder leichter bewältigen können als ich?</a:t>
            </a:r>
            <a:br>
              <a:rPr lang="en-GB"/>
            </a:br>
            <a:r>
              <a:rPr lang="en-GB" sz="1000"/>
              <a:t>☐ Welche Werte soll sie unbedingt weitertragen?</a:t>
            </a:r>
            <a:endParaRPr/>
          </a:p>
          <a:p>
            <a:pPr indent="0" lvl="0" marL="0" rtl="0" algn="l">
              <a:lnSpc>
                <a:spcPct val="150000"/>
              </a:lnSpc>
              <a:spcBef>
                <a:spcPts val="0"/>
              </a:spcBef>
              <a:spcAft>
                <a:spcPts val="0"/>
              </a:spcAft>
              <a:buSzPts val="1100"/>
              <a:buNone/>
            </a:pPr>
            <a:r>
              <a:rPr b="1" lang="en-GB" sz="1000"/>
              <a:t>📝 Platz für Notizen</a:t>
            </a:r>
            <a:endParaRPr b="1"/>
          </a:p>
          <a:p>
            <a:pPr indent="0" lvl="0" marL="0" rtl="0" algn="l">
              <a:lnSpc>
                <a:spcPct val="150000"/>
              </a:lnSpc>
              <a:spcBef>
                <a:spcPts val="0"/>
              </a:spcBef>
              <a:spcAft>
                <a:spcPts val="0"/>
              </a:spcAft>
              <a:buSzPts val="1100"/>
              <a:buNone/>
            </a:pPr>
            <a:r>
              <a:rPr lang="en-GB" sz="1000"/>
              <a:t>________________________________________________________________________</a:t>
            </a:r>
            <a:endParaRPr/>
          </a:p>
          <a:p>
            <a:pPr indent="0" lvl="0" marL="0" rtl="0" algn="l">
              <a:lnSpc>
                <a:spcPct val="150000"/>
              </a:lnSpc>
              <a:spcBef>
                <a:spcPts val="0"/>
              </a:spcBef>
              <a:spcAft>
                <a:spcPts val="0"/>
              </a:spcAft>
              <a:buSzPts val="1100"/>
              <a:buNone/>
            </a:pPr>
            <a:r>
              <a:rPr sz="1000"/>
              <a:t/>
            </a:r>
            <a:endParaRPr/>
          </a:p>
          <a:p>
            <a:pPr indent="0" lvl="0" marL="0" rtl="0" algn="l">
              <a:lnSpc>
                <a:spcPct val="150000"/>
              </a:lnSpc>
              <a:spcBef>
                <a:spcPts val="0"/>
              </a:spcBef>
              <a:spcAft>
                <a:spcPts val="0"/>
              </a:spcAft>
              <a:buSzPts val="1100"/>
              <a:buNone/>
            </a:pPr>
            <a:r>
              <a:rPr b="1" lang="en-GB" sz="1000"/>
              <a:t>✍️ Schritt 3: Schreiben Sie Ihre Reflexion (15–20 Minuten)</a:t>
            </a:r>
            <a:endParaRPr b="1"/>
          </a:p>
          <a:p>
            <a:pPr indent="0" lvl="0" marL="0" rtl="0" algn="l">
              <a:lnSpc>
                <a:spcPct val="150000"/>
              </a:lnSpc>
              <a:spcBef>
                <a:spcPts val="0"/>
              </a:spcBef>
              <a:spcAft>
                <a:spcPts val="0"/>
              </a:spcAft>
              <a:buSzPts val="1100"/>
              <a:buNone/>
            </a:pPr>
            <a:r>
              <a:rPr lang="en-GB" sz="1000"/>
              <a:t>Formulieren Sie Ihre Botschaft als persönliche Lektion.</a:t>
            </a:r>
            <a:endParaRPr/>
          </a:p>
          <a:p>
            <a:pPr indent="0" lvl="0" marL="0" rtl="0" algn="l">
              <a:lnSpc>
                <a:spcPct val="150000"/>
              </a:lnSpc>
              <a:spcBef>
                <a:spcPts val="0"/>
              </a:spcBef>
              <a:spcAft>
                <a:spcPts val="0"/>
              </a:spcAft>
              <a:buSzPts val="1100"/>
              <a:buNone/>
            </a:pPr>
            <a:r>
              <a:rPr lang="en-GB" sz="1000"/>
              <a:t>Konzentrieren Sie sich auf Ehrlichkeit und Bedeutung statt auf Struktur.</a:t>
            </a:r>
            <a:endParaRPr/>
          </a:p>
          <a:p>
            <a:pPr indent="0" lvl="0" marL="0" rtl="0" algn="l">
              <a:lnSpc>
                <a:spcPct val="150000"/>
              </a:lnSpc>
              <a:spcBef>
                <a:spcPts val="0"/>
              </a:spcBef>
              <a:spcAft>
                <a:spcPts val="0"/>
              </a:spcAft>
              <a:buSzPts val="1100"/>
              <a:buNone/>
            </a:pPr>
            <a:r>
              <a:rPr b="1" lang="en-GB" sz="1000"/>
              <a:t>💡 Satzanfänge</a:t>
            </a:r>
            <a:endParaRPr b="1"/>
          </a:p>
          <a:p>
            <a:pPr indent="-171450" lvl="1" marL="549417" rtl="0" algn="l">
              <a:lnSpc>
                <a:spcPct val="150000"/>
              </a:lnSpc>
              <a:spcBef>
                <a:spcPts val="413"/>
              </a:spcBef>
              <a:spcAft>
                <a:spcPts val="0"/>
              </a:spcAft>
              <a:buClr>
                <a:srgbClr val="011E3B"/>
              </a:buClr>
              <a:buSzPts val="1100"/>
              <a:buFont typeface="Arial"/>
              <a:buChar char="•"/>
            </a:pPr>
            <a:r>
              <a:rPr lang="en-GB" sz="1000">
                <a:latin typeface="Calibri"/>
                <a:ea typeface="Calibri"/>
                <a:cs typeface="Calibri"/>
                <a:sym typeface="Calibri"/>
              </a:rPr>
              <a:t>„Liebe [Enkelin], die eine Lektion, die du hoffentlich immer bei dir trägst, ist …“</a:t>
            </a:r>
            <a:endParaRPr sz="1100">
              <a:latin typeface="Calibri"/>
              <a:ea typeface="Calibri"/>
              <a:cs typeface="Calibri"/>
              <a:sym typeface="Calibri"/>
            </a:endParaRPr>
          </a:p>
          <a:p>
            <a:pPr indent="-171450" lvl="1" marL="549417" rtl="0" algn="l">
              <a:lnSpc>
                <a:spcPct val="150000"/>
              </a:lnSpc>
              <a:spcBef>
                <a:spcPts val="413"/>
              </a:spcBef>
              <a:spcAft>
                <a:spcPts val="0"/>
              </a:spcAft>
              <a:buClr>
                <a:srgbClr val="011E3B"/>
              </a:buClr>
              <a:buSzPts val="1100"/>
              <a:buFont typeface="Arial"/>
              <a:buChar char="•"/>
            </a:pPr>
            <a:r>
              <a:rPr lang="en-GB" sz="1000">
                <a:latin typeface="Calibri"/>
                <a:ea typeface="Calibri"/>
                <a:cs typeface="Calibri"/>
                <a:sym typeface="Calibri"/>
              </a:rPr>
              <a:t>„Wenn ich dir ein Geheimnis über das Leben verraten könnte, das ich gelernt habe, dann wäre es …“</a:t>
            </a:r>
            <a:endParaRPr sz="1100">
              <a:latin typeface="Calibri"/>
              <a:ea typeface="Calibri"/>
              <a:cs typeface="Calibri"/>
              <a:sym typeface="Calibri"/>
            </a:endParaRPr>
          </a:p>
          <a:p>
            <a:pPr indent="0" lvl="0" marL="0" rtl="0" algn="l">
              <a:lnSpc>
                <a:spcPct val="150000"/>
              </a:lnSpc>
              <a:spcBef>
                <a:spcPts val="0"/>
              </a:spcBef>
              <a:spcAft>
                <a:spcPts val="0"/>
              </a:spcAft>
              <a:buSzPts val="1100"/>
              <a:buNone/>
            </a:pPr>
            <a:r>
              <a:rPr lang="en-GB" sz="1000"/>
              <a:t>👉 Tipp: Nutzen Sie </a:t>
            </a:r>
            <a:r>
              <a:rPr b="1" lang="en-GB" sz="1000"/>
              <a:t>echte Erfahrungen oder Geschichten</a:t>
            </a:r>
            <a:r>
              <a:rPr lang="en-GB" sz="1000"/>
              <a:t>, um Ihrer Botschaft Bedeutung zu verleihen.</a:t>
            </a:r>
            <a:endParaRPr/>
          </a:p>
          <a:p>
            <a:pPr indent="0" lvl="0" marL="0" rtl="0" algn="l">
              <a:lnSpc>
                <a:spcPct val="150000"/>
              </a:lnSpc>
              <a:spcBef>
                <a:spcPts val="0"/>
              </a:spcBef>
              <a:spcAft>
                <a:spcPts val="0"/>
              </a:spcAft>
              <a:buSzPts val="1100"/>
              <a:buNone/>
            </a:pPr>
            <a:r>
              <a:rPr b="1" lang="en-GB" sz="1000"/>
              <a:t>📄 Ihre Reflexion</a:t>
            </a:r>
            <a:endParaRPr b="1"/>
          </a:p>
          <a:p>
            <a:pPr indent="0" lvl="0" marL="0" rtl="0" algn="l">
              <a:lnSpc>
                <a:spcPct val="150000"/>
              </a:lnSpc>
              <a:spcBef>
                <a:spcPts val="0"/>
              </a:spcBef>
              <a:spcAft>
                <a:spcPts val="0"/>
              </a:spcAft>
              <a:buSzPts val="1100"/>
              <a:buNone/>
            </a:pPr>
            <a:r>
              <a:rPr lang="en-GB" sz="1000"/>
              <a:t>________________________________________________________________________</a:t>
            </a:r>
            <a:endParaRPr/>
          </a:p>
          <a:p>
            <a:pPr indent="0" lvl="0" marL="0" rtl="0" algn="l">
              <a:lnSpc>
                <a:spcPct val="150000"/>
              </a:lnSpc>
              <a:spcBef>
                <a:spcPts val="0"/>
              </a:spcBef>
              <a:spcAft>
                <a:spcPts val="0"/>
              </a:spcAft>
              <a:buSzPts val="1100"/>
              <a:buNone/>
            </a:pPr>
            <a:r>
              <a:rPr sz="1000"/>
              <a:t/>
            </a:r>
            <a:endParaRPr/>
          </a:p>
          <a:p>
            <a:pPr indent="0" lvl="0" marL="0" rtl="0" algn="l">
              <a:lnSpc>
                <a:spcPct val="150000"/>
              </a:lnSpc>
              <a:spcBef>
                <a:spcPts val="0"/>
              </a:spcBef>
              <a:spcAft>
                <a:spcPts val="0"/>
              </a:spcAft>
              <a:buSzPts val="1100"/>
              <a:buNone/>
            </a:pPr>
            <a:r>
              <a:rPr b="1" lang="en-GB" sz="1000"/>
              <a:t>🤝 Schritt 4: Optionaler Austausch und Diskussion (10–15 Minuten)</a:t>
            </a:r>
            <a:endParaRPr b="1"/>
          </a:p>
          <a:p>
            <a:pPr indent="0" lvl="0" marL="0" rtl="0" algn="l">
              <a:lnSpc>
                <a:spcPct val="150000"/>
              </a:lnSpc>
              <a:spcBef>
                <a:spcPts val="0"/>
              </a:spcBef>
              <a:spcAft>
                <a:spcPts val="0"/>
              </a:spcAft>
              <a:buSzPts val="1100"/>
              <a:buNone/>
            </a:pPr>
            <a:r>
              <a:rPr lang="en-GB" sz="1000"/>
              <a:t>Teilen Sie Ihre Lektion mit anderen, wenn Sie sich dabei wohlfühlen.</a:t>
            </a:r>
            <a:endParaRPr/>
          </a:p>
          <a:p>
            <a:pPr indent="0" lvl="0" marL="0" rtl="0" algn="l">
              <a:lnSpc>
                <a:spcPct val="150000"/>
              </a:lnSpc>
              <a:spcBef>
                <a:spcPts val="0"/>
              </a:spcBef>
              <a:spcAft>
                <a:spcPts val="0"/>
              </a:spcAft>
              <a:buSzPts val="1100"/>
              <a:buNone/>
            </a:pPr>
            <a:r>
              <a:rPr b="1" lang="en-GB" sz="1000"/>
              <a:t>💬 Reflexionsfragen</a:t>
            </a:r>
            <a:endParaRPr b="1"/>
          </a:p>
          <a:p>
            <a:pPr indent="0" lvl="0" marL="0" rtl="0" algn="l">
              <a:lnSpc>
                <a:spcPct val="150000"/>
              </a:lnSpc>
              <a:spcBef>
                <a:spcPts val="0"/>
              </a:spcBef>
              <a:spcAft>
                <a:spcPts val="0"/>
              </a:spcAft>
              <a:buSzPts val="1100"/>
              <a:buNone/>
            </a:pPr>
            <a:r>
              <a:rPr lang="en-GB" sz="1000"/>
              <a:t>☐ Wie hat es sich angefühlt, nur eine Lektion auszuwählen?</a:t>
            </a:r>
            <a:br>
              <a:rPr lang="en-GB"/>
            </a:br>
            <a:r>
              <a:rPr lang="en-GB" sz="1000"/>
              <a:t>☐ Haben Sie etwas Neues über Ihre Werte entdeckt?</a:t>
            </a:r>
            <a:br>
              <a:rPr lang="en-GB"/>
            </a:br>
            <a:r>
              <a:rPr lang="en-GB" sz="1000"/>
              <a:t>☐ Wie könnte diese Lektion Ihre heutigen Entscheidungen oder Prioritäten beeinflussen?</a:t>
            </a:r>
            <a:endParaRPr/>
          </a:p>
          <a:p>
            <a:pPr indent="0" lvl="0" marL="0" rtl="0" algn="l">
              <a:lnSpc>
                <a:spcPct val="150000"/>
              </a:lnSpc>
              <a:spcBef>
                <a:spcPts val="0"/>
              </a:spcBef>
              <a:spcAft>
                <a:spcPts val="0"/>
              </a:spcAft>
              <a:buSzPts val="1100"/>
              <a:buNone/>
            </a:pPr>
            <a:r>
              <a:rPr b="1" lang="en-GB" sz="1000"/>
              <a:t>📝 Notizen</a:t>
            </a:r>
            <a:endParaRPr b="1"/>
          </a:p>
          <a:p>
            <a:pPr indent="0" lvl="0" marL="0" rtl="0" algn="l">
              <a:lnSpc>
                <a:spcPct val="150000"/>
              </a:lnSpc>
              <a:spcBef>
                <a:spcPts val="0"/>
              </a:spcBef>
              <a:spcAft>
                <a:spcPts val="0"/>
              </a:spcAft>
              <a:buSzPts val="1100"/>
              <a:buNone/>
            </a:pPr>
            <a:r>
              <a:rPr lang="en-GB" sz="1000"/>
              <a:t>_______________________________________________________________________</a:t>
            </a:r>
            <a:br>
              <a:rPr lang="en-GB"/>
            </a:br>
            <a:r>
              <a:rPr lang="en-GB" sz="1000"/>
              <a:t> </a:t>
            </a:r>
            <a:endParaRPr/>
          </a:p>
          <a:p>
            <a:pPr indent="0" lvl="0" marL="0" rtl="0" algn="l">
              <a:lnSpc>
                <a:spcPct val="150000"/>
              </a:lnSpc>
              <a:spcBef>
                <a:spcPts val="0"/>
              </a:spcBef>
              <a:spcAft>
                <a:spcPts val="0"/>
              </a:spcAft>
              <a:buSzPts val="1100"/>
              <a:buNone/>
            </a:pPr>
            <a:r>
              <a:rPr b="1" lang="en-GB" sz="1000"/>
              <a:t>🔒 Schritt 5: Abschließende Reflexion (5 Minuten)</a:t>
            </a:r>
            <a:endParaRPr b="1"/>
          </a:p>
          <a:p>
            <a:pPr indent="-171450" lvl="0" marL="171450" rtl="0" algn="l">
              <a:lnSpc>
                <a:spcPct val="150000"/>
              </a:lnSpc>
              <a:spcBef>
                <a:spcPts val="0"/>
              </a:spcBef>
              <a:spcAft>
                <a:spcPts val="0"/>
              </a:spcAft>
              <a:buSzPts val="1100"/>
              <a:buChar char="•"/>
            </a:pPr>
            <a:r>
              <a:rPr lang="en-GB" sz="1000"/>
              <a:t>Ihre Weisheit ist Teil eines </a:t>
            </a:r>
            <a:r>
              <a:rPr b="1" lang="en-GB" sz="1000"/>
              <a:t>lebendigen Vermächtnisses</a:t>
            </a:r>
            <a:r>
              <a:rPr lang="en-GB" sz="1000"/>
              <a:t> 🌱</a:t>
            </a:r>
            <a:endParaRPr/>
          </a:p>
          <a:p>
            <a:pPr indent="-171450" lvl="0" marL="171450" rtl="0" algn="l">
              <a:lnSpc>
                <a:spcPct val="150000"/>
              </a:lnSpc>
              <a:spcBef>
                <a:spcPts val="0"/>
              </a:spcBef>
              <a:spcAft>
                <a:spcPts val="0"/>
              </a:spcAft>
              <a:buSzPts val="1100"/>
              <a:buChar char="•"/>
            </a:pPr>
            <a:r>
              <a:rPr lang="en-GB" sz="1000"/>
              <a:t>Es lebt weiter in Ihrem Handeln, Ihren Beziehungen und Ihrer Orientierung für andere</a:t>
            </a:r>
            <a:endParaRPr/>
          </a:p>
          <a:p>
            <a:pPr indent="0" lvl="0" marL="0" rtl="0" algn="l">
              <a:lnSpc>
                <a:spcPct val="150000"/>
              </a:lnSpc>
              <a:spcBef>
                <a:spcPts val="0"/>
              </a:spcBef>
              <a:spcAft>
                <a:spcPts val="0"/>
              </a:spcAft>
              <a:buSzPts val="1100"/>
              <a:buNone/>
            </a:pPr>
            <a:r>
              <a:rPr lang="en-GB" sz="1000"/>
              <a:t>Sie können: </a:t>
            </a:r>
            <a:endParaRPr/>
          </a:p>
          <a:p>
            <a:pPr indent="0" lvl="1" marL="206517" rtl="0" algn="l">
              <a:lnSpc>
                <a:spcPct val="150000"/>
              </a:lnSpc>
              <a:spcBef>
                <a:spcPts val="413"/>
              </a:spcBef>
              <a:spcAft>
                <a:spcPts val="0"/>
              </a:spcAft>
              <a:buClr>
                <a:srgbClr val="011E3B"/>
              </a:buClr>
              <a:buSzPts val="1100"/>
              <a:buNone/>
            </a:pPr>
            <a:r>
              <a:rPr lang="en-GB" sz="1000">
                <a:latin typeface="Calibri"/>
                <a:ea typeface="Calibri"/>
                <a:cs typeface="Calibri"/>
                <a:sym typeface="Calibri"/>
              </a:rPr>
              <a:t>- Ihre Reflexion aufbewahren 📦</a:t>
            </a:r>
            <a:br>
              <a:rPr lang="en-GB" sz="1100">
                <a:latin typeface="Calibri"/>
                <a:ea typeface="Calibri"/>
                <a:cs typeface="Calibri"/>
                <a:sym typeface="Calibri"/>
              </a:rPr>
            </a:br>
            <a:r>
              <a:rPr lang="en-GB" sz="1000">
                <a:latin typeface="Calibri"/>
                <a:ea typeface="Calibri"/>
                <a:cs typeface="Calibri"/>
                <a:sym typeface="Calibri"/>
              </a:rPr>
              <a:t>- sie mit einer jungen Frau in Ihrem Leben teilen 💌</a:t>
            </a:r>
            <a:br>
              <a:rPr lang="en-GB" sz="1100">
                <a:latin typeface="Calibri"/>
                <a:ea typeface="Calibri"/>
                <a:cs typeface="Calibri"/>
                <a:sym typeface="Calibri"/>
              </a:rPr>
            </a:br>
            <a:r>
              <a:rPr lang="en-GB" sz="1000">
                <a:latin typeface="Calibri"/>
                <a:ea typeface="Calibri"/>
                <a:cs typeface="Calibri"/>
                <a:sym typeface="Calibri"/>
              </a:rPr>
              <a:t>- sie als Leitfaden für künftige Entscheidungen nutzen</a:t>
            </a:r>
            <a:endParaRPr sz="1100">
              <a:latin typeface="Calibri"/>
              <a:ea typeface="Calibri"/>
              <a:cs typeface="Calibri"/>
              <a:sym typeface="Calibri"/>
            </a:endParaRPr>
          </a:p>
          <a:p>
            <a:pPr indent="-101600" lvl="0" marL="171450" rtl="0" algn="l">
              <a:lnSpc>
                <a:spcPct val="150000"/>
              </a:lnSpc>
              <a:spcBef>
                <a:spcPts val="0"/>
              </a:spcBef>
              <a:spcAft>
                <a:spcPts val="0"/>
              </a:spcAft>
              <a:buSzPts val="1100"/>
              <a:buNone/>
            </a:pPr>
            <a:r>
              <a:rPr sz="1000"/>
              <a:t/>
            </a:r>
            <a:endParaRPr/>
          </a:p>
          <a:p>
            <a:pPr indent="0" lvl="0" marL="0" rtl="0" algn="l">
              <a:lnSpc>
                <a:spcPct val="150000"/>
              </a:lnSpc>
              <a:spcBef>
                <a:spcPts val="0"/>
              </a:spcBef>
              <a:spcAft>
                <a:spcPts val="0"/>
              </a:spcAft>
              <a:buSzPts val="1100"/>
              <a:buNone/>
            </a:pPr>
            <a:r>
              <a:rPr b="1" lang="en-GB" sz="1000"/>
              <a:t>🌟 Abschließender Gedanke</a:t>
            </a:r>
            <a:endParaRPr b="1"/>
          </a:p>
          <a:p>
            <a:pPr indent="0" lvl="0" marL="0" rtl="0" algn="l">
              <a:lnSpc>
                <a:spcPct val="150000"/>
              </a:lnSpc>
              <a:spcBef>
                <a:spcPts val="0"/>
              </a:spcBef>
              <a:spcAft>
                <a:spcPts val="0"/>
              </a:spcAft>
              <a:buSzPts val="1100"/>
              <a:buNone/>
            </a:pPr>
            <a:r>
              <a:rPr lang="en-GB" sz="1000"/>
              <a:t>Eine einzige bedeutsame Lektion kann ein Leben prägen. Was Sie weitergeben, zählt.</a:t>
            </a:r>
            <a:endParaRPr/>
          </a:p>
          <a:p>
            <a:pPr indent="0" lvl="0" marL="0" rtl="0" algn="l">
              <a:lnSpc>
                <a:spcPct val="150000"/>
              </a:lnSpc>
              <a:spcBef>
                <a:spcPts val="0"/>
              </a:spcBef>
              <a:spcAft>
                <a:spcPts val="0"/>
              </a:spcAft>
              <a:buSzPts val="1100"/>
              <a:buNone/>
            </a:pPr>
            <a:r>
              <a:rPr sz="1000"/>
              <a:t/>
            </a:r>
            <a:endParaRPr/>
          </a:p>
        </p:txBody>
      </p:sp>
      <p:cxnSp>
        <p:nvCxnSpPr>
          <p:cNvPr id="2281" name="Google Shape;2281;p63"/>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282" name="Google Shape;2282;p63"/>
          <p:cNvGrpSpPr/>
          <p:nvPr/>
        </p:nvGrpSpPr>
        <p:grpSpPr>
          <a:xfrm>
            <a:off x="973372" y="543749"/>
            <a:ext cx="594171" cy="758066"/>
            <a:chOff x="5321116" y="858896"/>
            <a:chExt cx="888315" cy="1133345"/>
          </a:xfrm>
        </p:grpSpPr>
        <p:sp>
          <p:nvSpPr>
            <p:cNvPr id="2283" name="Google Shape;2283;p63"/>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84" name="Google Shape;2284;p63"/>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85" name="Google Shape;2285;p63"/>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86" name="Google Shape;2286;p63"/>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87" name="Google Shape;2287;p63"/>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88" name="Google Shape;2288;p63"/>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89" name="Google Shape;2289;p63"/>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90" name="Google Shape;2290;p63"/>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291" name="Google Shape;2291;p63"/>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5" name="Shape 2295"/>
        <p:cNvGrpSpPr/>
        <p:nvPr/>
      </p:nvGrpSpPr>
      <p:grpSpPr>
        <a:xfrm>
          <a:off x="0" y="0"/>
          <a:ext cx="0" cy="0"/>
          <a:chOff x="0" y="0"/>
          <a:chExt cx="0" cy="0"/>
        </a:xfrm>
      </p:grpSpPr>
      <p:sp>
        <p:nvSpPr>
          <p:cNvPr id="2296" name="Google Shape;2296;p64"/>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297" name="Google Shape;2297;p64"/>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298" name="Google Shape;2298;p64"/>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2299" name="Google Shape;2299;p64"/>
          <p:cNvSpPr txBox="1"/>
          <p:nvPr>
            <p:ph idx="4" type="body"/>
          </p:nvPr>
        </p:nvSpPr>
        <p:spPr>
          <a:xfrm>
            <a:off x="1704813" y="1390792"/>
            <a:ext cx="5238428" cy="8400082"/>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sz="1000">
                <a:solidFill>
                  <a:srgbClr val="D38CBC"/>
                </a:solidFill>
              </a:rPr>
              <a:t>Formative Lernkontrolle – Wie definiere ich finanzielle Unabhängigkeit heute?</a:t>
            </a:r>
            <a:endParaRPr/>
          </a:p>
          <a:p>
            <a:pPr indent="0" lvl="0" marL="0" rtl="0" algn="l">
              <a:lnSpc>
                <a:spcPct val="150000"/>
              </a:lnSpc>
              <a:spcBef>
                <a:spcPts val="0"/>
              </a:spcBef>
              <a:spcAft>
                <a:spcPts val="0"/>
              </a:spcAft>
              <a:buSzPts val="1100"/>
              <a:buNone/>
            </a:pPr>
            <a:r>
              <a:rPr b="1" lang="en-GB" sz="1000"/>
              <a:t>Lernergebnisse</a:t>
            </a:r>
            <a:endParaRPr/>
          </a:p>
          <a:p>
            <a:pPr indent="0" lvl="0" marL="0" rtl="0" algn="l">
              <a:lnSpc>
                <a:spcPct val="150000"/>
              </a:lnSpc>
              <a:spcBef>
                <a:spcPts val="0"/>
              </a:spcBef>
              <a:spcAft>
                <a:spcPts val="0"/>
              </a:spcAft>
              <a:buSzPts val="1100"/>
              <a:buNone/>
            </a:pPr>
            <a:r>
              <a:rPr lang="en-GB" sz="1000"/>
              <a:t>Nach Abschluss dieser Lernkontrolle können die Teilnehmerinnen:</a:t>
            </a:r>
            <a:endParaRPr/>
          </a:p>
          <a:p>
            <a:pPr indent="-171450" lvl="0" marL="171450" rtl="0" algn="l">
              <a:lnSpc>
                <a:spcPct val="150000"/>
              </a:lnSpc>
              <a:spcBef>
                <a:spcPts val="0"/>
              </a:spcBef>
              <a:spcAft>
                <a:spcPts val="0"/>
              </a:spcAft>
              <a:buSzPts val="1100"/>
              <a:buChar char="•"/>
            </a:pPr>
            <a:r>
              <a:rPr lang="en-GB" sz="1000"/>
              <a:t>eine persönliche, bedeutungsvolle Definition finanzieller Unabhängigkeit formulieren.</a:t>
            </a:r>
            <a:endParaRPr/>
          </a:p>
          <a:p>
            <a:pPr indent="-171450" lvl="0" marL="171450" rtl="0" algn="l">
              <a:lnSpc>
                <a:spcPct val="150000"/>
              </a:lnSpc>
              <a:spcBef>
                <a:spcPts val="0"/>
              </a:spcBef>
              <a:spcAft>
                <a:spcPts val="0"/>
              </a:spcAft>
              <a:buSzPts val="1100"/>
              <a:buChar char="•"/>
            </a:pPr>
            <a:r>
              <a:rPr lang="en-GB" sz="1000"/>
              <a:t>über das Zusammenspiel von finanziellen Mitteln, Werten und Lebenszielen nachdenken.</a:t>
            </a:r>
            <a:endParaRPr/>
          </a:p>
          <a:p>
            <a:pPr indent="-171450" lvl="0" marL="171450" rtl="0" algn="l">
              <a:lnSpc>
                <a:spcPct val="150000"/>
              </a:lnSpc>
              <a:spcBef>
                <a:spcPts val="0"/>
              </a:spcBef>
              <a:spcAft>
                <a:spcPts val="0"/>
              </a:spcAft>
              <a:buSzPts val="1100"/>
              <a:buChar char="•"/>
            </a:pPr>
            <a:r>
              <a:rPr lang="en-GB" sz="1000"/>
              <a:t>konkrete nächste Schritte zur Stärkung der finanziellen Selbstbestimmung benennen.</a:t>
            </a:r>
            <a:endParaRPr/>
          </a:p>
          <a:p>
            <a:pPr indent="-171450" lvl="0" marL="171450" rtl="0" algn="l">
              <a:lnSpc>
                <a:spcPct val="150000"/>
              </a:lnSpc>
              <a:spcBef>
                <a:spcPts val="0"/>
              </a:spcBef>
              <a:spcAft>
                <a:spcPts val="0"/>
              </a:spcAft>
              <a:buSzPts val="1100"/>
              <a:buChar char="•"/>
            </a:pPr>
            <a:r>
              <a:rPr lang="en-GB" sz="1000"/>
              <a:t>erkennen, wie emotionale und psychologische Faktoren das finanzielle Selbstvertrauen beeinflussen.</a:t>
            </a:r>
            <a:endParaRPr/>
          </a:p>
          <a:p>
            <a:pPr indent="0" lvl="0" marL="0" rtl="0" algn="l">
              <a:lnSpc>
                <a:spcPct val="150000"/>
              </a:lnSpc>
              <a:spcBef>
                <a:spcPts val="0"/>
              </a:spcBef>
              <a:spcAft>
                <a:spcPts val="0"/>
              </a:spcAft>
              <a:buSzPts val="1100"/>
              <a:buNone/>
            </a:pPr>
            <a:r>
              <a:rPr sz="1000"/>
              <a:t/>
            </a:r>
            <a:endParaRPr/>
          </a:p>
          <a:p>
            <a:pPr indent="0" lvl="0" marL="0" rtl="0" algn="l">
              <a:lnSpc>
                <a:spcPct val="150000"/>
              </a:lnSpc>
              <a:spcBef>
                <a:spcPts val="0"/>
              </a:spcBef>
              <a:spcAft>
                <a:spcPts val="0"/>
              </a:spcAft>
              <a:buSzPts val="1100"/>
              <a:buNone/>
            </a:pPr>
            <a:r>
              <a:rPr b="1" lang="en-GB" sz="1000"/>
              <a:t>🌟 Zweck</a:t>
            </a:r>
            <a:endParaRPr b="1"/>
          </a:p>
          <a:p>
            <a:pPr indent="0" lvl="0" marL="0" rtl="0" algn="l">
              <a:lnSpc>
                <a:spcPct val="150000"/>
              </a:lnSpc>
              <a:spcBef>
                <a:spcPts val="0"/>
              </a:spcBef>
              <a:spcAft>
                <a:spcPts val="0"/>
              </a:spcAft>
              <a:buSzPts val="1100"/>
              <a:buNone/>
            </a:pPr>
            <a:r>
              <a:rPr lang="en-GB" sz="1000"/>
              <a:t>Diese Reflexionsübung hilft Ihnen, Ihr </a:t>
            </a:r>
            <a:r>
              <a:rPr b="1" lang="en-GB" sz="1000"/>
              <a:t>aktuelles Verständnis von finanzieller Unabhängigkeit</a:t>
            </a:r>
            <a:r>
              <a:rPr lang="en-GB" sz="1000"/>
              <a:t> zu erkunden, Ihre persönlichen Ziele einzuschätzen und Wachstumsfelder zu erkennen. Sie ist selbstgesteuert und soll das Bewusstsein für Ihre Haltung und Ihre Prioritäten schärfen.</a:t>
            </a:r>
            <a:endParaRPr/>
          </a:p>
          <a:p>
            <a:pPr indent="0" lvl="0" marL="0" rtl="0" algn="l">
              <a:lnSpc>
                <a:spcPct val="150000"/>
              </a:lnSpc>
              <a:spcBef>
                <a:spcPts val="0"/>
              </a:spcBef>
              <a:spcAft>
                <a:spcPts val="0"/>
              </a:spcAft>
              <a:buSzPts val="1100"/>
              <a:buNone/>
            </a:pPr>
            <a:r>
              <a:rPr lang="en-GB" sz="1000"/>
              <a:t> </a:t>
            </a:r>
            <a:endParaRPr/>
          </a:p>
          <a:p>
            <a:pPr indent="0" lvl="0" marL="0" rtl="0" algn="l">
              <a:lnSpc>
                <a:spcPct val="150000"/>
              </a:lnSpc>
              <a:spcBef>
                <a:spcPts val="0"/>
              </a:spcBef>
              <a:spcAft>
                <a:spcPts val="0"/>
              </a:spcAft>
              <a:buSzPts val="1100"/>
              <a:buNone/>
            </a:pPr>
            <a:r>
              <a:rPr b="1" lang="en-GB" sz="1000"/>
              <a:t>🪜 Schritt 1: Reflexionsimpuls</a:t>
            </a:r>
            <a:endParaRPr b="1"/>
          </a:p>
          <a:p>
            <a:pPr indent="0" lvl="0" marL="0" rtl="0" algn="l">
              <a:lnSpc>
                <a:spcPct val="150000"/>
              </a:lnSpc>
              <a:spcBef>
                <a:spcPts val="0"/>
              </a:spcBef>
              <a:spcAft>
                <a:spcPts val="0"/>
              </a:spcAft>
              <a:buSzPts val="1100"/>
              <a:buNone/>
            </a:pPr>
            <a:r>
              <a:rPr b="1" lang="en-GB" sz="1000"/>
              <a:t>„Wie definiere ich finanzielle Unabhängigkeit heute?“</a:t>
            </a:r>
            <a:endParaRPr/>
          </a:p>
          <a:p>
            <a:pPr indent="0" lvl="0" marL="0" rtl="0" algn="l">
              <a:lnSpc>
                <a:spcPct val="150000"/>
              </a:lnSpc>
              <a:spcBef>
                <a:spcPts val="0"/>
              </a:spcBef>
              <a:spcAft>
                <a:spcPts val="0"/>
              </a:spcAft>
              <a:buSzPts val="1100"/>
              <a:buNone/>
            </a:pPr>
            <a:r>
              <a:rPr lang="en-GB" sz="1000"/>
              <a:t>Lassen Sie diese Frage einen Moment auf sich wirken, bevor Sie zu schreiben beginnen.</a:t>
            </a:r>
            <a:endParaRPr/>
          </a:p>
          <a:p>
            <a:pPr indent="0" lvl="0" marL="0" rtl="0" algn="l">
              <a:lnSpc>
                <a:spcPct val="150000"/>
              </a:lnSpc>
              <a:spcBef>
                <a:spcPts val="0"/>
              </a:spcBef>
              <a:spcAft>
                <a:spcPts val="0"/>
              </a:spcAft>
              <a:buSzPts val="1100"/>
              <a:buNone/>
            </a:pPr>
            <a:r>
              <a:rPr lang="en-GB" sz="1000"/>
              <a:t> </a:t>
            </a:r>
            <a:endParaRPr/>
          </a:p>
          <a:p>
            <a:pPr indent="0" lvl="0" marL="0" rtl="0" algn="l">
              <a:lnSpc>
                <a:spcPct val="150000"/>
              </a:lnSpc>
              <a:spcBef>
                <a:spcPts val="0"/>
              </a:spcBef>
              <a:spcAft>
                <a:spcPts val="0"/>
              </a:spcAft>
              <a:buSzPts val="1100"/>
              <a:buNone/>
            </a:pPr>
            <a:r>
              <a:rPr b="1" lang="en-GB" sz="1000"/>
              <a:t>🧠 Schritt 2: Leitlinien für die Reflexion</a:t>
            </a:r>
            <a:endParaRPr b="1"/>
          </a:p>
          <a:p>
            <a:pPr indent="0" lvl="0" marL="0" rtl="0" algn="l">
              <a:lnSpc>
                <a:spcPct val="150000"/>
              </a:lnSpc>
              <a:spcBef>
                <a:spcPts val="0"/>
              </a:spcBef>
              <a:spcAft>
                <a:spcPts val="0"/>
              </a:spcAft>
              <a:buSzPts val="1100"/>
              <a:buNone/>
            </a:pPr>
            <a:r>
              <a:rPr lang="en-GB" sz="1000"/>
              <a:t>Berücksichtigen Sie bei Ihrer Antwort die folgenden Bereiche:</a:t>
            </a:r>
            <a:endParaRPr/>
          </a:p>
          <a:p>
            <a:pPr indent="0" lvl="0" marL="0" rtl="0" algn="l">
              <a:lnSpc>
                <a:spcPct val="150000"/>
              </a:lnSpc>
              <a:spcBef>
                <a:spcPts val="0"/>
              </a:spcBef>
              <a:spcAft>
                <a:spcPts val="0"/>
              </a:spcAft>
              <a:buSzPts val="1100"/>
              <a:buNone/>
            </a:pPr>
            <a:r>
              <a:rPr b="1" lang="en-GB" sz="1000"/>
              <a:t>💼 Finanzielle Realität</a:t>
            </a:r>
            <a:endParaRPr b="1"/>
          </a:p>
          <a:p>
            <a:pPr indent="-171450" lvl="0" marL="171450" rtl="0" algn="l">
              <a:lnSpc>
                <a:spcPct val="150000"/>
              </a:lnSpc>
              <a:spcBef>
                <a:spcPts val="0"/>
              </a:spcBef>
              <a:spcAft>
                <a:spcPts val="0"/>
              </a:spcAft>
              <a:buSzPts val="1100"/>
              <a:buChar char="•"/>
            </a:pPr>
            <a:r>
              <a:rPr lang="en-GB" sz="1000"/>
              <a:t>Ihre aktuellen Einkommensquellen</a:t>
            </a:r>
            <a:endParaRPr/>
          </a:p>
          <a:p>
            <a:pPr indent="-171450" lvl="0" marL="171450" rtl="0" algn="l">
              <a:lnSpc>
                <a:spcPct val="150000"/>
              </a:lnSpc>
              <a:spcBef>
                <a:spcPts val="0"/>
              </a:spcBef>
              <a:spcAft>
                <a:spcPts val="0"/>
              </a:spcAft>
              <a:buSzPts val="1100"/>
              <a:buChar char="•"/>
            </a:pPr>
            <a:r>
              <a:rPr lang="en-GB" sz="1000"/>
              <a:t>Ersparnisse, Anlagen oder Renten</a:t>
            </a:r>
            <a:endParaRPr/>
          </a:p>
          <a:p>
            <a:pPr indent="-171450" lvl="0" marL="171450" rtl="0" algn="l">
              <a:lnSpc>
                <a:spcPct val="150000"/>
              </a:lnSpc>
              <a:spcBef>
                <a:spcPts val="0"/>
              </a:spcBef>
              <a:spcAft>
                <a:spcPts val="0"/>
              </a:spcAft>
              <a:buSzPts val="1100"/>
              <a:buChar char="•"/>
            </a:pPr>
            <a:r>
              <a:rPr lang="en-GB" sz="1000"/>
              <a:t>Finanzielle Stabilität und Flexibilität</a:t>
            </a:r>
            <a:endParaRPr/>
          </a:p>
          <a:p>
            <a:pPr indent="0" lvl="0" marL="0" rtl="0" algn="l">
              <a:lnSpc>
                <a:spcPct val="150000"/>
              </a:lnSpc>
              <a:spcBef>
                <a:spcPts val="0"/>
              </a:spcBef>
              <a:spcAft>
                <a:spcPts val="0"/>
              </a:spcAft>
              <a:buSzPts val="1100"/>
              <a:buNone/>
            </a:pPr>
            <a:r>
              <a:rPr lang="en-GB" sz="1000"/>
              <a:t> </a:t>
            </a:r>
            <a:endParaRPr/>
          </a:p>
          <a:p>
            <a:pPr indent="0" lvl="0" marL="0" rtl="0" algn="l">
              <a:lnSpc>
                <a:spcPct val="150000"/>
              </a:lnSpc>
              <a:spcBef>
                <a:spcPts val="0"/>
              </a:spcBef>
              <a:spcAft>
                <a:spcPts val="0"/>
              </a:spcAft>
              <a:buSzPts val="1100"/>
              <a:buNone/>
            </a:pPr>
            <a:r>
              <a:rPr b="1" lang="en-GB" sz="1000"/>
              <a:t>💭 Emotionale und psychologische Faktoren</a:t>
            </a:r>
            <a:endParaRPr b="1"/>
          </a:p>
          <a:p>
            <a:pPr indent="-171450" lvl="0" marL="171450" rtl="0" algn="l">
              <a:lnSpc>
                <a:spcPct val="150000"/>
              </a:lnSpc>
              <a:spcBef>
                <a:spcPts val="0"/>
              </a:spcBef>
              <a:spcAft>
                <a:spcPts val="0"/>
              </a:spcAft>
              <a:buSzPts val="1100"/>
              <a:buChar char="•"/>
            </a:pPr>
            <a:r>
              <a:rPr lang="en-GB" sz="1000"/>
              <a:t>Selbstvertrauen im Umgang mit Geld</a:t>
            </a:r>
            <a:endParaRPr/>
          </a:p>
          <a:p>
            <a:pPr indent="-171450" lvl="0" marL="171450" rtl="0" algn="l">
              <a:lnSpc>
                <a:spcPct val="150000"/>
              </a:lnSpc>
              <a:spcBef>
                <a:spcPts val="0"/>
              </a:spcBef>
              <a:spcAft>
                <a:spcPts val="0"/>
              </a:spcAft>
              <a:buSzPts val="1100"/>
              <a:buChar char="•"/>
            </a:pPr>
            <a:r>
              <a:rPr lang="en-GB" sz="1000"/>
              <a:t>Fähigkeit, eigenständige Entscheidungen zu treffen</a:t>
            </a:r>
            <a:endParaRPr/>
          </a:p>
          <a:p>
            <a:pPr indent="-171450" lvl="0" marL="171450" rtl="0" algn="l">
              <a:lnSpc>
                <a:spcPct val="150000"/>
              </a:lnSpc>
              <a:spcBef>
                <a:spcPts val="0"/>
              </a:spcBef>
              <a:spcAft>
                <a:spcPts val="0"/>
              </a:spcAft>
              <a:buSzPts val="1100"/>
              <a:buChar char="•"/>
            </a:pPr>
            <a:r>
              <a:rPr lang="en-GB" sz="1000"/>
              <a:t>Gefühl von Sicherheit oder Freiheit</a:t>
            </a:r>
            <a:endParaRPr/>
          </a:p>
          <a:p>
            <a:pPr indent="-101600" lvl="0" marL="171450" rtl="0" algn="l">
              <a:lnSpc>
                <a:spcPct val="150000"/>
              </a:lnSpc>
              <a:spcBef>
                <a:spcPts val="0"/>
              </a:spcBef>
              <a:spcAft>
                <a:spcPts val="0"/>
              </a:spcAft>
              <a:buSzPts val="1100"/>
              <a:buNone/>
            </a:pPr>
            <a:r>
              <a:rPr sz="1000"/>
              <a:t/>
            </a:r>
            <a:endParaRPr/>
          </a:p>
          <a:p>
            <a:pPr indent="0" lvl="0" marL="0" rtl="0" algn="l">
              <a:lnSpc>
                <a:spcPct val="150000"/>
              </a:lnSpc>
              <a:spcBef>
                <a:spcPts val="0"/>
              </a:spcBef>
              <a:spcAft>
                <a:spcPts val="0"/>
              </a:spcAft>
              <a:buSzPts val="1100"/>
              <a:buNone/>
            </a:pPr>
            <a:r>
              <a:rPr b="1" lang="en-GB" sz="1000"/>
              <a:t>🌱 Lebensziele</a:t>
            </a:r>
            <a:endParaRPr b="1"/>
          </a:p>
          <a:p>
            <a:pPr indent="-171450" lvl="0" marL="171450" rtl="0" algn="l">
              <a:lnSpc>
                <a:spcPct val="150000"/>
              </a:lnSpc>
              <a:spcBef>
                <a:spcPts val="0"/>
              </a:spcBef>
              <a:spcAft>
                <a:spcPts val="0"/>
              </a:spcAft>
              <a:buSzPts val="1100"/>
              <a:buChar char="•"/>
            </a:pPr>
            <a:r>
              <a:rPr lang="en-GB" sz="1000"/>
              <a:t>Wie Ihr Leben als Nächstes aussehen soll</a:t>
            </a:r>
            <a:endParaRPr/>
          </a:p>
          <a:p>
            <a:pPr indent="-171450" lvl="0" marL="171450" rtl="0" algn="l">
              <a:lnSpc>
                <a:spcPct val="150000"/>
              </a:lnSpc>
              <a:spcBef>
                <a:spcPts val="0"/>
              </a:spcBef>
              <a:spcAft>
                <a:spcPts val="0"/>
              </a:spcAft>
              <a:buSzPts val="1100"/>
              <a:buChar char="•"/>
            </a:pPr>
            <a:r>
              <a:rPr lang="en-GB" sz="1000"/>
              <a:t>Prioritäten für Ihre Zeit, Energie und Ihr Geld</a:t>
            </a:r>
            <a:endParaRPr/>
          </a:p>
        </p:txBody>
      </p:sp>
      <p:cxnSp>
        <p:nvCxnSpPr>
          <p:cNvPr id="2300" name="Google Shape;2300;p64"/>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301" name="Google Shape;2301;p64"/>
          <p:cNvGrpSpPr/>
          <p:nvPr/>
        </p:nvGrpSpPr>
        <p:grpSpPr>
          <a:xfrm>
            <a:off x="973372" y="543749"/>
            <a:ext cx="594171" cy="758066"/>
            <a:chOff x="5321116" y="858896"/>
            <a:chExt cx="888315" cy="1133345"/>
          </a:xfrm>
        </p:grpSpPr>
        <p:sp>
          <p:nvSpPr>
            <p:cNvPr id="2302" name="Google Shape;2302;p64"/>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03" name="Google Shape;2303;p64"/>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04" name="Google Shape;2304;p64"/>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05" name="Google Shape;2305;p64"/>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06" name="Google Shape;2306;p64"/>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07" name="Google Shape;2307;p64"/>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08" name="Google Shape;2308;p64"/>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09" name="Google Shape;2309;p64"/>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10" name="Google Shape;2310;p64"/>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4" name="Shape 2314"/>
        <p:cNvGrpSpPr/>
        <p:nvPr/>
      </p:nvGrpSpPr>
      <p:grpSpPr>
        <a:xfrm>
          <a:off x="0" y="0"/>
          <a:ext cx="0" cy="0"/>
          <a:chOff x="0" y="0"/>
          <a:chExt cx="0" cy="0"/>
        </a:xfrm>
      </p:grpSpPr>
      <p:sp>
        <p:nvSpPr>
          <p:cNvPr id="2315" name="Google Shape;2315;p65"/>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316" name="Google Shape;2316;p65"/>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317" name="Google Shape;2317;p65"/>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2318" name="Google Shape;2318;p65"/>
          <p:cNvSpPr txBox="1"/>
          <p:nvPr>
            <p:ph idx="4" type="body"/>
          </p:nvPr>
        </p:nvSpPr>
        <p:spPr>
          <a:xfrm>
            <a:off x="1704813" y="1390792"/>
            <a:ext cx="5238428" cy="826120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t>💎 Persönliche Werte</a:t>
            </a:r>
            <a:endParaRPr b="1"/>
          </a:p>
          <a:p>
            <a:pPr indent="-171450" lvl="0" marL="171450" rtl="0" algn="l">
              <a:lnSpc>
                <a:spcPct val="150000"/>
              </a:lnSpc>
              <a:spcBef>
                <a:spcPts val="0"/>
              </a:spcBef>
              <a:spcAft>
                <a:spcPts val="0"/>
              </a:spcAft>
              <a:buSzPts val="1100"/>
              <a:buChar char="•"/>
            </a:pPr>
            <a:r>
              <a:rPr lang="en-GB"/>
              <a:t>Was Ihnen beim Thema Geld am wichtigsten ist</a:t>
            </a:r>
            <a:endParaRPr/>
          </a:p>
          <a:p>
            <a:pPr indent="-171450" lvl="0" marL="171450" rtl="0" algn="l">
              <a:lnSpc>
                <a:spcPct val="150000"/>
              </a:lnSpc>
              <a:spcBef>
                <a:spcPts val="0"/>
              </a:spcBef>
              <a:spcAft>
                <a:spcPts val="0"/>
              </a:spcAft>
              <a:buSzPts val="1100"/>
              <a:buChar char="•"/>
            </a:pPr>
            <a:r>
              <a:rPr lang="en-GB"/>
              <a:t>Wie Ihre Werte Ihre finanziellen Entscheidungen prägen</a:t>
            </a:r>
            <a:endParaRPr/>
          </a:p>
          <a:p>
            <a:pPr indent="0" lvl="0" marL="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lang="en-GB"/>
              <a:t>✍️ Schritt 3: Schreiben Sie Ihre Reflexion (5–10 Minuten)</a:t>
            </a:r>
            <a:endParaRPr b="1"/>
          </a:p>
          <a:p>
            <a:pPr indent="0" lvl="0" marL="0" rtl="0" algn="l">
              <a:lnSpc>
                <a:spcPct val="150000"/>
              </a:lnSpc>
              <a:spcBef>
                <a:spcPts val="0"/>
              </a:spcBef>
              <a:spcAft>
                <a:spcPts val="0"/>
              </a:spcAft>
              <a:buSzPts val="1100"/>
              <a:buNone/>
            </a:pPr>
            <a:r>
              <a:rPr b="1" lang="en-GB"/>
              <a:t>Option 1: Freies Schreiben</a:t>
            </a:r>
            <a:endParaRPr b="1"/>
          </a:p>
          <a:p>
            <a:pPr indent="0" lvl="0" marL="0" rtl="0" algn="l">
              <a:lnSpc>
                <a:spcPct val="150000"/>
              </a:lnSpc>
              <a:spcBef>
                <a:spcPts val="0"/>
              </a:spcBef>
              <a:spcAft>
                <a:spcPts val="0"/>
              </a:spcAft>
              <a:buSzPts val="1100"/>
              <a:buNone/>
            </a:pPr>
            <a:r>
              <a:rPr lang="en-GB"/>
              <a:t>Schreiben Sie 5–10 Minuten ohne Unterbrechung. Achten Sie nicht auf Struktur, sondern auf Ehrlichkeit und Fluss.</a:t>
            </a:r>
            <a:endParaRPr/>
          </a:p>
          <a:p>
            <a:pPr indent="0" lvl="0" marL="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lang="en-GB"/>
              <a:t>📝 Platz zum freien Schreiben</a:t>
            </a:r>
            <a:endParaRPr b="1"/>
          </a:p>
          <a:p>
            <a:pPr indent="0" lvl="0" marL="0" rtl="0" algn="l">
              <a:lnSpc>
                <a:spcPct val="150000"/>
              </a:lnSpc>
              <a:spcBef>
                <a:spcPts val="0"/>
              </a:spcBef>
              <a:spcAft>
                <a:spcPts val="0"/>
              </a:spcAft>
              <a:buSzPts val="1100"/>
              <a:buNone/>
            </a:pPr>
            <a:r>
              <a:rPr lang="en-GB"/>
              <a:t>____________________________________________________________________________________________________________________________________________</a:t>
            </a:r>
            <a:endParaRPr/>
          </a:p>
          <a:p>
            <a:pPr indent="-101600" lvl="0" marL="17145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lang="en-GB"/>
              <a:t>Option 2: Strukturierte Reflexion</a:t>
            </a:r>
            <a:endParaRPr b="1"/>
          </a:p>
          <a:p>
            <a:pPr indent="0" lvl="0" marL="0" rtl="0" algn="l">
              <a:lnSpc>
                <a:spcPct val="150000"/>
              </a:lnSpc>
              <a:spcBef>
                <a:spcPts val="0"/>
              </a:spcBef>
              <a:spcAft>
                <a:spcPts val="0"/>
              </a:spcAft>
              <a:buSzPts val="1100"/>
              <a:buNone/>
            </a:pPr>
            <a:r>
              <a:rPr b="1" i="1" lang="en-GB"/>
              <a:t>📌 Definition</a:t>
            </a:r>
            <a:endParaRPr b="1" i="1"/>
          </a:p>
          <a:p>
            <a:pPr indent="0" lvl="0" marL="0" rtl="0" algn="l">
              <a:lnSpc>
                <a:spcPct val="150000"/>
              </a:lnSpc>
              <a:spcBef>
                <a:spcPts val="0"/>
              </a:spcBef>
              <a:spcAft>
                <a:spcPts val="0"/>
              </a:spcAft>
              <a:buSzPts val="1100"/>
              <a:buNone/>
            </a:pPr>
            <a:r>
              <a:rPr lang="en-GB"/>
              <a:t>Was bedeutet finanzielle Unabhängigkeit – in Ihren eigenen Worten – für Sie im Moment?</a:t>
            </a:r>
            <a:endParaRPr/>
          </a:p>
          <a:p>
            <a:pPr indent="0" lvl="0" marL="0" rtl="0" algn="l">
              <a:lnSpc>
                <a:spcPct val="150000"/>
              </a:lnSpc>
              <a:spcBef>
                <a:spcPts val="0"/>
              </a:spcBef>
              <a:spcAft>
                <a:spcPts val="0"/>
              </a:spcAft>
              <a:buSzPts val="1100"/>
              <a:buNone/>
            </a:pPr>
            <a:r>
              <a:rPr lang="en-GB"/>
              <a:t>___________________________________________________________________________________________________________________________________________ </a:t>
            </a:r>
            <a:endParaRPr/>
          </a:p>
          <a:p>
            <a:pPr indent="0" lvl="0" marL="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i="1" lang="en-GB"/>
              <a:t>📊 Anzeichen (3–5)</a:t>
            </a:r>
            <a:endParaRPr b="1" i="1"/>
          </a:p>
          <a:p>
            <a:pPr indent="0" lvl="0" marL="0" rtl="0" algn="l">
              <a:lnSpc>
                <a:spcPct val="150000"/>
              </a:lnSpc>
              <a:spcBef>
                <a:spcPts val="0"/>
              </a:spcBef>
              <a:spcAft>
                <a:spcPts val="0"/>
              </a:spcAft>
              <a:buSzPts val="1100"/>
              <a:buNone/>
            </a:pPr>
            <a:r>
              <a:rPr lang="en-GB"/>
              <a:t>Woran erkennen Sie, ob Sie finanziell unabhängig sind – oder nicht?</a:t>
            </a:r>
            <a:endParaRPr/>
          </a:p>
          <a:p>
            <a:pPr indent="0" lvl="0" marL="0" rtl="0" algn="l">
              <a:lnSpc>
                <a:spcPct val="150000"/>
              </a:lnSpc>
              <a:spcBef>
                <a:spcPts val="0"/>
              </a:spcBef>
              <a:spcAft>
                <a:spcPts val="0"/>
              </a:spcAft>
              <a:buSzPts val="1100"/>
              <a:buNone/>
            </a:pPr>
            <a:r>
              <a:rPr lang="en-GB"/>
              <a:t>___________________________________________________________________________________________________________________________________________ </a:t>
            </a:r>
            <a:endParaRPr/>
          </a:p>
          <a:p>
            <a:pPr indent="0" lvl="0" marL="0" rtl="0" algn="l">
              <a:lnSpc>
                <a:spcPct val="150000"/>
              </a:lnSpc>
              <a:spcBef>
                <a:spcPts val="0"/>
              </a:spcBef>
              <a:spcAft>
                <a:spcPts val="0"/>
              </a:spcAft>
              <a:buSzPts val="1100"/>
              <a:buNone/>
            </a:pPr>
            <a:r>
              <a:rPr lang="en-GB"/>
              <a:t>____________________________________________________________________________________________________________________________________________</a:t>
            </a:r>
            <a:endParaRPr/>
          </a:p>
          <a:p>
            <a:pPr indent="0" lvl="0" marL="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i="1" lang="en-GB"/>
              <a:t>🚀 Schritte (1–2)</a:t>
            </a:r>
            <a:endParaRPr b="1" i="1"/>
          </a:p>
          <a:p>
            <a:pPr indent="0" lvl="0" marL="0" rtl="0" algn="l">
              <a:lnSpc>
                <a:spcPct val="150000"/>
              </a:lnSpc>
              <a:spcBef>
                <a:spcPts val="0"/>
              </a:spcBef>
              <a:spcAft>
                <a:spcPts val="0"/>
              </a:spcAft>
              <a:buSzPts val="1100"/>
              <a:buNone/>
            </a:pPr>
            <a:r>
              <a:rPr lang="en-GB"/>
              <a:t>Welche Schritte können Sie gehen, um Ihrer Definition näherzukommen?</a:t>
            </a:r>
            <a:endParaRPr/>
          </a:p>
          <a:p>
            <a:pPr indent="0" lvl="0" marL="0" rtl="0" algn="l">
              <a:lnSpc>
                <a:spcPct val="150000"/>
              </a:lnSpc>
              <a:spcBef>
                <a:spcPts val="0"/>
              </a:spcBef>
              <a:spcAft>
                <a:spcPts val="0"/>
              </a:spcAft>
              <a:buSzPts val="1100"/>
              <a:buNone/>
            </a:pPr>
            <a:r>
              <a:rPr lang="en-GB"/>
              <a:t>____________________________________________________________________________________________________________________________________________</a:t>
            </a:r>
            <a:endParaRPr/>
          </a:p>
          <a:p>
            <a:pPr indent="0" lvl="0" marL="0" rtl="0" algn="l">
              <a:lnSpc>
                <a:spcPct val="150000"/>
              </a:lnSpc>
              <a:spcBef>
                <a:spcPts val="0"/>
              </a:spcBef>
              <a:spcAft>
                <a:spcPts val="0"/>
              </a:spcAft>
              <a:buSzPts val="1100"/>
              <a:buNone/>
            </a:pPr>
            <a:r>
              <a:rPr lang="en-GB"/>
              <a:t>____________________________________________________________________________________________________________________________________________</a:t>
            </a:r>
            <a:endParaRPr/>
          </a:p>
          <a:p>
            <a:pPr indent="0" lvl="0" marL="0" rtl="0" algn="l">
              <a:lnSpc>
                <a:spcPct val="150000"/>
              </a:lnSpc>
              <a:spcBef>
                <a:spcPts val="0"/>
              </a:spcBef>
              <a:spcAft>
                <a:spcPts val="0"/>
              </a:spcAft>
              <a:buSzPts val="1100"/>
              <a:buNone/>
            </a:pPr>
            <a:r>
              <a:t/>
            </a:r>
            <a:endParaRPr/>
          </a:p>
        </p:txBody>
      </p:sp>
      <p:cxnSp>
        <p:nvCxnSpPr>
          <p:cNvPr id="2319" name="Google Shape;2319;p65"/>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320" name="Google Shape;2320;p65"/>
          <p:cNvGrpSpPr/>
          <p:nvPr/>
        </p:nvGrpSpPr>
        <p:grpSpPr>
          <a:xfrm>
            <a:off x="973372" y="543749"/>
            <a:ext cx="594171" cy="758066"/>
            <a:chOff x="5321116" y="858896"/>
            <a:chExt cx="888315" cy="1133345"/>
          </a:xfrm>
        </p:grpSpPr>
        <p:sp>
          <p:nvSpPr>
            <p:cNvPr id="2321" name="Google Shape;2321;p65"/>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22" name="Google Shape;2322;p65"/>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23" name="Google Shape;2323;p65"/>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24" name="Google Shape;2324;p65"/>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25" name="Google Shape;2325;p65"/>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26" name="Google Shape;2326;p65"/>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27" name="Google Shape;2327;p65"/>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28" name="Google Shape;2328;p65"/>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29" name="Google Shape;2329;p65"/>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3" name="Shape 2333"/>
        <p:cNvGrpSpPr/>
        <p:nvPr/>
      </p:nvGrpSpPr>
      <p:grpSpPr>
        <a:xfrm>
          <a:off x="0" y="0"/>
          <a:ext cx="0" cy="0"/>
          <a:chOff x="0" y="0"/>
          <a:chExt cx="0" cy="0"/>
        </a:xfrm>
      </p:grpSpPr>
      <p:sp>
        <p:nvSpPr>
          <p:cNvPr id="2334" name="Google Shape;2334;p66"/>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335" name="Google Shape;2335;p66"/>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336" name="Google Shape;2336;p66"/>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2337" name="Google Shape;2337;p66"/>
          <p:cNvSpPr txBox="1"/>
          <p:nvPr>
            <p:ph idx="4" type="body"/>
          </p:nvPr>
        </p:nvSpPr>
        <p:spPr>
          <a:xfrm>
            <a:off x="1704813" y="1390792"/>
            <a:ext cx="5238428" cy="826120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t>🤝 Optionaler Austausch in der Gruppe</a:t>
            </a:r>
            <a:endParaRPr b="1"/>
          </a:p>
          <a:p>
            <a:pPr indent="0" lvl="0" marL="0" rtl="0" algn="l">
              <a:lnSpc>
                <a:spcPct val="150000"/>
              </a:lnSpc>
              <a:spcBef>
                <a:spcPts val="0"/>
              </a:spcBef>
              <a:spcAft>
                <a:spcPts val="0"/>
              </a:spcAft>
              <a:buSzPts val="1100"/>
              <a:buNone/>
            </a:pPr>
            <a:r>
              <a:rPr lang="en-GB"/>
              <a:t>Teilen Sie Ihre Überlegungen mit einer Partnerin oder in einer kleinen Gruppe.</a:t>
            </a:r>
            <a:endParaRPr/>
          </a:p>
          <a:p>
            <a:pPr indent="0" lvl="0" marL="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lang="en-GB"/>
              <a:t>💬 Diskussionsfragen</a:t>
            </a:r>
            <a:endParaRPr b="1"/>
          </a:p>
          <a:p>
            <a:pPr indent="0" lvl="0" marL="0" rtl="0" algn="l">
              <a:lnSpc>
                <a:spcPct val="150000"/>
              </a:lnSpc>
              <a:spcBef>
                <a:spcPts val="0"/>
              </a:spcBef>
              <a:spcAft>
                <a:spcPts val="0"/>
              </a:spcAft>
              <a:buSzPts val="1100"/>
              <a:buNone/>
            </a:pPr>
            <a:r>
              <a:rPr lang="en-GB"/>
              <a:t>☐ Hat Sie eine Definition überrascht oder inspiriert?</a:t>
            </a:r>
            <a:br>
              <a:rPr lang="en-GB"/>
            </a:br>
            <a:r>
              <a:rPr lang="en-GB"/>
              <a:t>☐ Wie haben die Sichtweisen der anderen Ihr Denken beeinflusst?</a:t>
            </a:r>
            <a:br>
              <a:rPr lang="en-GB"/>
            </a:br>
            <a:r>
              <a:rPr lang="en-GB"/>
              <a:t>☐ Welche Schritte erscheinen am erreichbarsten oder motivierendsten?</a:t>
            </a:r>
            <a:endParaRPr/>
          </a:p>
          <a:p>
            <a:pPr indent="0" lvl="0" marL="0" rtl="0" algn="l">
              <a:lnSpc>
                <a:spcPct val="150000"/>
              </a:lnSpc>
              <a:spcBef>
                <a:spcPts val="0"/>
              </a:spcBef>
              <a:spcAft>
                <a:spcPts val="0"/>
              </a:spcAft>
              <a:buSzPts val="1100"/>
              <a:buNone/>
            </a:pPr>
            <a:r>
              <a:rPr b="1" lang="en-GB"/>
              <a:t>📝 Notizen</a:t>
            </a:r>
            <a:endParaRPr b="1"/>
          </a:p>
          <a:p>
            <a:pPr indent="0" lvl="0" marL="0" rtl="0" algn="l">
              <a:lnSpc>
                <a:spcPct val="150000"/>
              </a:lnSpc>
              <a:spcBef>
                <a:spcPts val="0"/>
              </a:spcBef>
              <a:spcAft>
                <a:spcPts val="0"/>
              </a:spcAft>
              <a:buSzPts val="1100"/>
              <a:buNone/>
            </a:pPr>
            <a:r>
              <a:rPr lang="en-GB"/>
              <a:t>___________________________________________________________________________________________________________________________________________</a:t>
            </a:r>
            <a:endParaRPr/>
          </a:p>
          <a:p>
            <a:pPr indent="0" lvl="0" marL="0" rtl="0" algn="l">
              <a:lnSpc>
                <a:spcPct val="150000"/>
              </a:lnSpc>
              <a:spcBef>
                <a:spcPts val="0"/>
              </a:spcBef>
              <a:spcAft>
                <a:spcPts val="0"/>
              </a:spcAft>
              <a:buSzPts val="1100"/>
              <a:buNone/>
            </a:pPr>
            <a:r>
              <a:rPr lang="en-GB"/>
              <a:t> </a:t>
            </a:r>
            <a:endParaRPr/>
          </a:p>
          <a:p>
            <a:pPr indent="0" lvl="0" marL="0" rtl="0" algn="l">
              <a:lnSpc>
                <a:spcPct val="150000"/>
              </a:lnSpc>
              <a:spcBef>
                <a:spcPts val="0"/>
              </a:spcBef>
              <a:spcAft>
                <a:spcPts val="0"/>
              </a:spcAft>
              <a:buSzPts val="1100"/>
              <a:buNone/>
            </a:pPr>
            <a:r>
              <a:rPr b="1" lang="en-GB"/>
              <a:t>🔁 Optionale Erweiterungen</a:t>
            </a:r>
            <a:endParaRPr b="1"/>
          </a:p>
          <a:p>
            <a:pPr indent="0" lvl="0" marL="0" rtl="0" algn="l">
              <a:lnSpc>
                <a:spcPct val="150000"/>
              </a:lnSpc>
              <a:spcBef>
                <a:spcPts val="0"/>
              </a:spcBef>
              <a:spcAft>
                <a:spcPts val="0"/>
              </a:spcAft>
              <a:buSzPts val="1100"/>
              <a:buNone/>
            </a:pPr>
            <a:r>
              <a:rPr b="1" lang="en-GB"/>
              <a:t>🗺️ Visuelle Landkarte</a:t>
            </a:r>
            <a:endParaRPr b="1"/>
          </a:p>
          <a:p>
            <a:pPr indent="0" lvl="0" marL="0" rtl="0" algn="l">
              <a:lnSpc>
                <a:spcPct val="150000"/>
              </a:lnSpc>
              <a:spcBef>
                <a:spcPts val="0"/>
              </a:spcBef>
              <a:spcAft>
                <a:spcPts val="0"/>
              </a:spcAft>
              <a:buSzPts val="1100"/>
              <a:buNone/>
            </a:pPr>
            <a:r>
              <a:rPr lang="en-GB"/>
              <a:t>Erstellen Sie eine einfache „Landkarte der finanziellen Unabhängigkeit“ mit:</a:t>
            </a:r>
            <a:endParaRPr/>
          </a:p>
          <a:p>
            <a:pPr indent="-171450" lvl="0" marL="171450" rtl="0" algn="l">
              <a:lnSpc>
                <a:spcPct val="150000"/>
              </a:lnSpc>
              <a:spcBef>
                <a:spcPts val="0"/>
              </a:spcBef>
              <a:spcAft>
                <a:spcPts val="0"/>
              </a:spcAft>
              <a:buSzPts val="1100"/>
              <a:buChar char="•"/>
            </a:pPr>
            <a:r>
              <a:rPr lang="en-GB"/>
              <a:t>Einkommensquellen</a:t>
            </a:r>
            <a:endParaRPr/>
          </a:p>
          <a:p>
            <a:pPr indent="-171450" lvl="0" marL="171450" rtl="0" algn="l">
              <a:lnSpc>
                <a:spcPct val="150000"/>
              </a:lnSpc>
              <a:spcBef>
                <a:spcPts val="0"/>
              </a:spcBef>
              <a:spcAft>
                <a:spcPts val="0"/>
              </a:spcAft>
              <a:buSzPts val="1100"/>
              <a:buChar char="•"/>
            </a:pPr>
            <a:r>
              <a:rPr lang="en-GB"/>
              <a:t>Ersparnissen und Anlagen</a:t>
            </a:r>
            <a:endParaRPr/>
          </a:p>
          <a:p>
            <a:pPr indent="-171450" lvl="0" marL="171450" rtl="0" algn="l">
              <a:lnSpc>
                <a:spcPct val="150000"/>
              </a:lnSpc>
              <a:spcBef>
                <a:spcPts val="0"/>
              </a:spcBef>
              <a:spcAft>
                <a:spcPts val="0"/>
              </a:spcAft>
              <a:buSzPts val="1100"/>
              <a:buChar char="•"/>
            </a:pPr>
            <a:r>
              <a:rPr lang="en-GB"/>
              <a:t>Lebensprioritäten</a:t>
            </a:r>
            <a:endParaRPr/>
          </a:p>
          <a:p>
            <a:pPr indent="-101600" lvl="0" marL="171450" rtl="0" algn="l">
              <a:lnSpc>
                <a:spcPct val="150000"/>
              </a:lnSpc>
              <a:spcBef>
                <a:spcPts val="0"/>
              </a:spcBef>
              <a:spcAft>
                <a:spcPts val="0"/>
              </a:spcAft>
              <a:buSzPts val="1100"/>
              <a:buNone/>
            </a:pPr>
            <a:r>
              <a:t/>
            </a:r>
            <a:endParaRPr/>
          </a:p>
          <a:p>
            <a:pPr indent="0" lvl="0" marL="0" rtl="0" algn="l">
              <a:lnSpc>
                <a:spcPct val="150000"/>
              </a:lnSpc>
              <a:spcBef>
                <a:spcPts val="0"/>
              </a:spcBef>
              <a:spcAft>
                <a:spcPts val="0"/>
              </a:spcAft>
              <a:buSzPts val="1100"/>
              <a:buNone/>
            </a:pPr>
            <a:r>
              <a:rPr b="1" lang="en-GB"/>
              <a:t>🌱 Bezug zum Vermächtnis</a:t>
            </a:r>
            <a:endParaRPr b="1"/>
          </a:p>
          <a:p>
            <a:pPr indent="0" lvl="0" marL="0" rtl="0" algn="l">
              <a:lnSpc>
                <a:spcPct val="150000"/>
              </a:lnSpc>
              <a:spcBef>
                <a:spcPts val="0"/>
              </a:spcBef>
              <a:spcAft>
                <a:spcPts val="0"/>
              </a:spcAft>
              <a:buSzPts val="1100"/>
              <a:buNone/>
            </a:pPr>
            <a:r>
              <a:rPr lang="en-GB"/>
              <a:t>Wie hängt finanzielle Unabhängigkeit mit dem Vermächtnis zusammen, das Sie hinterlassen möchten?</a:t>
            </a:r>
            <a:endParaRPr/>
          </a:p>
          <a:p>
            <a:pPr indent="0" lvl="0" marL="0" rtl="0" algn="l">
              <a:lnSpc>
                <a:spcPct val="150000"/>
              </a:lnSpc>
              <a:spcBef>
                <a:spcPts val="0"/>
              </a:spcBef>
              <a:spcAft>
                <a:spcPts val="0"/>
              </a:spcAft>
              <a:buSzPts val="1100"/>
              <a:buNone/>
            </a:pPr>
            <a:r>
              <a:rPr lang="en-GB"/>
              <a:t>____________________________________________________________________________________________________________________________________________</a:t>
            </a:r>
            <a:endParaRPr/>
          </a:p>
          <a:p>
            <a:pPr indent="0" lvl="0" marL="0" rtl="0" algn="l">
              <a:lnSpc>
                <a:spcPct val="150000"/>
              </a:lnSpc>
              <a:spcBef>
                <a:spcPts val="0"/>
              </a:spcBef>
              <a:spcAft>
                <a:spcPts val="0"/>
              </a:spcAft>
              <a:buSzPts val="1100"/>
              <a:buNone/>
            </a:pPr>
            <a:r>
              <a:rPr lang="en-GB"/>
              <a:t> </a:t>
            </a:r>
            <a:endParaRPr/>
          </a:p>
          <a:p>
            <a:pPr indent="0" lvl="0" marL="0" rtl="0" algn="l">
              <a:lnSpc>
                <a:spcPct val="150000"/>
              </a:lnSpc>
              <a:spcBef>
                <a:spcPts val="0"/>
              </a:spcBef>
              <a:spcAft>
                <a:spcPts val="0"/>
              </a:spcAft>
              <a:buSzPts val="1100"/>
              <a:buNone/>
            </a:pPr>
            <a:r>
              <a:rPr b="1" lang="en-GB"/>
              <a:t>📓 Nachbereitung im Journal</a:t>
            </a:r>
            <a:endParaRPr b="1"/>
          </a:p>
          <a:p>
            <a:pPr indent="0" lvl="0" marL="0" rtl="0" algn="l">
              <a:lnSpc>
                <a:spcPct val="150000"/>
              </a:lnSpc>
              <a:spcBef>
                <a:spcPts val="0"/>
              </a:spcBef>
              <a:spcAft>
                <a:spcPts val="0"/>
              </a:spcAft>
              <a:buSzPts val="1100"/>
              <a:buNone/>
            </a:pPr>
            <a:r>
              <a:rPr lang="en-GB"/>
              <a:t>Kommen Sie in </a:t>
            </a:r>
            <a:r>
              <a:rPr b="1" lang="en-GB"/>
              <a:t>3–6 Monaten</a:t>
            </a:r>
            <a:r>
              <a:rPr lang="en-GB"/>
              <a:t> auf diese Reflexion zurück.</a:t>
            </a:r>
            <a:endParaRPr/>
          </a:p>
          <a:p>
            <a:pPr indent="0" lvl="0" marL="0" rtl="0" algn="l">
              <a:lnSpc>
                <a:spcPct val="150000"/>
              </a:lnSpc>
              <a:spcBef>
                <a:spcPts val="0"/>
              </a:spcBef>
              <a:spcAft>
                <a:spcPts val="0"/>
              </a:spcAft>
              <a:buSzPts val="1100"/>
              <a:buNone/>
            </a:pPr>
            <a:r>
              <a:rPr lang="en-GB"/>
              <a:t>☐ Hat sich Ihre Definition verändert?</a:t>
            </a:r>
            <a:br>
              <a:rPr lang="en-GB"/>
            </a:br>
            <a:r>
              <a:rPr lang="en-GB"/>
              <a:t>☐ Welche Fortschritte haben Sie gemacht?</a:t>
            </a:r>
            <a:br>
              <a:rPr lang="en-GB"/>
            </a:br>
            <a:r>
              <a:rPr lang="en-GB"/>
              <a:t>☐ Was fühlt sich jetzt anders an?</a:t>
            </a:r>
            <a:endParaRPr/>
          </a:p>
          <a:p>
            <a:pPr indent="0" lvl="0" marL="0" rtl="0" algn="l">
              <a:lnSpc>
                <a:spcPct val="150000"/>
              </a:lnSpc>
              <a:spcBef>
                <a:spcPts val="0"/>
              </a:spcBef>
              <a:spcAft>
                <a:spcPts val="0"/>
              </a:spcAft>
              <a:buSzPts val="1100"/>
              <a:buNone/>
            </a:pPr>
            <a:r>
              <a:rPr lang="en-GB"/>
              <a:t> </a:t>
            </a:r>
            <a:endParaRPr/>
          </a:p>
          <a:p>
            <a:pPr indent="0" lvl="0" marL="0" rtl="0" algn="l">
              <a:lnSpc>
                <a:spcPct val="150000"/>
              </a:lnSpc>
              <a:spcBef>
                <a:spcPts val="0"/>
              </a:spcBef>
              <a:spcAft>
                <a:spcPts val="0"/>
              </a:spcAft>
              <a:buSzPts val="1100"/>
              <a:buNone/>
            </a:pPr>
            <a:r>
              <a:rPr b="1" lang="en-GB"/>
              <a:t>🌟 Abschließender Gedanke</a:t>
            </a:r>
            <a:endParaRPr b="1"/>
          </a:p>
          <a:p>
            <a:pPr indent="0" lvl="0" marL="0" rtl="0" algn="l">
              <a:lnSpc>
                <a:spcPct val="150000"/>
              </a:lnSpc>
              <a:spcBef>
                <a:spcPts val="0"/>
              </a:spcBef>
              <a:spcAft>
                <a:spcPts val="0"/>
              </a:spcAft>
              <a:buSzPts val="1100"/>
              <a:buNone/>
            </a:pPr>
            <a:r>
              <a:rPr lang="en-GB"/>
              <a:t>Finanzielle Unabhängigkeit ist persönlich und entwickelt sich weiter. Sie klar zu definieren ist der erste Schritt, um sie zu leben.</a:t>
            </a:r>
            <a:endParaRPr/>
          </a:p>
          <a:p>
            <a:pPr indent="0" lvl="0" marL="0" rtl="0" algn="l">
              <a:lnSpc>
                <a:spcPct val="150000"/>
              </a:lnSpc>
              <a:spcBef>
                <a:spcPts val="0"/>
              </a:spcBef>
              <a:spcAft>
                <a:spcPts val="0"/>
              </a:spcAft>
              <a:buSzPts val="1100"/>
              <a:buNone/>
            </a:pPr>
            <a:r>
              <a:t/>
            </a:r>
            <a:endParaRPr/>
          </a:p>
        </p:txBody>
      </p:sp>
      <p:cxnSp>
        <p:nvCxnSpPr>
          <p:cNvPr id="2338" name="Google Shape;2338;p66"/>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339" name="Google Shape;2339;p66"/>
          <p:cNvGrpSpPr/>
          <p:nvPr/>
        </p:nvGrpSpPr>
        <p:grpSpPr>
          <a:xfrm>
            <a:off x="973372" y="543749"/>
            <a:ext cx="594171" cy="758066"/>
            <a:chOff x="5321116" y="858896"/>
            <a:chExt cx="888315" cy="1133345"/>
          </a:xfrm>
        </p:grpSpPr>
        <p:sp>
          <p:nvSpPr>
            <p:cNvPr id="2340" name="Google Shape;2340;p66"/>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41" name="Google Shape;2341;p66"/>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42" name="Google Shape;2342;p66"/>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43" name="Google Shape;2343;p66"/>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44" name="Google Shape;2344;p66"/>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45" name="Google Shape;2345;p66"/>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46" name="Google Shape;2346;p66"/>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47" name="Google Shape;2347;p66"/>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48" name="Google Shape;2348;p66"/>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2" name="Shape 2352"/>
        <p:cNvGrpSpPr/>
        <p:nvPr/>
      </p:nvGrpSpPr>
      <p:grpSpPr>
        <a:xfrm>
          <a:off x="0" y="0"/>
          <a:ext cx="0" cy="0"/>
          <a:chOff x="0" y="0"/>
          <a:chExt cx="0" cy="0"/>
        </a:xfrm>
      </p:grpSpPr>
      <p:sp>
        <p:nvSpPr>
          <p:cNvPr id="2353" name="Google Shape;2353;p67"/>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354" name="Google Shape;2354;p67"/>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355" name="Google Shape;2355;p67"/>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sp>
        <p:nvSpPr>
          <p:cNvPr id="2356" name="Google Shape;2356;p67"/>
          <p:cNvSpPr txBox="1"/>
          <p:nvPr>
            <p:ph idx="4" type="body"/>
          </p:nvPr>
        </p:nvSpPr>
        <p:spPr>
          <a:xfrm>
            <a:off x="1704812" y="1428006"/>
            <a:ext cx="5238428" cy="359875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solidFill>
                  <a:srgbClr val="D38CBC"/>
                </a:solidFill>
                <a:latin typeface="Calibri"/>
                <a:ea typeface="Calibri"/>
                <a:cs typeface="Calibri"/>
                <a:sym typeface="Calibri"/>
              </a:rPr>
              <a:t>Formative Lernkontrolle – Quiz: Checkliste persönlicher Entwicklungsgewohnheiten</a:t>
            </a:r>
            <a:endParaRPr/>
          </a:p>
          <a:p>
            <a:pPr indent="0" lvl="0" marL="0" rtl="0" algn="l">
              <a:lnSpc>
                <a:spcPct val="150000"/>
              </a:lnSpc>
              <a:spcBef>
                <a:spcPts val="0"/>
              </a:spcBef>
              <a:spcAft>
                <a:spcPts val="0"/>
              </a:spcAft>
              <a:buSzPts val="1100"/>
              <a:buNone/>
            </a:pPr>
            <a:r>
              <a:rPr b="1" lang="en-GB">
                <a:latin typeface="Calibri"/>
                <a:ea typeface="Calibri"/>
                <a:cs typeface="Calibri"/>
                <a:sym typeface="Calibri"/>
              </a:rPr>
              <a:t>Zweck: </a:t>
            </a:r>
            <a:br>
              <a:rPr lang="en-GB">
                <a:latin typeface="Calibri"/>
                <a:ea typeface="Calibri"/>
                <a:cs typeface="Calibri"/>
                <a:sym typeface="Calibri"/>
              </a:rPr>
            </a:br>
            <a:r>
              <a:rPr lang="en-GB">
                <a:latin typeface="Calibri"/>
                <a:ea typeface="Calibri"/>
                <a:cs typeface="Calibri"/>
                <a:sym typeface="Calibri"/>
              </a:rPr>
              <a:t>Die Teilnehmerinnen schätzen ihre aktuellen Gewohnheiten der persönlichen Entwicklung in den Bereichen Finanzen, Emotionen und Lebensbalance ein. Die Ergebnisse zeigen Stärken, Wachstumschancen und Gewohnheiten auf, die Selbstvertrauen und Unabhängigkeit in der Spätkarriere fördern.</a:t>
            </a:r>
            <a:endParaRPr/>
          </a:p>
          <a:p>
            <a:pPr indent="0" lvl="0" marL="0" rtl="0" algn="l">
              <a:lnSpc>
                <a:spcPct val="150000"/>
              </a:lnSpc>
              <a:spcBef>
                <a:spcPts val="0"/>
              </a:spcBef>
              <a:spcAft>
                <a:spcPts val="0"/>
              </a:spcAft>
              <a:buSzPts val="1100"/>
              <a:buNone/>
            </a:pPr>
            <a:r>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b="1" lang="en-GB">
                <a:latin typeface="Calibri"/>
                <a:ea typeface="Calibri"/>
                <a:cs typeface="Calibri"/>
                <a:sym typeface="Calibri"/>
              </a:rPr>
              <a:t>Anleitung</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Bewerten Sie für jede Aussage, wie oft Sie die Gewohnheit praktizieren:</a:t>
            </a:r>
            <a:endParaRPr/>
          </a:p>
          <a:p>
            <a:pPr indent="-171450" lvl="1" marL="549417" rtl="0" algn="l">
              <a:lnSpc>
                <a:spcPct val="150000"/>
              </a:lnSpc>
              <a:spcBef>
                <a:spcPts val="413"/>
              </a:spcBef>
              <a:spcAft>
                <a:spcPts val="0"/>
              </a:spcAft>
              <a:buClr>
                <a:srgbClr val="D38CBC"/>
              </a:buClr>
              <a:buSzPts val="1100"/>
              <a:buFont typeface="Arial"/>
              <a:buChar char="•"/>
            </a:pPr>
            <a:r>
              <a:rPr b="1" lang="en-GB" sz="1100">
                <a:latin typeface="Calibri"/>
                <a:ea typeface="Calibri"/>
                <a:cs typeface="Calibri"/>
                <a:sym typeface="Calibri"/>
              </a:rPr>
              <a:t>Immer (3 Punkte)</a:t>
            </a:r>
            <a:endParaRPr sz="1100">
              <a:latin typeface="Calibri"/>
              <a:ea typeface="Calibri"/>
              <a:cs typeface="Calibri"/>
              <a:sym typeface="Calibri"/>
            </a:endParaRPr>
          </a:p>
          <a:p>
            <a:pPr indent="-171450" lvl="1" marL="549417" rtl="0" algn="l">
              <a:lnSpc>
                <a:spcPct val="150000"/>
              </a:lnSpc>
              <a:spcBef>
                <a:spcPts val="413"/>
              </a:spcBef>
              <a:spcAft>
                <a:spcPts val="0"/>
              </a:spcAft>
              <a:buClr>
                <a:srgbClr val="D38CBC"/>
              </a:buClr>
              <a:buSzPts val="1100"/>
              <a:buFont typeface="Arial"/>
              <a:buChar char="•"/>
            </a:pPr>
            <a:r>
              <a:rPr b="1" lang="en-GB" sz="1100">
                <a:latin typeface="Calibri"/>
                <a:ea typeface="Calibri"/>
                <a:cs typeface="Calibri"/>
                <a:sym typeface="Calibri"/>
              </a:rPr>
              <a:t>Manchmal (2 Punkte)</a:t>
            </a:r>
            <a:endParaRPr sz="1100">
              <a:latin typeface="Calibri"/>
              <a:ea typeface="Calibri"/>
              <a:cs typeface="Calibri"/>
              <a:sym typeface="Calibri"/>
            </a:endParaRPr>
          </a:p>
          <a:p>
            <a:pPr indent="-171450" lvl="1" marL="549417" rtl="0" algn="l">
              <a:lnSpc>
                <a:spcPct val="150000"/>
              </a:lnSpc>
              <a:spcBef>
                <a:spcPts val="413"/>
              </a:spcBef>
              <a:spcAft>
                <a:spcPts val="0"/>
              </a:spcAft>
              <a:buClr>
                <a:srgbClr val="D38CBC"/>
              </a:buClr>
              <a:buSzPts val="1100"/>
              <a:buFont typeface="Arial"/>
              <a:buChar char="•"/>
            </a:pPr>
            <a:r>
              <a:rPr b="1" lang="en-GB" sz="1100">
                <a:latin typeface="Calibri"/>
                <a:ea typeface="Calibri"/>
                <a:cs typeface="Calibri"/>
                <a:sym typeface="Calibri"/>
              </a:rPr>
              <a:t>Selten / Nie (1 Punkt)</a:t>
            </a:r>
            <a:endParaRPr sz="1100">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Zählen Sie am Ende Ihre Punkte zusammen, um Ihre Stärken und Ihre Entwicklungsfelder zu erkennen.</a:t>
            </a:r>
            <a:endParaRPr/>
          </a:p>
          <a:p>
            <a:pPr indent="-101600" lvl="0" marL="171450" rtl="0" algn="l">
              <a:lnSpc>
                <a:spcPct val="150000"/>
              </a:lnSpc>
              <a:spcBef>
                <a:spcPts val="0"/>
              </a:spcBef>
              <a:spcAft>
                <a:spcPts val="0"/>
              </a:spcAft>
              <a:buSzPts val="1100"/>
              <a:buNone/>
            </a:pPr>
            <a:r>
              <a:t/>
            </a:r>
            <a:endParaRPr/>
          </a:p>
        </p:txBody>
      </p:sp>
      <p:cxnSp>
        <p:nvCxnSpPr>
          <p:cNvPr id="2357" name="Google Shape;2357;p67"/>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358" name="Google Shape;2358;p67"/>
          <p:cNvGrpSpPr/>
          <p:nvPr/>
        </p:nvGrpSpPr>
        <p:grpSpPr>
          <a:xfrm>
            <a:off x="973372" y="543749"/>
            <a:ext cx="594171" cy="758066"/>
            <a:chOff x="5321116" y="858896"/>
            <a:chExt cx="888315" cy="1133345"/>
          </a:xfrm>
        </p:grpSpPr>
        <p:sp>
          <p:nvSpPr>
            <p:cNvPr id="2359" name="Google Shape;2359;p67"/>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60" name="Google Shape;2360;p67"/>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61" name="Google Shape;2361;p67"/>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62" name="Google Shape;2362;p67"/>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63" name="Google Shape;2363;p67"/>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64" name="Google Shape;2364;p67"/>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65" name="Google Shape;2365;p67"/>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66" name="Google Shape;2366;p67"/>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67" name="Google Shape;2367;p67"/>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aphicFrame>
        <p:nvGraphicFramePr>
          <p:cNvPr id="2368" name="Google Shape;2368;p67"/>
          <p:cNvGraphicFramePr/>
          <p:nvPr/>
        </p:nvGraphicFramePr>
        <p:xfrm>
          <a:off x="1058651" y="5066695"/>
          <a:ext cx="3000000" cy="3000000"/>
        </p:xfrm>
        <a:graphic>
          <a:graphicData uri="http://schemas.openxmlformats.org/drawingml/2006/table">
            <a:tbl>
              <a:tblPr bandRow="1" firstRow="1">
                <a:noFill/>
                <a:tableStyleId>{77D107DF-40AE-403F-9AD0-99B51CC1BABB}</a:tableStyleId>
              </a:tblPr>
              <a:tblGrid>
                <a:gridCol w="5619875"/>
                <a:gridCol w="243375"/>
                <a:gridCol w="238300"/>
                <a:gridCol w="271725"/>
              </a:tblGrid>
              <a:tr h="347650">
                <a:tc>
                  <a:txBody>
                    <a:bodyPr/>
                    <a:lstStyle/>
                    <a:p>
                      <a:pPr indent="0" lvl="0" marL="0" marR="0" rtl="0" algn="l">
                        <a:spcBef>
                          <a:spcPts val="0"/>
                        </a:spcBef>
                        <a:spcAft>
                          <a:spcPts val="0"/>
                        </a:spcAft>
                        <a:buNone/>
                      </a:pPr>
                      <a:r>
                        <a:rPr lang="en-GB" sz="1400">
                          <a:latin typeface="Calibri"/>
                          <a:ea typeface="Calibri"/>
                          <a:cs typeface="Calibri"/>
                          <a:sym typeface="Calibri"/>
                        </a:rPr>
                        <a:t>A. Finanzgewohnheiten</a:t>
                      </a:r>
                      <a:endParaRPr/>
                    </a:p>
                  </a:txBody>
                  <a:tcPr marT="45725" marB="45725" marR="91450" marL="91450"/>
                </a:tc>
                <a:tc>
                  <a:txBody>
                    <a:bodyPr/>
                    <a:lstStyle/>
                    <a:p>
                      <a:pPr indent="0" lvl="0" marL="0" marR="0" rtl="0" algn="ctr">
                        <a:spcBef>
                          <a:spcPts val="0"/>
                        </a:spcBef>
                        <a:spcAft>
                          <a:spcPts val="0"/>
                        </a:spcAft>
                        <a:buNone/>
                      </a:pPr>
                      <a:r>
                        <a:rPr lang="en-GB" sz="1400">
                          <a:latin typeface="Calibri"/>
                          <a:ea typeface="Calibri"/>
                          <a:cs typeface="Calibri"/>
                          <a:sym typeface="Calibri"/>
                        </a:rPr>
                        <a:t>1</a:t>
                      </a:r>
                      <a:endParaRPr/>
                    </a:p>
                  </a:txBody>
                  <a:tcPr marT="45725" marB="45725" marR="91450" marL="91450"/>
                </a:tc>
                <a:tc>
                  <a:txBody>
                    <a:bodyPr/>
                    <a:lstStyle/>
                    <a:p>
                      <a:pPr indent="0" lvl="0" marL="0" marR="0" rtl="0" algn="ctr">
                        <a:spcBef>
                          <a:spcPts val="0"/>
                        </a:spcBef>
                        <a:spcAft>
                          <a:spcPts val="0"/>
                        </a:spcAft>
                        <a:buNone/>
                      </a:pPr>
                      <a:r>
                        <a:rPr lang="en-GB" sz="1400">
                          <a:latin typeface="Calibri"/>
                          <a:ea typeface="Calibri"/>
                          <a:cs typeface="Calibri"/>
                          <a:sym typeface="Calibri"/>
                        </a:rPr>
                        <a:t>2</a:t>
                      </a:r>
                      <a:endParaRPr/>
                    </a:p>
                  </a:txBody>
                  <a:tcPr marT="45725" marB="45725" marR="91450" marL="91450"/>
                </a:tc>
                <a:tc>
                  <a:txBody>
                    <a:bodyPr/>
                    <a:lstStyle/>
                    <a:p>
                      <a:pPr indent="0" lvl="0" marL="0" marR="0" rtl="0" algn="ctr">
                        <a:spcBef>
                          <a:spcPts val="0"/>
                        </a:spcBef>
                        <a:spcAft>
                          <a:spcPts val="0"/>
                        </a:spcAft>
                        <a:buNone/>
                      </a:pPr>
                      <a:r>
                        <a:rPr lang="en-GB" sz="1400">
                          <a:latin typeface="Calibri"/>
                          <a:ea typeface="Calibri"/>
                          <a:cs typeface="Calibri"/>
                          <a:sym typeface="Calibri"/>
                        </a:rPr>
                        <a:t>3</a:t>
                      </a:r>
                      <a:endParaRPr/>
                    </a:p>
                  </a:txBody>
                  <a:tcPr marT="45725" marB="45725" marR="91450" marL="91450"/>
                </a:tc>
              </a:tr>
              <a:tr h="347650">
                <a:tc>
                  <a:txBody>
                    <a:bodyPr/>
                    <a:lstStyle/>
                    <a:p>
                      <a:pPr indent="0" lvl="0" marL="0" marR="0" rtl="0" algn="l">
                        <a:lnSpc>
                          <a:spcPct val="100000"/>
                        </a:lnSpc>
                        <a:spcBef>
                          <a:spcPts val="0"/>
                        </a:spcBef>
                        <a:spcAft>
                          <a:spcPts val="0"/>
                        </a:spcAft>
                        <a:buClr>
                          <a:schemeClr val="dk1"/>
                        </a:buClr>
                        <a:buSzPts val="1100"/>
                        <a:buFont typeface="Calibri"/>
                        <a:buNone/>
                      </a:pPr>
                      <a:r>
                        <a:rPr lang="en-GB" sz="1100">
                          <a:latin typeface="Calibri"/>
                          <a:ea typeface="Calibri"/>
                          <a:cs typeface="Calibri"/>
                          <a:sym typeface="Calibri"/>
                        </a:rPr>
                        <a:t>1. Ich überprüfe regelmäßig meine Konten, Budgets und Anlagen.</a:t>
                      </a:r>
                      <a:endParaRPr/>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r h="347650">
                <a:tc>
                  <a:txBody>
                    <a:bodyPr/>
                    <a:lstStyle/>
                    <a:p>
                      <a:pPr indent="0" lvl="0" marL="0" marR="0" rtl="0" algn="l">
                        <a:lnSpc>
                          <a:spcPct val="100000"/>
                        </a:lnSpc>
                        <a:spcBef>
                          <a:spcPts val="0"/>
                        </a:spcBef>
                        <a:spcAft>
                          <a:spcPts val="0"/>
                        </a:spcAft>
                        <a:buClr>
                          <a:schemeClr val="dk1"/>
                        </a:buClr>
                        <a:buSzPts val="1100"/>
                        <a:buFont typeface="Calibri"/>
                        <a:buNone/>
                      </a:pPr>
                      <a:r>
                        <a:rPr lang="en-GB" sz="1100">
                          <a:latin typeface="Calibri"/>
                          <a:ea typeface="Calibri"/>
                          <a:cs typeface="Calibri"/>
                          <a:sym typeface="Calibri"/>
                        </a:rPr>
                        <a:t>2. Ich habe klare kurz- und langfristige finanzielle Ziele.</a:t>
                      </a:r>
                      <a:endParaRPr/>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r h="347650">
                <a:tc>
                  <a:txBody>
                    <a:bodyPr/>
                    <a:lstStyle/>
                    <a:p>
                      <a:pPr indent="0" lvl="0" marL="0" marR="0" rtl="0" algn="l">
                        <a:lnSpc>
                          <a:spcPct val="100000"/>
                        </a:lnSpc>
                        <a:spcBef>
                          <a:spcPts val="0"/>
                        </a:spcBef>
                        <a:spcAft>
                          <a:spcPts val="0"/>
                        </a:spcAft>
                        <a:buClr>
                          <a:schemeClr val="dk1"/>
                        </a:buClr>
                        <a:buSzPts val="1100"/>
                        <a:buFont typeface="Calibri"/>
                        <a:buNone/>
                      </a:pPr>
                      <a:r>
                        <a:rPr lang="en-GB" sz="1100">
                          <a:latin typeface="Calibri"/>
                          <a:ea typeface="Calibri"/>
                          <a:cs typeface="Calibri"/>
                          <a:sym typeface="Calibri"/>
                        </a:rPr>
                        <a:t>3. Ich verfolge meine Ausgaben, damit sie zu meinen Werten passen.</a:t>
                      </a:r>
                      <a:endParaRPr/>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r h="347650">
                <a:tc>
                  <a:txBody>
                    <a:bodyPr/>
                    <a:lstStyle/>
                    <a:p>
                      <a:pPr indent="0" lvl="0" marL="0" marR="0" rtl="0" algn="l">
                        <a:lnSpc>
                          <a:spcPct val="100000"/>
                        </a:lnSpc>
                        <a:spcBef>
                          <a:spcPts val="0"/>
                        </a:spcBef>
                        <a:spcAft>
                          <a:spcPts val="0"/>
                        </a:spcAft>
                        <a:buClr>
                          <a:schemeClr val="dk1"/>
                        </a:buClr>
                        <a:buSzPts val="1100"/>
                        <a:buFont typeface="Calibri"/>
                        <a:buNone/>
                      </a:pPr>
                      <a:r>
                        <a:rPr lang="en-GB" sz="1100">
                          <a:latin typeface="Calibri"/>
                          <a:ea typeface="Calibri"/>
                          <a:cs typeface="Calibri"/>
                          <a:sym typeface="Calibri"/>
                        </a:rPr>
                        <a:t>4. Ich treffe informierte finanzielle Entscheidungen ohne übermäßige Angst oder Aufschieben.</a:t>
                      </a:r>
                      <a:endParaRPr/>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r h="347650">
                <a:tc>
                  <a:txBody>
                    <a:bodyPr/>
                    <a:lstStyle/>
                    <a:p>
                      <a:pPr indent="0" lvl="0" marL="0" marR="0" rtl="0" algn="l">
                        <a:lnSpc>
                          <a:spcPct val="100000"/>
                        </a:lnSpc>
                        <a:spcBef>
                          <a:spcPts val="0"/>
                        </a:spcBef>
                        <a:spcAft>
                          <a:spcPts val="0"/>
                        </a:spcAft>
                        <a:buClr>
                          <a:schemeClr val="dk1"/>
                        </a:buClr>
                        <a:buSzPts val="1100"/>
                        <a:buFont typeface="Calibri"/>
                        <a:buNone/>
                      </a:pPr>
                      <a:r>
                        <a:rPr lang="en-GB" sz="1100">
                          <a:latin typeface="Calibri"/>
                          <a:ea typeface="Calibri"/>
                          <a:cs typeface="Calibri"/>
                          <a:sym typeface="Calibri"/>
                        </a:rPr>
                        <a:t>5. Ich spreche ohne Scheu mit vertrauenswürdigen Beraterinnen, Beratern oder Bekannten über Finanzen und finanzielle Entscheidungen.</a:t>
                      </a:r>
                      <a:endParaRPr/>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r h="347650">
                <a:tc>
                  <a:txBody>
                    <a:bodyPr/>
                    <a:lstStyle/>
                    <a:p>
                      <a:pPr indent="0" lvl="0" marL="0" marR="0" rtl="0" algn="r">
                        <a:lnSpc>
                          <a:spcPct val="100000"/>
                        </a:lnSpc>
                        <a:spcBef>
                          <a:spcPts val="0"/>
                        </a:spcBef>
                        <a:spcAft>
                          <a:spcPts val="0"/>
                        </a:spcAft>
                        <a:buClr>
                          <a:schemeClr val="dk1"/>
                        </a:buClr>
                        <a:buSzPts val="1100"/>
                        <a:buFont typeface="Calibri"/>
                        <a:buNone/>
                      </a:pPr>
                      <a:r>
                        <a:rPr b="1" lang="en-GB" sz="1100">
                          <a:latin typeface="Calibri"/>
                          <a:ea typeface="Calibri"/>
                          <a:cs typeface="Calibri"/>
                          <a:sym typeface="Calibri"/>
                        </a:rPr>
                        <a:t>Summe</a:t>
                      </a:r>
                      <a:endParaRPr/>
                    </a:p>
                  </a:txBody>
                  <a:tcPr marT="45725" marB="45725" marR="91450" marL="91450"/>
                </a:tc>
                <a:tc>
                  <a:txBody>
                    <a:bodyPr/>
                    <a:lstStyle/>
                    <a:p>
                      <a:pPr indent="0" lvl="0" marL="0" marR="0" rtl="0" algn="l">
                        <a:spcBef>
                          <a:spcPts val="0"/>
                        </a:spcBef>
                        <a:spcAft>
                          <a:spcPts val="0"/>
                        </a:spcAft>
                        <a:buNone/>
                      </a:pPr>
                      <a:r>
                        <a:t/>
                      </a:r>
                      <a:endParaRPr sz="1100">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1100">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bl>
          </a:graphicData>
        </a:graphic>
      </p:graphicFrame>
      <p:graphicFrame>
        <p:nvGraphicFramePr>
          <p:cNvPr id="2369" name="Google Shape;2369;p67"/>
          <p:cNvGraphicFramePr/>
          <p:nvPr/>
        </p:nvGraphicFramePr>
        <p:xfrm>
          <a:off x="1058653" y="7597268"/>
          <a:ext cx="3000000" cy="3000000"/>
        </p:xfrm>
        <a:graphic>
          <a:graphicData uri="http://schemas.openxmlformats.org/drawingml/2006/table">
            <a:tbl>
              <a:tblPr bandRow="1" firstRow="1">
                <a:noFill/>
                <a:tableStyleId>{77D107DF-40AE-403F-9AD0-99B51CC1BABB}</a:tableStyleId>
              </a:tblPr>
              <a:tblGrid>
                <a:gridCol w="5619875"/>
                <a:gridCol w="243375"/>
                <a:gridCol w="238300"/>
                <a:gridCol w="271725"/>
              </a:tblGrid>
              <a:tr h="312775">
                <a:tc>
                  <a:txBody>
                    <a:bodyPr/>
                    <a:lstStyle/>
                    <a:p>
                      <a:pPr indent="0" lvl="0" marL="0" marR="0" rtl="0" algn="l">
                        <a:lnSpc>
                          <a:spcPct val="150000"/>
                        </a:lnSpc>
                        <a:spcBef>
                          <a:spcPts val="0"/>
                        </a:spcBef>
                        <a:spcAft>
                          <a:spcPts val="0"/>
                        </a:spcAft>
                        <a:buClr>
                          <a:schemeClr val="dk1"/>
                        </a:buClr>
                        <a:buSzPts val="1400"/>
                        <a:buFont typeface="Calibri"/>
                        <a:buNone/>
                      </a:pPr>
                      <a:r>
                        <a:rPr b="1" lang="en-GB" sz="1400"/>
                        <a:t>B. Gewohnheiten der persönlichen Entwicklung</a:t>
                      </a:r>
                      <a:endParaRPr sz="1400"/>
                    </a:p>
                  </a:txBody>
                  <a:tcPr marT="45725" marB="45725" marR="91450" marL="91450"/>
                </a:tc>
                <a:tc>
                  <a:txBody>
                    <a:bodyPr/>
                    <a:lstStyle/>
                    <a:p>
                      <a:pPr indent="0" lvl="0" marL="0" marR="0" rtl="0" algn="ctr">
                        <a:spcBef>
                          <a:spcPts val="0"/>
                        </a:spcBef>
                        <a:spcAft>
                          <a:spcPts val="0"/>
                        </a:spcAft>
                        <a:buNone/>
                      </a:pPr>
                      <a:r>
                        <a:rPr lang="en-GB" sz="1400">
                          <a:latin typeface="Calibri"/>
                          <a:ea typeface="Calibri"/>
                          <a:cs typeface="Calibri"/>
                          <a:sym typeface="Calibri"/>
                        </a:rPr>
                        <a:t>1</a:t>
                      </a:r>
                      <a:endParaRPr/>
                    </a:p>
                  </a:txBody>
                  <a:tcPr marT="45725" marB="45725" marR="91450" marL="91450"/>
                </a:tc>
                <a:tc>
                  <a:txBody>
                    <a:bodyPr/>
                    <a:lstStyle/>
                    <a:p>
                      <a:pPr indent="0" lvl="0" marL="0" marR="0" rtl="0" algn="ctr">
                        <a:spcBef>
                          <a:spcPts val="0"/>
                        </a:spcBef>
                        <a:spcAft>
                          <a:spcPts val="0"/>
                        </a:spcAft>
                        <a:buNone/>
                      </a:pPr>
                      <a:r>
                        <a:rPr lang="en-GB" sz="1400">
                          <a:latin typeface="Calibri"/>
                          <a:ea typeface="Calibri"/>
                          <a:cs typeface="Calibri"/>
                          <a:sym typeface="Calibri"/>
                        </a:rPr>
                        <a:t>2</a:t>
                      </a:r>
                      <a:endParaRPr/>
                    </a:p>
                  </a:txBody>
                  <a:tcPr marT="45725" marB="45725" marR="91450" marL="91450"/>
                </a:tc>
                <a:tc>
                  <a:txBody>
                    <a:bodyPr/>
                    <a:lstStyle/>
                    <a:p>
                      <a:pPr indent="0" lvl="0" marL="0" marR="0" rtl="0" algn="ctr">
                        <a:spcBef>
                          <a:spcPts val="0"/>
                        </a:spcBef>
                        <a:spcAft>
                          <a:spcPts val="0"/>
                        </a:spcAft>
                        <a:buNone/>
                      </a:pPr>
                      <a:r>
                        <a:rPr lang="en-GB" sz="1400">
                          <a:latin typeface="Calibri"/>
                          <a:ea typeface="Calibri"/>
                          <a:cs typeface="Calibri"/>
                          <a:sym typeface="Calibri"/>
                        </a:rPr>
                        <a:t>3</a:t>
                      </a:r>
                      <a:endParaRPr/>
                    </a:p>
                  </a:txBody>
                  <a:tcPr marT="45725" marB="45725" marR="91450" marL="91450"/>
                </a:tc>
              </a:tr>
              <a:tr h="370850">
                <a:tc>
                  <a:txBody>
                    <a:bodyPr/>
                    <a:lstStyle/>
                    <a:p>
                      <a:pPr indent="0" lvl="0" marL="0" marR="0" rtl="0" algn="l">
                        <a:lnSpc>
                          <a:spcPct val="100000"/>
                        </a:lnSpc>
                        <a:spcBef>
                          <a:spcPts val="0"/>
                        </a:spcBef>
                        <a:spcAft>
                          <a:spcPts val="0"/>
                        </a:spcAft>
                        <a:buClr>
                          <a:schemeClr val="dk1"/>
                        </a:buClr>
                        <a:buSzPts val="1100"/>
                        <a:buFont typeface="Calibri"/>
                        <a:buNone/>
                      </a:pPr>
                      <a:r>
                        <a:rPr lang="en-GB" sz="1100">
                          <a:latin typeface="Calibri"/>
                          <a:ea typeface="Calibri"/>
                          <a:cs typeface="Calibri"/>
                          <a:sym typeface="Calibri"/>
                        </a:rPr>
                        <a:t>6. Ich nehme mir Zeit für lebenslanges Lernen oder den Ausbau meiner Fähigkeiten.</a:t>
                      </a:r>
                      <a:endParaRPr/>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r h="370850">
                <a:tc>
                  <a:txBody>
                    <a:bodyPr/>
                    <a:lstStyle/>
                    <a:p>
                      <a:pPr indent="0" lvl="0" marL="0" marR="0" rtl="0" algn="l">
                        <a:lnSpc>
                          <a:spcPct val="150000"/>
                        </a:lnSpc>
                        <a:spcBef>
                          <a:spcPts val="0"/>
                        </a:spcBef>
                        <a:spcAft>
                          <a:spcPts val="0"/>
                        </a:spcAft>
                        <a:buClr>
                          <a:schemeClr val="dk1"/>
                        </a:buClr>
                        <a:buSzPts val="1100"/>
                        <a:buFont typeface="Calibri"/>
                        <a:buNone/>
                      </a:pPr>
                      <a:r>
                        <a:rPr lang="en-GB" sz="1100">
                          <a:latin typeface="Calibri"/>
                          <a:ea typeface="Calibri"/>
                          <a:cs typeface="Calibri"/>
                          <a:sym typeface="Calibri"/>
                        </a:rPr>
                        <a:t>7. Ich denke regelmäßig über meine Werte, Prioritäten und mein Vermächtnis nach.</a:t>
                      </a:r>
                      <a:endParaRPr/>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r h="370850">
                <a:tc>
                  <a:txBody>
                    <a:bodyPr/>
                    <a:lstStyle/>
                    <a:p>
                      <a:pPr indent="0" lvl="0" marL="0" marR="0" rtl="0" algn="l">
                        <a:lnSpc>
                          <a:spcPct val="150000"/>
                        </a:lnSpc>
                        <a:spcBef>
                          <a:spcPts val="0"/>
                        </a:spcBef>
                        <a:spcAft>
                          <a:spcPts val="0"/>
                        </a:spcAft>
                        <a:buClr>
                          <a:schemeClr val="dk1"/>
                        </a:buClr>
                        <a:buSzPts val="1100"/>
                        <a:buFont typeface="Calibri"/>
                        <a:buNone/>
                      </a:pPr>
                      <a:r>
                        <a:rPr lang="en-GB" sz="1100">
                          <a:latin typeface="Calibri"/>
                          <a:ea typeface="Calibri"/>
                          <a:cs typeface="Calibri"/>
                          <a:sym typeface="Calibri"/>
                        </a:rPr>
                        <a:t>8. Ich suche Gelegenheiten, andere in Bereichen zu begleiten oder zu unterstützen, in denen ich Erfahrung habe.</a:t>
                      </a:r>
                      <a:endParaRPr/>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r h="370850">
                <a:tc>
                  <a:txBody>
                    <a:bodyPr/>
                    <a:lstStyle/>
                    <a:p>
                      <a:pPr indent="0" lvl="0" marL="0" marR="0" rtl="0" algn="l">
                        <a:lnSpc>
                          <a:spcPct val="150000"/>
                        </a:lnSpc>
                        <a:spcBef>
                          <a:spcPts val="0"/>
                        </a:spcBef>
                        <a:spcAft>
                          <a:spcPts val="0"/>
                        </a:spcAft>
                        <a:buClr>
                          <a:schemeClr val="dk1"/>
                        </a:buClr>
                        <a:buSzPts val="1100"/>
                        <a:buFont typeface="Calibri"/>
                        <a:buNone/>
                      </a:pPr>
                      <a:r>
                        <a:rPr lang="en-GB" sz="1100">
                          <a:latin typeface="Calibri"/>
                          <a:ea typeface="Calibri"/>
                          <a:cs typeface="Calibri"/>
                          <a:sym typeface="Calibri"/>
                        </a:rPr>
                        <a:t>9. Ich nehme Veränderungen an und sehe Herausforderungen als Chancen zu wachsen.</a:t>
                      </a:r>
                      <a:endParaRPr/>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r h="370850">
                <a:tc>
                  <a:txBody>
                    <a:bodyPr/>
                    <a:lstStyle/>
                    <a:p>
                      <a:pPr indent="0" lvl="0" marL="0" marR="0" rtl="0" algn="l">
                        <a:lnSpc>
                          <a:spcPct val="150000"/>
                        </a:lnSpc>
                        <a:spcBef>
                          <a:spcPts val="0"/>
                        </a:spcBef>
                        <a:spcAft>
                          <a:spcPts val="0"/>
                        </a:spcAft>
                        <a:buClr>
                          <a:schemeClr val="dk1"/>
                        </a:buClr>
                        <a:buSzPts val="1100"/>
                        <a:buFont typeface="Calibri"/>
                        <a:buNone/>
                      </a:pPr>
                      <a:r>
                        <a:rPr lang="en-GB" sz="1100">
                          <a:latin typeface="Calibri"/>
                          <a:ea typeface="Calibri"/>
                          <a:cs typeface="Calibri"/>
                          <a:sym typeface="Calibri"/>
                        </a:rPr>
                        <a:t>10. Ich übe Dankbarkeit oder würdige regelmäßig meine Erfolge.</a:t>
                      </a:r>
                      <a:endParaRPr/>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r h="139700">
                <a:tc>
                  <a:txBody>
                    <a:bodyPr/>
                    <a:lstStyle/>
                    <a:p>
                      <a:pPr indent="0" lvl="0" marL="0" marR="0" rtl="0" algn="r">
                        <a:lnSpc>
                          <a:spcPct val="150000"/>
                        </a:lnSpc>
                        <a:spcBef>
                          <a:spcPts val="0"/>
                        </a:spcBef>
                        <a:spcAft>
                          <a:spcPts val="0"/>
                        </a:spcAft>
                        <a:buClr>
                          <a:schemeClr val="dk1"/>
                        </a:buClr>
                        <a:buSzPts val="1100"/>
                        <a:buFont typeface="Calibri"/>
                        <a:buNone/>
                      </a:pPr>
                      <a:r>
                        <a:rPr b="1" lang="en-GB" sz="1100">
                          <a:latin typeface="Calibri"/>
                          <a:ea typeface="Calibri"/>
                          <a:cs typeface="Calibri"/>
                          <a:sym typeface="Calibri"/>
                        </a:rPr>
                        <a:t>Summe</a:t>
                      </a:r>
                      <a:endParaRPr/>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c>
                  <a:txBody>
                    <a:bodyPr/>
                    <a:lstStyle/>
                    <a:p>
                      <a:pPr indent="0" lvl="0" marL="0" marR="0" rtl="0" algn="l">
                        <a:spcBef>
                          <a:spcPts val="0"/>
                        </a:spcBef>
                        <a:spcAft>
                          <a:spcPts val="0"/>
                        </a:spcAft>
                        <a:buNone/>
                      </a:pPr>
                      <a:r>
                        <a:t/>
                      </a:r>
                      <a:endParaRPr sz="1488"/>
                    </a:p>
                  </a:txBody>
                  <a:tcPr marT="45725" marB="45725" marR="91450" marL="91450"/>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3" name="Shape 2373"/>
        <p:cNvGrpSpPr/>
        <p:nvPr/>
      </p:nvGrpSpPr>
      <p:grpSpPr>
        <a:xfrm>
          <a:off x="0" y="0"/>
          <a:ext cx="0" cy="0"/>
          <a:chOff x="0" y="0"/>
          <a:chExt cx="0" cy="0"/>
        </a:xfrm>
      </p:grpSpPr>
      <p:sp>
        <p:nvSpPr>
          <p:cNvPr id="2374" name="Google Shape;2374;p68"/>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375" name="Google Shape;2375;p68"/>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376" name="Google Shape;2376;p68"/>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cxnSp>
        <p:nvCxnSpPr>
          <p:cNvPr id="2377" name="Google Shape;2377;p68"/>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378" name="Google Shape;2378;p68"/>
          <p:cNvGrpSpPr/>
          <p:nvPr/>
        </p:nvGrpSpPr>
        <p:grpSpPr>
          <a:xfrm>
            <a:off x="973372" y="543749"/>
            <a:ext cx="594171" cy="758066"/>
            <a:chOff x="5321116" y="858896"/>
            <a:chExt cx="888315" cy="1133345"/>
          </a:xfrm>
        </p:grpSpPr>
        <p:sp>
          <p:nvSpPr>
            <p:cNvPr id="2379" name="Google Shape;2379;p68"/>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80" name="Google Shape;2380;p68"/>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81" name="Google Shape;2381;p68"/>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82" name="Google Shape;2382;p68"/>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83" name="Google Shape;2383;p68"/>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84" name="Google Shape;2384;p68"/>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85" name="Google Shape;2385;p68"/>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86" name="Google Shape;2386;p68"/>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87" name="Google Shape;2387;p68"/>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aphicFrame>
        <p:nvGraphicFramePr>
          <p:cNvPr id="2388" name="Google Shape;2388;p68"/>
          <p:cNvGraphicFramePr/>
          <p:nvPr/>
        </p:nvGraphicFramePr>
        <p:xfrm>
          <a:off x="1069041" y="1413633"/>
          <a:ext cx="3000000" cy="2339967"/>
        </p:xfrm>
        <a:graphic>
          <a:graphicData uri="http://schemas.openxmlformats.org/drawingml/2006/table">
            <a:tbl>
              <a:tblPr bandRow="1" firstRow="1">
                <a:noFill/>
                <a:tableStyleId>{77D107DF-40AE-403F-9AD0-99B51CC1BABB}</a:tableStyleId>
              </a:tblPr>
              <a:tblGrid>
                <a:gridCol w="5619850"/>
                <a:gridCol w="243375"/>
                <a:gridCol w="238325"/>
                <a:gridCol w="271725"/>
              </a:tblGrid>
              <a:tr h="334281">
                <a:tc>
                  <a:txBody>
                    <a:bodyPr/>
                    <a:lstStyle/>
                    <a:p>
                      <a:pPr indent="0" lvl="0" marL="0" marR="0" rtl="0" algn="l">
                        <a:lnSpc>
                          <a:spcPct val="150000"/>
                        </a:lnSpc>
                        <a:spcBef>
                          <a:spcPts val="0"/>
                        </a:spcBef>
                        <a:spcAft>
                          <a:spcPts val="0"/>
                        </a:spcAft>
                        <a:buClr>
                          <a:schemeClr val="dk1"/>
                        </a:buClr>
                        <a:buSzPts val="1100"/>
                        <a:buFont typeface="Calibri"/>
                        <a:buNone/>
                      </a:pPr>
                      <a:r>
                        <a:rPr b="1" lang="en-GB" sz="1040">
                          <a:latin typeface="Calibri"/>
                          <a:ea typeface="Calibri"/>
                          <a:cs typeface="Calibri"/>
                          <a:sym typeface="Calibri"/>
                        </a:rPr>
                        <a:t>C. Emotionales Wohlbefinden</a:t>
                      </a:r>
                      <a:endParaRPr sz="1045">
                        <a:latin typeface="Calibri"/>
                        <a:ea typeface="Calibri"/>
                        <a:cs typeface="Calibri"/>
                        <a:sym typeface="Calibri"/>
                      </a:endParaRPr>
                    </a:p>
                  </a:txBody>
                  <a:tcPr marT="45725" marB="45725" marR="91450" marL="91450"/>
                </a:tc>
                <a:tc>
                  <a:txBody>
                    <a:bodyPr/>
                    <a:lstStyle/>
                    <a:p>
                      <a:pPr indent="0" lvl="0" marL="0" marR="0" rtl="0" algn="ctr">
                        <a:spcBef>
                          <a:spcPts val="0"/>
                        </a:spcBef>
                        <a:spcAft>
                          <a:spcPts val="0"/>
                        </a:spcAft>
                        <a:buNone/>
                      </a:pPr>
                      <a:r>
                        <a:rPr lang="en-GB" sz="1330">
                          <a:latin typeface="Calibri"/>
                          <a:ea typeface="Calibri"/>
                          <a:cs typeface="Calibri"/>
                          <a:sym typeface="Calibri"/>
                        </a:rPr>
                        <a:t>1</a:t>
                      </a:r>
                      <a:endParaRPr/>
                    </a:p>
                  </a:txBody>
                  <a:tcPr marT="45725" marB="45725" marR="91450" marL="91450"/>
                </a:tc>
                <a:tc>
                  <a:txBody>
                    <a:bodyPr/>
                    <a:lstStyle/>
                    <a:p>
                      <a:pPr indent="0" lvl="0" marL="0" marR="0" rtl="0" algn="ctr">
                        <a:spcBef>
                          <a:spcPts val="0"/>
                        </a:spcBef>
                        <a:spcAft>
                          <a:spcPts val="0"/>
                        </a:spcAft>
                        <a:buNone/>
                      </a:pPr>
                      <a:r>
                        <a:rPr lang="en-GB" sz="1330">
                          <a:latin typeface="Calibri"/>
                          <a:ea typeface="Calibri"/>
                          <a:cs typeface="Calibri"/>
                          <a:sym typeface="Calibri"/>
                        </a:rPr>
                        <a:t>2</a:t>
                      </a:r>
                      <a:endParaRPr/>
                    </a:p>
                  </a:txBody>
                  <a:tcPr marT="45725" marB="45725" marR="91450" marL="91450"/>
                </a:tc>
                <a:tc>
                  <a:txBody>
                    <a:bodyPr/>
                    <a:lstStyle/>
                    <a:p>
                      <a:pPr indent="0" lvl="0" marL="0" marR="0" rtl="0" algn="ctr">
                        <a:spcBef>
                          <a:spcPts val="0"/>
                        </a:spcBef>
                        <a:spcAft>
                          <a:spcPts val="0"/>
                        </a:spcAft>
                        <a:buNone/>
                      </a:pPr>
                      <a:r>
                        <a:rPr lang="en-GB" sz="1330">
                          <a:latin typeface="Calibri"/>
                          <a:ea typeface="Calibri"/>
                          <a:cs typeface="Calibri"/>
                          <a:sym typeface="Calibri"/>
                        </a:rPr>
                        <a:t>3</a:t>
                      </a:r>
                      <a:endParaRPr/>
                    </a:p>
                  </a:txBody>
                  <a:tcPr marT="45725" marB="45725" marR="91450" marL="91450"/>
                </a:tc>
              </a:tr>
              <a:tr h="334281">
                <a:tc>
                  <a:txBody>
                    <a:bodyPr/>
                    <a:lstStyle/>
                    <a:p>
                      <a:pPr indent="-228600" lvl="0" marL="228600" marR="0" rtl="0" algn="l">
                        <a:lnSpc>
                          <a:spcPct val="150000"/>
                        </a:lnSpc>
                        <a:spcBef>
                          <a:spcPts val="0"/>
                        </a:spcBef>
                        <a:spcAft>
                          <a:spcPts val="0"/>
                        </a:spcAft>
                        <a:buClr>
                          <a:schemeClr val="dk1"/>
                        </a:buClr>
                        <a:buSzPts val="1100"/>
                        <a:buFont typeface="Calibri"/>
                        <a:buAutoNum type="arabicPeriod" startAt="11"/>
                      </a:pPr>
                      <a:r>
                        <a:rPr lang="en-GB" sz="1040">
                          <a:latin typeface="Calibri"/>
                          <a:ea typeface="Calibri"/>
                          <a:cs typeface="Calibri"/>
                          <a:sym typeface="Calibri"/>
                        </a:rPr>
                        <a:t>Ich nehme mir Zeit, für meine emotionale und mentale Gesundheit zu sorgen.</a:t>
                      </a:r>
                      <a:endParaRPr/>
                    </a:p>
                  </a:txBody>
                  <a:tcPr marT="45725" marB="45725" marR="91450" marL="91450"/>
                </a:tc>
                <a:tc>
                  <a:txBody>
                    <a:bodyPr/>
                    <a:lstStyle/>
                    <a:p>
                      <a:pPr indent="0" lvl="0" marL="0" marR="0" rtl="0" algn="l">
                        <a:spcBef>
                          <a:spcPts val="0"/>
                        </a:spcBef>
                        <a:spcAft>
                          <a:spcPts val="0"/>
                        </a:spcAft>
                        <a:buNone/>
                      </a:pPr>
                      <a:r>
                        <a:rPr/>
                        <a:t/>
                      </a:r>
                      <a:endParaRPr sz="1413"/>
                    </a:p>
                  </a:txBody>
                  <a:tcPr marT="45725" marB="45725" marR="91450" marL="91450"/>
                </a:tc>
                <a:tc>
                  <a:txBody>
                    <a:bodyPr/>
                    <a:lstStyle/>
                    <a:p>
                      <a:pPr indent="0" lvl="0" marL="0" marR="0" rtl="0" algn="l">
                        <a:spcBef>
                          <a:spcPts val="0"/>
                        </a:spcBef>
                        <a:spcAft>
                          <a:spcPts val="0"/>
                        </a:spcAft>
                        <a:buNone/>
                      </a:pPr>
                      <a:r>
                        <a:rPr/>
                        <a:t/>
                      </a:r>
                      <a:endParaRPr sz="1413"/>
                    </a:p>
                  </a:txBody>
                  <a:tcPr marT="45725" marB="45725" marR="91450" marL="91450"/>
                </a:tc>
                <a:tc>
                  <a:txBody>
                    <a:bodyPr/>
                    <a:lstStyle/>
                    <a:p>
                      <a:pPr indent="0" lvl="0" marL="0" marR="0" rtl="0" algn="l">
                        <a:spcBef>
                          <a:spcPts val="0"/>
                        </a:spcBef>
                        <a:spcAft>
                          <a:spcPts val="0"/>
                        </a:spcAft>
                        <a:buNone/>
                      </a:pPr>
                      <a:r>
                        <a:rPr/>
                        <a:t/>
                      </a:r>
                      <a:endParaRPr sz="1413"/>
                    </a:p>
                  </a:txBody>
                  <a:tcPr marT="45725" marB="45725" marR="91450" marL="91450"/>
                </a:tc>
              </a:tr>
              <a:tr h="334281">
                <a:tc>
                  <a:txBody>
                    <a:bodyPr/>
                    <a:lstStyle/>
                    <a:p>
                      <a:pPr indent="0" lvl="0" marL="0" marR="0" rtl="0" algn="l">
                        <a:lnSpc>
                          <a:spcPct val="150000"/>
                        </a:lnSpc>
                        <a:spcBef>
                          <a:spcPts val="0"/>
                        </a:spcBef>
                        <a:spcAft>
                          <a:spcPts val="0"/>
                        </a:spcAft>
                        <a:buClr>
                          <a:schemeClr val="dk1"/>
                        </a:buClr>
                        <a:buSzPts val="1100"/>
                        <a:buFont typeface="Calibri"/>
                        <a:buNone/>
                      </a:pPr>
                      <a:r>
                        <a:rPr lang="en-GB" sz="1040">
                          <a:latin typeface="Calibri"/>
                          <a:ea typeface="Calibri"/>
                          <a:cs typeface="Calibri"/>
                          <a:sym typeface="Calibri"/>
                        </a:rPr>
                        <a:t>12. Ich arbeite aktiv daran, Bedauern oder negative Selbstgespräche loszulassen.</a:t>
                      </a:r>
                      <a:endParaRPr/>
                    </a:p>
                  </a:txBody>
                  <a:tcPr marT="45725" marB="45725" marR="91450" marL="91450"/>
                </a:tc>
                <a:tc>
                  <a:txBody>
                    <a:bodyPr/>
                    <a:lstStyle/>
                    <a:p>
                      <a:pPr indent="0" lvl="0" marL="0" marR="0" rtl="0" algn="l">
                        <a:spcBef>
                          <a:spcPts val="0"/>
                        </a:spcBef>
                        <a:spcAft>
                          <a:spcPts val="0"/>
                        </a:spcAft>
                        <a:buNone/>
                      </a:pPr>
                      <a:r>
                        <a:rPr/>
                        <a:t/>
                      </a:r>
                      <a:endParaRPr sz="1413"/>
                    </a:p>
                  </a:txBody>
                  <a:tcPr marT="45725" marB="45725" marR="91450" marL="91450"/>
                </a:tc>
                <a:tc>
                  <a:txBody>
                    <a:bodyPr/>
                    <a:lstStyle/>
                    <a:p>
                      <a:pPr indent="0" lvl="0" marL="0" marR="0" rtl="0" algn="l">
                        <a:spcBef>
                          <a:spcPts val="0"/>
                        </a:spcBef>
                        <a:spcAft>
                          <a:spcPts val="0"/>
                        </a:spcAft>
                        <a:buNone/>
                      </a:pPr>
                      <a:r>
                        <a:rPr/>
                        <a:t/>
                      </a:r>
                      <a:endParaRPr sz="1413"/>
                    </a:p>
                  </a:txBody>
                  <a:tcPr marT="45725" marB="45725" marR="91450" marL="91450"/>
                </a:tc>
                <a:tc>
                  <a:txBody>
                    <a:bodyPr/>
                    <a:lstStyle/>
                    <a:p>
                      <a:pPr indent="0" lvl="0" marL="0" marR="0" rtl="0" algn="l">
                        <a:spcBef>
                          <a:spcPts val="0"/>
                        </a:spcBef>
                        <a:spcAft>
                          <a:spcPts val="0"/>
                        </a:spcAft>
                        <a:buNone/>
                      </a:pPr>
                      <a:r>
                        <a:rPr/>
                        <a:t/>
                      </a:r>
                      <a:endParaRPr sz="1413"/>
                    </a:p>
                  </a:txBody>
                  <a:tcPr marT="45725" marB="45725" marR="91450" marL="91450"/>
                </a:tc>
              </a:tr>
              <a:tr h="334281">
                <a:tc>
                  <a:txBody>
                    <a:bodyPr/>
                    <a:lstStyle/>
                    <a:p>
                      <a:pPr indent="0" lvl="0" marL="0" marR="0" rtl="0" algn="l">
                        <a:lnSpc>
                          <a:spcPct val="150000"/>
                        </a:lnSpc>
                        <a:spcBef>
                          <a:spcPts val="0"/>
                        </a:spcBef>
                        <a:spcAft>
                          <a:spcPts val="0"/>
                        </a:spcAft>
                        <a:buClr>
                          <a:schemeClr val="dk1"/>
                        </a:buClr>
                        <a:buSzPts val="1100"/>
                        <a:buFont typeface="Calibri"/>
                        <a:buNone/>
                      </a:pPr>
                      <a:r>
                        <a:rPr lang="en-GB" sz="1040">
                          <a:latin typeface="Calibri"/>
                          <a:ea typeface="Calibri"/>
                          <a:cs typeface="Calibri"/>
                          <a:sym typeface="Calibri"/>
                        </a:rPr>
                        <a:t>13. Ich übe Selbstmitgefühl und würdige meine Stärken.</a:t>
                      </a:r>
                      <a:endParaRPr/>
                    </a:p>
                  </a:txBody>
                  <a:tcPr marT="45725" marB="45725" marR="91450" marL="91450"/>
                </a:tc>
                <a:tc>
                  <a:txBody>
                    <a:bodyPr/>
                    <a:lstStyle/>
                    <a:p>
                      <a:pPr indent="0" lvl="0" marL="0" marR="0" rtl="0" algn="l">
                        <a:spcBef>
                          <a:spcPts val="0"/>
                        </a:spcBef>
                        <a:spcAft>
                          <a:spcPts val="0"/>
                        </a:spcAft>
                        <a:buNone/>
                      </a:pPr>
                      <a:r>
                        <a:rPr/>
                        <a:t/>
                      </a:r>
                      <a:endParaRPr sz="1413"/>
                    </a:p>
                  </a:txBody>
                  <a:tcPr marT="45725" marB="45725" marR="91450" marL="91450"/>
                </a:tc>
                <a:tc>
                  <a:txBody>
                    <a:bodyPr/>
                    <a:lstStyle/>
                    <a:p>
                      <a:pPr indent="0" lvl="0" marL="0" marR="0" rtl="0" algn="l">
                        <a:spcBef>
                          <a:spcPts val="0"/>
                        </a:spcBef>
                        <a:spcAft>
                          <a:spcPts val="0"/>
                        </a:spcAft>
                        <a:buNone/>
                      </a:pPr>
                      <a:r>
                        <a:rPr/>
                        <a:t/>
                      </a:r>
                      <a:endParaRPr sz="1413"/>
                    </a:p>
                  </a:txBody>
                  <a:tcPr marT="45725" marB="45725" marR="91450" marL="91450"/>
                </a:tc>
                <a:tc>
                  <a:txBody>
                    <a:bodyPr/>
                    <a:lstStyle/>
                    <a:p>
                      <a:pPr indent="0" lvl="0" marL="0" marR="0" rtl="0" algn="l">
                        <a:spcBef>
                          <a:spcPts val="0"/>
                        </a:spcBef>
                        <a:spcAft>
                          <a:spcPts val="0"/>
                        </a:spcAft>
                        <a:buNone/>
                      </a:pPr>
                      <a:r>
                        <a:rPr/>
                        <a:t/>
                      </a:r>
                      <a:endParaRPr sz="1413"/>
                    </a:p>
                  </a:txBody>
                  <a:tcPr marT="45725" marB="45725" marR="91450" marL="91450"/>
                </a:tc>
              </a:tr>
              <a:tr h="334281">
                <a:tc>
                  <a:txBody>
                    <a:bodyPr/>
                    <a:lstStyle/>
                    <a:p>
                      <a:pPr indent="0" lvl="0" marL="0" marR="0" rtl="0" algn="l">
                        <a:lnSpc>
                          <a:spcPct val="150000"/>
                        </a:lnSpc>
                        <a:spcBef>
                          <a:spcPts val="0"/>
                        </a:spcBef>
                        <a:spcAft>
                          <a:spcPts val="0"/>
                        </a:spcAft>
                        <a:buClr>
                          <a:schemeClr val="dk1"/>
                        </a:buClr>
                        <a:buSzPts val="1100"/>
                        <a:buFont typeface="Calibri"/>
                        <a:buNone/>
                      </a:pPr>
                      <a:r>
                        <a:rPr lang="en-GB" sz="1040">
                          <a:latin typeface="Calibri"/>
                          <a:ea typeface="Calibri"/>
                          <a:cs typeface="Calibri"/>
                          <a:sym typeface="Calibri"/>
                        </a:rPr>
                        <a:t>14. Ich pflege Beziehungen, die meine persönliche und berufliche Entwicklung fördern.</a:t>
                      </a:r>
                      <a:endParaRPr/>
                    </a:p>
                  </a:txBody>
                  <a:tcPr marT="45725" marB="45725" marR="91450" marL="91450"/>
                </a:tc>
                <a:tc>
                  <a:txBody>
                    <a:bodyPr/>
                    <a:lstStyle/>
                    <a:p>
                      <a:pPr indent="0" lvl="0" marL="0" marR="0" rtl="0" algn="l">
                        <a:spcBef>
                          <a:spcPts val="0"/>
                        </a:spcBef>
                        <a:spcAft>
                          <a:spcPts val="0"/>
                        </a:spcAft>
                        <a:buNone/>
                      </a:pPr>
                      <a:r>
                        <a:rPr/>
                        <a:t/>
                      </a:r>
                      <a:endParaRPr sz="1413"/>
                    </a:p>
                  </a:txBody>
                  <a:tcPr marT="45725" marB="45725" marR="91450" marL="91450"/>
                </a:tc>
                <a:tc>
                  <a:txBody>
                    <a:bodyPr/>
                    <a:lstStyle/>
                    <a:p>
                      <a:pPr indent="0" lvl="0" marL="0" marR="0" rtl="0" algn="l">
                        <a:spcBef>
                          <a:spcPts val="0"/>
                        </a:spcBef>
                        <a:spcAft>
                          <a:spcPts val="0"/>
                        </a:spcAft>
                        <a:buNone/>
                      </a:pPr>
                      <a:r>
                        <a:rPr/>
                        <a:t/>
                      </a:r>
                      <a:endParaRPr sz="1413"/>
                    </a:p>
                  </a:txBody>
                  <a:tcPr marT="45725" marB="45725" marR="91450" marL="91450"/>
                </a:tc>
                <a:tc>
                  <a:txBody>
                    <a:bodyPr/>
                    <a:lstStyle/>
                    <a:p>
                      <a:pPr indent="0" lvl="0" marL="0" marR="0" rtl="0" algn="l">
                        <a:spcBef>
                          <a:spcPts val="0"/>
                        </a:spcBef>
                        <a:spcAft>
                          <a:spcPts val="0"/>
                        </a:spcAft>
                        <a:buNone/>
                      </a:pPr>
                      <a:r>
                        <a:rPr/>
                        <a:t/>
                      </a:r>
                      <a:endParaRPr sz="1413"/>
                    </a:p>
                  </a:txBody>
                  <a:tcPr marT="45725" marB="45725" marR="91450" marL="91450"/>
                </a:tc>
              </a:tr>
              <a:tr h="334281">
                <a:tc>
                  <a:txBody>
                    <a:bodyPr/>
                    <a:lstStyle/>
                    <a:p>
                      <a:pPr indent="0" lvl="0" marL="0" marR="0" rtl="0" algn="l">
                        <a:lnSpc>
                          <a:spcPct val="150000"/>
                        </a:lnSpc>
                        <a:spcBef>
                          <a:spcPts val="0"/>
                        </a:spcBef>
                        <a:spcAft>
                          <a:spcPts val="0"/>
                        </a:spcAft>
                        <a:buClr>
                          <a:schemeClr val="dk1"/>
                        </a:buClr>
                        <a:buSzPts val="1100"/>
                        <a:buFont typeface="Calibri"/>
                        <a:buNone/>
                      </a:pPr>
                      <a:r>
                        <a:rPr lang="en-GB" sz="1040">
                          <a:latin typeface="Calibri"/>
                          <a:ea typeface="Calibri"/>
                          <a:cs typeface="Calibri"/>
                          <a:sym typeface="Calibri"/>
                        </a:rPr>
                        <a:t>15. Ich vertraue darauf, Entscheidungen für mich und meine Zukunft treffen zu können.</a:t>
                      </a:r>
                      <a:endParaRPr/>
                    </a:p>
                  </a:txBody>
                  <a:tcPr marT="45725" marB="45725" marR="91450" marL="91450"/>
                </a:tc>
                <a:tc>
                  <a:txBody>
                    <a:bodyPr/>
                    <a:lstStyle/>
                    <a:p>
                      <a:pPr indent="0" lvl="0" marL="0" marR="0" rtl="0" algn="l">
                        <a:spcBef>
                          <a:spcPts val="0"/>
                        </a:spcBef>
                        <a:spcAft>
                          <a:spcPts val="0"/>
                        </a:spcAft>
                        <a:buNone/>
                      </a:pPr>
                      <a:r>
                        <a:rPr/>
                        <a:t/>
                      </a:r>
                      <a:endParaRPr sz="1413"/>
                    </a:p>
                  </a:txBody>
                  <a:tcPr marT="45725" marB="45725" marR="91450" marL="91450"/>
                </a:tc>
                <a:tc>
                  <a:txBody>
                    <a:bodyPr/>
                    <a:lstStyle/>
                    <a:p>
                      <a:pPr indent="0" lvl="0" marL="0" marR="0" rtl="0" algn="l">
                        <a:spcBef>
                          <a:spcPts val="0"/>
                        </a:spcBef>
                        <a:spcAft>
                          <a:spcPts val="0"/>
                        </a:spcAft>
                        <a:buNone/>
                      </a:pPr>
                      <a:r>
                        <a:rPr/>
                        <a:t/>
                      </a:r>
                      <a:endParaRPr sz="1413"/>
                    </a:p>
                  </a:txBody>
                  <a:tcPr marT="45725" marB="45725" marR="91450" marL="91450"/>
                </a:tc>
                <a:tc>
                  <a:txBody>
                    <a:bodyPr/>
                    <a:lstStyle/>
                    <a:p>
                      <a:pPr indent="0" lvl="0" marL="0" marR="0" rtl="0" algn="l">
                        <a:spcBef>
                          <a:spcPts val="0"/>
                        </a:spcBef>
                        <a:spcAft>
                          <a:spcPts val="0"/>
                        </a:spcAft>
                        <a:buNone/>
                      </a:pPr>
                      <a:r>
                        <a:rPr/>
                        <a:t/>
                      </a:r>
                      <a:endParaRPr sz="1413"/>
                    </a:p>
                  </a:txBody>
                  <a:tcPr marT="45725" marB="45725" marR="91450" marL="91450"/>
                </a:tc>
              </a:tr>
              <a:tr h="334281">
                <a:tc>
                  <a:txBody>
                    <a:bodyPr/>
                    <a:lstStyle/>
                    <a:p>
                      <a:pPr indent="0" lvl="0" marL="0" marR="0" rtl="0" algn="r">
                        <a:lnSpc>
                          <a:spcPct val="150000"/>
                        </a:lnSpc>
                        <a:spcBef>
                          <a:spcPts val="0"/>
                        </a:spcBef>
                        <a:spcAft>
                          <a:spcPts val="0"/>
                        </a:spcAft>
                        <a:buClr>
                          <a:schemeClr val="dk1"/>
                        </a:buClr>
                        <a:buSzPts val="1100"/>
                        <a:buFont typeface="Calibri"/>
                        <a:buNone/>
                      </a:pPr>
                      <a:r>
                        <a:rPr b="1" lang="en-GB" sz="1040">
                          <a:latin typeface="Calibri"/>
                          <a:ea typeface="Calibri"/>
                          <a:cs typeface="Calibri"/>
                          <a:sym typeface="Calibri"/>
                        </a:rPr>
                        <a:t>Summe</a:t>
                      </a:r>
                      <a:endParaRPr/>
                    </a:p>
                  </a:txBody>
                  <a:tcPr marT="45725" marB="45725" marR="91450" marL="91450"/>
                </a:tc>
                <a:tc>
                  <a:txBody>
                    <a:bodyPr/>
                    <a:lstStyle/>
                    <a:p>
                      <a:pPr indent="0" lvl="0" marL="0" marR="0" rtl="0" algn="l">
                        <a:spcBef>
                          <a:spcPts val="0"/>
                        </a:spcBef>
                        <a:spcAft>
                          <a:spcPts val="0"/>
                        </a:spcAft>
                        <a:buNone/>
                      </a:pPr>
                      <a:r>
                        <a:rPr/>
                        <a:t/>
                      </a:r>
                      <a:endParaRPr sz="1045"/>
                    </a:p>
                  </a:txBody>
                  <a:tcPr marT="45725" marB="45725" marR="91450" marL="91450"/>
                </a:tc>
                <a:tc>
                  <a:txBody>
                    <a:bodyPr/>
                    <a:lstStyle/>
                    <a:p>
                      <a:pPr indent="0" lvl="0" marL="0" marR="0" rtl="0" algn="l">
                        <a:spcBef>
                          <a:spcPts val="0"/>
                        </a:spcBef>
                        <a:spcAft>
                          <a:spcPts val="0"/>
                        </a:spcAft>
                        <a:buNone/>
                      </a:pPr>
                      <a:r>
                        <a:rPr/>
                        <a:t/>
                      </a:r>
                      <a:endParaRPr sz="1413"/>
                    </a:p>
                  </a:txBody>
                  <a:tcPr marT="45725" marB="45725" marR="91450" marL="91450"/>
                </a:tc>
                <a:tc>
                  <a:txBody>
                    <a:bodyPr/>
                    <a:lstStyle/>
                    <a:p>
                      <a:pPr indent="0" lvl="0" marL="0" marR="0" rtl="0" algn="l">
                        <a:spcBef>
                          <a:spcPts val="0"/>
                        </a:spcBef>
                        <a:spcAft>
                          <a:spcPts val="0"/>
                        </a:spcAft>
                        <a:buNone/>
                      </a:pPr>
                      <a:r>
                        <a:rPr/>
                        <a:t/>
                      </a:r>
                      <a:endParaRPr sz="1413"/>
                    </a:p>
                  </a:txBody>
                  <a:tcPr marT="45725" marB="45725" marR="91450" marL="91450"/>
                </a:tc>
              </a:tr>
            </a:tbl>
          </a:graphicData>
        </a:graphic>
      </p:graphicFrame>
      <p:grpSp>
        <p:nvGrpSpPr>
          <p:cNvPr id="2389" name="Google Shape;2389;p68"/>
          <p:cNvGrpSpPr/>
          <p:nvPr/>
        </p:nvGrpSpPr>
        <p:grpSpPr>
          <a:xfrm>
            <a:off x="1044063" y="3958615"/>
            <a:ext cx="4602683" cy="2201358"/>
            <a:chOff x="319121" y="1689006"/>
            <a:chExt cx="4602683" cy="2201358"/>
          </a:xfrm>
        </p:grpSpPr>
        <p:sp>
          <p:nvSpPr>
            <p:cNvPr id="2390" name="Google Shape;2390;p68"/>
            <p:cNvSpPr/>
            <p:nvPr/>
          </p:nvSpPr>
          <p:spPr>
            <a:xfrm>
              <a:off x="319121" y="1891544"/>
              <a:ext cx="4602683" cy="1998820"/>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800">
                  <a:solidFill>
                    <a:schemeClr val="lt1"/>
                  </a:solidFill>
                  <a:latin typeface="Calibri"/>
                  <a:ea typeface="Calibri"/>
                  <a:cs typeface="Calibri"/>
                  <a:sym typeface="Calibri"/>
                </a:rPr>
                <a:t>`</a:t>
              </a:r>
              <a:endParaRPr/>
            </a:p>
          </p:txBody>
        </p:sp>
        <p:sp>
          <p:nvSpPr>
            <p:cNvPr id="2391" name="Google Shape;2391;p68"/>
            <p:cNvSpPr txBox="1"/>
            <p:nvPr/>
          </p:nvSpPr>
          <p:spPr>
            <a:xfrm>
              <a:off x="485800" y="2155442"/>
              <a:ext cx="4245759" cy="1599372"/>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1" i="0" lang="en-GB" sz="1000">
                  <a:solidFill>
                    <a:srgbClr val="1E2879"/>
                  </a:solidFill>
                  <a:latin typeface="Calibri"/>
                  <a:ea typeface="Calibri"/>
                  <a:cs typeface="Calibri"/>
                  <a:sym typeface="Calibri"/>
                </a:rPr>
                <a:t>🟢 36–45 Punkte: Starke Gewohnheiten</a:t>
              </a:r>
              <a:endParaRPr b="1" i="0" sz="1100">
                <a:solidFill>
                  <a:srgbClr val="1E2879"/>
                </a:solidFill>
                <a:latin typeface="Calibri"/>
                <a:ea typeface="Calibri"/>
                <a:cs typeface="Calibri"/>
                <a:sym typeface="Calibri"/>
              </a:endParaRPr>
            </a:p>
            <a:p>
              <a:pPr indent="-171450" lvl="0" marL="171450" marR="0" rtl="0" algn="l">
                <a:lnSpc>
                  <a:spcPct val="150000"/>
                </a:lnSpc>
                <a:spcBef>
                  <a:spcPts val="0"/>
                </a:spcBef>
                <a:spcAft>
                  <a:spcPts val="0"/>
                </a:spcAft>
                <a:buClr>
                  <a:srgbClr val="4763AE"/>
                </a:buClr>
                <a:buSzPts val="1100"/>
                <a:buFont typeface="Arial"/>
                <a:buChar char="•"/>
              </a:pPr>
              <a:r>
                <a:rPr b="0" i="0" lang="en-GB" sz="1000">
                  <a:solidFill>
                    <a:srgbClr val="1E2879"/>
                  </a:solidFill>
                  <a:latin typeface="Calibri"/>
                  <a:ea typeface="Calibri"/>
                  <a:cs typeface="Calibri"/>
                  <a:sym typeface="Calibri"/>
                </a:rPr>
                <a:t>Sie richten Ihr Leben aktiv an Ihren Werten aus.</a:t>
              </a:r>
              <a:endParaRPr b="0" i="0" sz="1100">
                <a:solidFill>
                  <a:srgbClr val="1E2879"/>
                </a:solidFill>
                <a:latin typeface="Calibri"/>
                <a:ea typeface="Calibri"/>
                <a:cs typeface="Calibri"/>
                <a:sym typeface="Calibri"/>
              </a:endParaRPr>
            </a:p>
            <a:p>
              <a:pPr indent="-171450" lvl="0" marL="171450" marR="0" rtl="0" algn="l">
                <a:lnSpc>
                  <a:spcPct val="150000"/>
                </a:lnSpc>
                <a:spcBef>
                  <a:spcPts val="0"/>
                </a:spcBef>
                <a:spcAft>
                  <a:spcPts val="0"/>
                </a:spcAft>
                <a:buClr>
                  <a:srgbClr val="4763AE"/>
                </a:buClr>
                <a:buSzPts val="1100"/>
                <a:buFont typeface="Arial"/>
                <a:buChar char="•"/>
              </a:pPr>
              <a:r>
                <a:rPr b="0" i="0" lang="en-GB" sz="1000">
                  <a:solidFill>
                    <a:srgbClr val="1E2879"/>
                  </a:solidFill>
                  <a:latin typeface="Calibri"/>
                  <a:ea typeface="Calibri"/>
                  <a:cs typeface="Calibri"/>
                  <a:sym typeface="Calibri"/>
                </a:rPr>
                <a:t>Sie zeigen Unabhängigkeit und Selbstvertrauen</a:t>
              </a:r>
              <a:endParaRPr b="0" i="0" sz="1100">
                <a:solidFill>
                  <a:srgbClr val="1E2879"/>
                </a:solidFill>
                <a:latin typeface="Calibri"/>
                <a:ea typeface="Calibri"/>
                <a:cs typeface="Calibri"/>
                <a:sym typeface="Calibri"/>
              </a:endParaRPr>
            </a:p>
            <a:p>
              <a:pPr indent="-171450" lvl="0" marL="171450" marR="0" rtl="0" algn="l">
                <a:lnSpc>
                  <a:spcPct val="150000"/>
                </a:lnSpc>
                <a:spcBef>
                  <a:spcPts val="0"/>
                </a:spcBef>
                <a:spcAft>
                  <a:spcPts val="0"/>
                </a:spcAft>
                <a:buClr>
                  <a:srgbClr val="4763AE"/>
                </a:buClr>
                <a:buSzPts val="1100"/>
                <a:buFont typeface="Arial"/>
                <a:buChar char="•"/>
              </a:pPr>
              <a:r>
                <a:rPr b="0" i="0" lang="en-GB" sz="1000">
                  <a:solidFill>
                    <a:srgbClr val="1E2879"/>
                  </a:solidFill>
                  <a:latin typeface="Calibri"/>
                  <a:ea typeface="Calibri"/>
                  <a:cs typeface="Calibri"/>
                  <a:sym typeface="Calibri"/>
                </a:rPr>
                <a:t>Ihre Gewohnheiten fördern langfristiges Wachstum und Ihr Vermächtnis</a:t>
              </a:r>
              <a:endParaRPr b="0" i="0"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Clr>
                  <a:srgbClr val="4763AE"/>
                </a:buClr>
                <a:buSzPts val="1100"/>
                <a:buFont typeface="Arial"/>
                <a:buNone/>
              </a:pPr>
              <a:r>
                <a:rPr sz="1300"/>
                <a:t/>
              </a:r>
              <a:endParaRPr b="0" i="0"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Clr>
                  <a:srgbClr val="4763AE"/>
                </a:buClr>
                <a:buSzPts val="1100"/>
                <a:buFont typeface="Arial"/>
                <a:buNone/>
              </a:pPr>
              <a:r>
                <a:rPr b="0" i="0" lang="en-GB" sz="1000">
                  <a:solidFill>
                    <a:srgbClr val="1E2879"/>
                  </a:solidFill>
                  <a:latin typeface="Calibri"/>
                  <a:ea typeface="Calibri"/>
                  <a:cs typeface="Calibri"/>
                  <a:sym typeface="Calibri"/>
                </a:rPr>
                <a:t>👉 </a:t>
              </a:r>
              <a:r>
                <a:rPr b="1" i="0" lang="en-GB" sz="1000">
                  <a:solidFill>
                    <a:srgbClr val="1E2879"/>
                  </a:solidFill>
                  <a:latin typeface="Calibri"/>
                  <a:ea typeface="Calibri"/>
                  <a:cs typeface="Calibri"/>
                  <a:sym typeface="Calibri"/>
                </a:rPr>
                <a:t>Reflexion:</a:t>
              </a:r>
              <a:r>
                <a:rPr b="0" i="0" lang="en-GB" sz="1000">
                  <a:solidFill>
                    <a:srgbClr val="1E2879"/>
                  </a:solidFill>
                  <a:latin typeface="Calibri"/>
                  <a:ea typeface="Calibri"/>
                  <a:cs typeface="Calibri"/>
                  <a:sym typeface="Calibri"/>
                </a:rPr>
                <a:t> Wie können Sie diesen Schwung erhalten und ausbauen?</a:t>
              </a:r>
              <a:endParaRPr b="0" i="0" sz="1100">
                <a:solidFill>
                  <a:srgbClr val="1E2879"/>
                </a:solidFill>
                <a:latin typeface="Calibri"/>
                <a:ea typeface="Calibri"/>
                <a:cs typeface="Calibri"/>
                <a:sym typeface="Calibri"/>
              </a:endParaRPr>
            </a:p>
            <a:p>
              <a:pPr indent="0" lvl="0" marL="0" marR="0" rtl="0" algn="l">
                <a:lnSpc>
                  <a:spcPct val="110909"/>
                </a:lnSpc>
                <a:spcBef>
                  <a:spcPts val="0"/>
                </a:spcBef>
                <a:spcAft>
                  <a:spcPts val="0"/>
                </a:spcAft>
                <a:buClr>
                  <a:srgbClr val="4763AE"/>
                </a:buClr>
                <a:buSzPts val="1100"/>
                <a:buFont typeface="Arial"/>
                <a:buNone/>
              </a:pPr>
              <a:r>
                <a:rPr sz="1300"/>
                <a:t/>
              </a:r>
              <a:endParaRPr b="0" i="0" sz="1100">
                <a:solidFill>
                  <a:srgbClr val="1E2879"/>
                </a:solidFill>
                <a:latin typeface="Calibri"/>
                <a:ea typeface="Calibri"/>
                <a:cs typeface="Calibri"/>
                <a:sym typeface="Calibri"/>
              </a:endParaRPr>
            </a:p>
          </p:txBody>
        </p:sp>
        <p:grpSp>
          <p:nvGrpSpPr>
            <p:cNvPr id="2392" name="Google Shape;2392;p68"/>
            <p:cNvGrpSpPr/>
            <p:nvPr/>
          </p:nvGrpSpPr>
          <p:grpSpPr>
            <a:xfrm>
              <a:off x="417319" y="1689006"/>
              <a:ext cx="2893017" cy="406400"/>
              <a:chOff x="1590175" y="6032510"/>
              <a:chExt cx="2893017" cy="406400"/>
            </a:xfrm>
          </p:grpSpPr>
          <p:sp>
            <p:nvSpPr>
              <p:cNvPr id="2393" name="Google Shape;2393;p68"/>
              <p:cNvSpPr/>
              <p:nvPr/>
            </p:nvSpPr>
            <p:spPr>
              <a:xfrm>
                <a:off x="1941158" y="6087928"/>
                <a:ext cx="546861"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94" name="Google Shape;2394;p68"/>
              <p:cNvSpPr/>
              <p:nvPr/>
            </p:nvSpPr>
            <p:spPr>
              <a:xfrm>
                <a:off x="1784140" y="6092546"/>
                <a:ext cx="2321958"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95" name="Google Shape;2395;p68"/>
              <p:cNvSpPr txBox="1"/>
              <p:nvPr/>
            </p:nvSpPr>
            <p:spPr>
              <a:xfrm>
                <a:off x="2021059" y="6111984"/>
                <a:ext cx="2462133"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Was Ihr Ergebnis bedeutet</a:t>
                </a:r>
                <a:endParaRPr/>
              </a:p>
            </p:txBody>
          </p:sp>
          <p:sp>
            <p:nvSpPr>
              <p:cNvPr id="2396" name="Google Shape;2396;p68"/>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97" name="Google Shape;2397;p68"/>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398" name="Google Shape;2398;p68"/>
          <p:cNvGrpSpPr/>
          <p:nvPr/>
        </p:nvGrpSpPr>
        <p:grpSpPr>
          <a:xfrm>
            <a:off x="1037927" y="6053387"/>
            <a:ext cx="4602683" cy="2201358"/>
            <a:chOff x="362080" y="1529380"/>
            <a:chExt cx="4602683" cy="2201358"/>
          </a:xfrm>
        </p:grpSpPr>
        <p:sp>
          <p:nvSpPr>
            <p:cNvPr id="2399" name="Google Shape;2399;p68"/>
            <p:cNvSpPr/>
            <p:nvPr/>
          </p:nvSpPr>
          <p:spPr>
            <a:xfrm>
              <a:off x="362080" y="1731918"/>
              <a:ext cx="4602683" cy="1998820"/>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800">
                  <a:solidFill>
                    <a:schemeClr val="lt1"/>
                  </a:solidFill>
                  <a:latin typeface="Calibri"/>
                  <a:ea typeface="Calibri"/>
                  <a:cs typeface="Calibri"/>
                  <a:sym typeface="Calibri"/>
                </a:rPr>
                <a:t>`</a:t>
              </a:r>
              <a:endParaRPr/>
            </a:p>
          </p:txBody>
        </p:sp>
        <p:sp>
          <p:nvSpPr>
            <p:cNvPr id="2400" name="Google Shape;2400;p68"/>
            <p:cNvSpPr txBox="1"/>
            <p:nvPr/>
          </p:nvSpPr>
          <p:spPr>
            <a:xfrm>
              <a:off x="528759" y="1866937"/>
              <a:ext cx="4245759" cy="1599372"/>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1" i="0" lang="en-GB" sz="1100">
                  <a:solidFill>
                    <a:srgbClr val="1E2879"/>
                  </a:solidFill>
                  <a:latin typeface="Calibri"/>
                  <a:ea typeface="Calibri"/>
                  <a:cs typeface="Calibri"/>
                  <a:sym typeface="Calibri"/>
                </a:rPr>
                <a:t>🟡 26–35 Punkte: Mittlere Gewohnheiten</a:t>
              </a:r>
              <a:endParaRPr b="1" i="0"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Clr>
                  <a:srgbClr val="4763AE"/>
                </a:buClr>
                <a:buSzPts val="1100"/>
                <a:buFont typeface="Arial"/>
                <a:buNone/>
              </a:pPr>
              <a:r>
                <a:rPr b="0" i="0" lang="en-GB" sz="1100">
                  <a:solidFill>
                    <a:srgbClr val="1E2879"/>
                  </a:solidFill>
                  <a:latin typeface="Calibri"/>
                  <a:ea typeface="Calibri"/>
                  <a:cs typeface="Calibri"/>
                  <a:sym typeface="Calibri"/>
                </a:rPr>
                <a:t>Sie haben solide Grundlagen geschaffen.</a:t>
              </a:r>
              <a:endParaRPr b="0" i="0" sz="1100">
                <a:solidFill>
                  <a:srgbClr val="1E2879"/>
                </a:solidFill>
                <a:latin typeface="Calibri"/>
                <a:ea typeface="Calibri"/>
                <a:cs typeface="Calibri"/>
                <a:sym typeface="Calibri"/>
              </a:endParaRPr>
            </a:p>
            <a:p>
              <a:pPr indent="-171450" lvl="0" marL="171450" marR="0" rtl="0" algn="l">
                <a:lnSpc>
                  <a:spcPct val="150000"/>
                </a:lnSpc>
                <a:spcBef>
                  <a:spcPts val="0"/>
                </a:spcBef>
                <a:spcAft>
                  <a:spcPts val="0"/>
                </a:spcAft>
                <a:buClr>
                  <a:srgbClr val="4763AE"/>
                </a:buClr>
                <a:buSzPts val="1100"/>
                <a:buFont typeface="Arial"/>
                <a:buChar char="•"/>
              </a:pPr>
              <a:r>
                <a:rPr b="0" i="0" lang="en-GB" sz="1100">
                  <a:solidFill>
                    <a:srgbClr val="1E2879"/>
                  </a:solidFill>
                  <a:latin typeface="Calibri"/>
                  <a:ea typeface="Calibri"/>
                  <a:cs typeface="Calibri"/>
                  <a:sym typeface="Calibri"/>
                </a:rPr>
                <a:t>Einige Gewohnheiten funktionieren gut</a:t>
              </a:r>
              <a:endParaRPr b="0" i="0" sz="1100">
                <a:solidFill>
                  <a:srgbClr val="1E2879"/>
                </a:solidFill>
                <a:latin typeface="Calibri"/>
                <a:ea typeface="Calibri"/>
                <a:cs typeface="Calibri"/>
                <a:sym typeface="Calibri"/>
              </a:endParaRPr>
            </a:p>
            <a:p>
              <a:pPr indent="-171450" lvl="0" marL="171450" marR="0" rtl="0" algn="l">
                <a:lnSpc>
                  <a:spcPct val="150000"/>
                </a:lnSpc>
                <a:spcBef>
                  <a:spcPts val="0"/>
                </a:spcBef>
                <a:spcAft>
                  <a:spcPts val="0"/>
                </a:spcAft>
                <a:buClr>
                  <a:srgbClr val="4763AE"/>
                </a:buClr>
                <a:buSzPts val="1100"/>
                <a:buFont typeface="Arial"/>
                <a:buChar char="•"/>
              </a:pPr>
              <a:r>
                <a:rPr b="0" i="0" lang="en-GB" sz="1100">
                  <a:solidFill>
                    <a:srgbClr val="1E2879"/>
                  </a:solidFill>
                  <a:latin typeface="Calibri"/>
                  <a:ea typeface="Calibri"/>
                  <a:cs typeface="Calibri"/>
                  <a:sym typeface="Calibri"/>
                </a:rPr>
                <a:t>In zentralen Bereichen könnte die Beständigkeit gestärkt werden</a:t>
              </a:r>
              <a:endParaRPr b="0" i="0"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Clr>
                  <a:srgbClr val="4763AE"/>
                </a:buClr>
                <a:buSzPts val="1100"/>
                <a:buFont typeface="Arial"/>
                <a:buNone/>
              </a:pPr>
              <a:r>
                <a:rPr b="0" i="0" lang="en-GB" sz="1100">
                  <a:solidFill>
                    <a:srgbClr val="1E2879"/>
                  </a:solidFill>
                  <a:latin typeface="Calibri"/>
                  <a:ea typeface="Calibri"/>
                  <a:cs typeface="Calibri"/>
                  <a:sym typeface="Calibri"/>
                </a:rPr>
                <a:t>👉 </a:t>
              </a:r>
              <a:r>
                <a:rPr b="1" i="0" lang="en-GB" sz="1100">
                  <a:solidFill>
                    <a:srgbClr val="1E2879"/>
                  </a:solidFill>
                  <a:latin typeface="Calibri"/>
                  <a:ea typeface="Calibri"/>
                  <a:cs typeface="Calibri"/>
                  <a:sym typeface="Calibri"/>
                </a:rPr>
                <a:t>Reflexion:</a:t>
              </a:r>
              <a:r>
                <a:rPr b="0" i="0" lang="en-GB" sz="1100">
                  <a:solidFill>
                    <a:srgbClr val="1E2879"/>
                  </a:solidFill>
                  <a:latin typeface="Calibri"/>
                  <a:ea typeface="Calibri"/>
                  <a:cs typeface="Calibri"/>
                  <a:sym typeface="Calibri"/>
                </a:rPr>
                <a:t> Welche Gewohnheiten brauchen mehr Beständigkeit?</a:t>
              </a:r>
              <a:endParaRPr b="0" i="0" sz="1100">
                <a:solidFill>
                  <a:srgbClr val="1E2879"/>
                </a:solidFill>
                <a:latin typeface="Calibri"/>
                <a:ea typeface="Calibri"/>
                <a:cs typeface="Calibri"/>
                <a:sym typeface="Calibri"/>
              </a:endParaRPr>
            </a:p>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grpSp>
          <p:nvGrpSpPr>
            <p:cNvPr id="2401" name="Google Shape;2401;p68"/>
            <p:cNvGrpSpPr/>
            <p:nvPr/>
          </p:nvGrpSpPr>
          <p:grpSpPr>
            <a:xfrm>
              <a:off x="460278" y="1529380"/>
              <a:ext cx="2893017" cy="482145"/>
              <a:chOff x="1633134" y="5872884"/>
              <a:chExt cx="2893017" cy="482145"/>
            </a:xfrm>
          </p:grpSpPr>
          <p:sp>
            <p:nvSpPr>
              <p:cNvPr id="2402" name="Google Shape;2402;p68"/>
              <p:cNvSpPr/>
              <p:nvPr/>
            </p:nvSpPr>
            <p:spPr>
              <a:xfrm>
                <a:off x="1784140" y="5932920"/>
                <a:ext cx="2321958"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03" name="Google Shape;2403;p68"/>
              <p:cNvSpPr txBox="1"/>
              <p:nvPr/>
            </p:nvSpPr>
            <p:spPr>
              <a:xfrm>
                <a:off x="2064018" y="5952358"/>
                <a:ext cx="2462133"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Was Ihr Ergebnis bedeutet</a:t>
                </a:r>
                <a:endParaRPr/>
              </a:p>
            </p:txBody>
          </p:sp>
          <p:sp>
            <p:nvSpPr>
              <p:cNvPr id="2404" name="Google Shape;2404;p68"/>
              <p:cNvSpPr/>
              <p:nvPr/>
            </p:nvSpPr>
            <p:spPr>
              <a:xfrm>
                <a:off x="1633134" y="5872884"/>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05" name="Google Shape;2405;p68"/>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406" name="Google Shape;2406;p68"/>
          <p:cNvGrpSpPr/>
          <p:nvPr/>
        </p:nvGrpSpPr>
        <p:grpSpPr>
          <a:xfrm>
            <a:off x="1034702" y="8108749"/>
            <a:ext cx="4602683" cy="2201358"/>
            <a:chOff x="255551" y="1586318"/>
            <a:chExt cx="4602683" cy="2201358"/>
          </a:xfrm>
        </p:grpSpPr>
        <p:sp>
          <p:nvSpPr>
            <p:cNvPr id="2407" name="Google Shape;2407;p68"/>
            <p:cNvSpPr/>
            <p:nvPr/>
          </p:nvSpPr>
          <p:spPr>
            <a:xfrm>
              <a:off x="255551" y="1788856"/>
              <a:ext cx="4602683" cy="1998820"/>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800">
                  <a:solidFill>
                    <a:schemeClr val="lt1"/>
                  </a:solidFill>
                  <a:latin typeface="Calibri"/>
                  <a:ea typeface="Calibri"/>
                  <a:cs typeface="Calibri"/>
                  <a:sym typeface="Calibri"/>
                </a:rPr>
                <a:t>`</a:t>
              </a:r>
              <a:endParaRPr/>
            </a:p>
          </p:txBody>
        </p:sp>
        <p:sp>
          <p:nvSpPr>
            <p:cNvPr id="2408" name="Google Shape;2408;p68"/>
            <p:cNvSpPr txBox="1"/>
            <p:nvPr/>
          </p:nvSpPr>
          <p:spPr>
            <a:xfrm>
              <a:off x="422230" y="2052754"/>
              <a:ext cx="4245759" cy="1599372"/>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1" i="0" lang="en-GB" sz="1100">
                  <a:solidFill>
                    <a:srgbClr val="1E2879"/>
                  </a:solidFill>
                  <a:latin typeface="Calibri"/>
                  <a:ea typeface="Calibri"/>
                  <a:cs typeface="Calibri"/>
                  <a:sym typeface="Calibri"/>
                </a:rPr>
                <a:t>🟠 15–25 Punkte: Entstehende Gewohnheiten</a:t>
              </a:r>
              <a:endParaRPr b="1" i="0"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Clr>
                  <a:srgbClr val="4763AE"/>
                </a:buClr>
                <a:buSzPts val="1100"/>
                <a:buFont typeface="Arial"/>
                <a:buNone/>
              </a:pPr>
              <a:r>
                <a:rPr b="0" i="0" lang="en-GB" sz="1100">
                  <a:solidFill>
                    <a:srgbClr val="1E2879"/>
                  </a:solidFill>
                  <a:latin typeface="Calibri"/>
                  <a:ea typeface="Calibri"/>
                  <a:cs typeface="Calibri"/>
                  <a:sym typeface="Calibri"/>
                </a:rPr>
                <a:t>Sie stehen am Anfang des Aufbaus förderlicher Gewohnheiten.</a:t>
              </a:r>
              <a:endParaRPr b="0" i="0" sz="1100">
                <a:solidFill>
                  <a:srgbClr val="1E2879"/>
                </a:solidFill>
                <a:latin typeface="Calibri"/>
                <a:ea typeface="Calibri"/>
                <a:cs typeface="Calibri"/>
                <a:sym typeface="Calibri"/>
              </a:endParaRPr>
            </a:p>
            <a:p>
              <a:pPr indent="-171450" lvl="0" marL="171450" marR="0" rtl="0" algn="l">
                <a:lnSpc>
                  <a:spcPct val="150000"/>
                </a:lnSpc>
                <a:spcBef>
                  <a:spcPts val="0"/>
                </a:spcBef>
                <a:spcAft>
                  <a:spcPts val="0"/>
                </a:spcAft>
                <a:buClr>
                  <a:srgbClr val="4763AE"/>
                </a:buClr>
                <a:buSzPts val="1100"/>
                <a:buFont typeface="Arial"/>
                <a:buChar char="•"/>
              </a:pPr>
              <a:r>
                <a:rPr b="0" i="0" lang="en-GB" sz="1100">
                  <a:solidFill>
                    <a:srgbClr val="1E2879"/>
                  </a:solidFill>
                  <a:latin typeface="Calibri"/>
                  <a:ea typeface="Calibri"/>
                  <a:cs typeface="Calibri"/>
                  <a:sym typeface="Calibri"/>
                </a:rPr>
                <a:t>Es gibt klare Wachstumschancen</a:t>
              </a:r>
              <a:endParaRPr b="0" i="0" sz="1100">
                <a:solidFill>
                  <a:srgbClr val="1E2879"/>
                </a:solidFill>
                <a:latin typeface="Calibri"/>
                <a:ea typeface="Calibri"/>
                <a:cs typeface="Calibri"/>
                <a:sym typeface="Calibri"/>
              </a:endParaRPr>
            </a:p>
            <a:p>
              <a:pPr indent="-171450" lvl="0" marL="171450" marR="0" rtl="0" algn="l">
                <a:lnSpc>
                  <a:spcPct val="150000"/>
                </a:lnSpc>
                <a:spcBef>
                  <a:spcPts val="0"/>
                </a:spcBef>
                <a:spcAft>
                  <a:spcPts val="0"/>
                </a:spcAft>
                <a:buClr>
                  <a:srgbClr val="4763AE"/>
                </a:buClr>
                <a:buSzPts val="1100"/>
                <a:buFont typeface="Arial"/>
                <a:buChar char="•"/>
              </a:pPr>
              <a:r>
                <a:rPr b="0" i="0" lang="en-GB" sz="1100">
                  <a:solidFill>
                    <a:srgbClr val="1E2879"/>
                  </a:solidFill>
                  <a:latin typeface="Calibri"/>
                  <a:ea typeface="Calibri"/>
                  <a:cs typeface="Calibri"/>
                  <a:sym typeface="Calibri"/>
                </a:rPr>
                <a:t>Kleine, gezielte Veränderungen können viel bewirken</a:t>
              </a:r>
              <a:endParaRPr b="0" i="0"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Clr>
                  <a:srgbClr val="4763AE"/>
                </a:buClr>
                <a:buSzPts val="1100"/>
                <a:buFont typeface="Arial"/>
                <a:buNone/>
              </a:pPr>
              <a:r>
                <a:rPr b="0" i="0" lang="en-GB" sz="1100">
                  <a:solidFill>
                    <a:srgbClr val="1E2879"/>
                  </a:solidFill>
                  <a:latin typeface="Calibri"/>
                  <a:ea typeface="Calibri"/>
                  <a:cs typeface="Calibri"/>
                  <a:sym typeface="Calibri"/>
                </a:rPr>
                <a:t>👉 </a:t>
              </a:r>
              <a:r>
                <a:rPr b="1" i="0" lang="en-GB" sz="1100">
                  <a:solidFill>
                    <a:srgbClr val="1E2879"/>
                  </a:solidFill>
                  <a:latin typeface="Calibri"/>
                  <a:ea typeface="Calibri"/>
                  <a:cs typeface="Calibri"/>
                  <a:sym typeface="Calibri"/>
                </a:rPr>
                <a:t>Reflexion:</a:t>
              </a:r>
              <a:r>
                <a:rPr b="0" i="0" lang="en-GB" sz="1100">
                  <a:solidFill>
                    <a:srgbClr val="1E2879"/>
                  </a:solidFill>
                  <a:latin typeface="Calibri"/>
                  <a:ea typeface="Calibri"/>
                  <a:cs typeface="Calibri"/>
                  <a:sym typeface="Calibri"/>
                </a:rPr>
                <a:t> Welche 2–3 Bereiche sollten Sie priorisieren?</a:t>
              </a:r>
              <a:endParaRPr b="0" i="0" sz="1100">
                <a:solidFill>
                  <a:srgbClr val="1E2879"/>
                </a:solidFill>
                <a:latin typeface="Calibri"/>
                <a:ea typeface="Calibri"/>
                <a:cs typeface="Calibri"/>
                <a:sym typeface="Calibri"/>
              </a:endParaRPr>
            </a:p>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grpSp>
          <p:nvGrpSpPr>
            <p:cNvPr id="2409" name="Google Shape;2409;p68"/>
            <p:cNvGrpSpPr/>
            <p:nvPr/>
          </p:nvGrpSpPr>
          <p:grpSpPr>
            <a:xfrm>
              <a:off x="353749" y="1586318"/>
              <a:ext cx="2893017" cy="444434"/>
              <a:chOff x="1526605" y="5929822"/>
              <a:chExt cx="2893017" cy="444434"/>
            </a:xfrm>
          </p:grpSpPr>
          <p:sp>
            <p:nvSpPr>
              <p:cNvPr id="2410" name="Google Shape;2410;p68"/>
              <p:cNvSpPr/>
              <p:nvPr/>
            </p:nvSpPr>
            <p:spPr>
              <a:xfrm>
                <a:off x="1941158" y="6087928"/>
                <a:ext cx="546861"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11" name="Google Shape;2411;p68"/>
              <p:cNvSpPr/>
              <p:nvPr/>
            </p:nvSpPr>
            <p:spPr>
              <a:xfrm>
                <a:off x="1720570" y="5989858"/>
                <a:ext cx="2321958"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12" name="Google Shape;2412;p68"/>
              <p:cNvSpPr txBox="1"/>
              <p:nvPr/>
            </p:nvSpPr>
            <p:spPr>
              <a:xfrm>
                <a:off x="1957489" y="6009296"/>
                <a:ext cx="2462133"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Was Ihr Ergebnis bedeutet</a:t>
                </a:r>
                <a:endParaRPr/>
              </a:p>
            </p:txBody>
          </p:sp>
          <p:sp>
            <p:nvSpPr>
              <p:cNvPr id="2413" name="Google Shape;2413;p68"/>
              <p:cNvSpPr/>
              <p:nvPr/>
            </p:nvSpPr>
            <p:spPr>
              <a:xfrm>
                <a:off x="1526605" y="5929822"/>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14" name="Google Shape;2414;p68"/>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415" name="Google Shape;2415;p68"/>
          <p:cNvGrpSpPr/>
          <p:nvPr/>
        </p:nvGrpSpPr>
        <p:grpSpPr>
          <a:xfrm>
            <a:off x="1211218" y="4035385"/>
            <a:ext cx="283418" cy="283423"/>
            <a:chOff x="8736336" y="773976"/>
            <a:chExt cx="925001" cy="925018"/>
          </a:xfrm>
        </p:grpSpPr>
        <p:sp>
          <p:nvSpPr>
            <p:cNvPr id="2416" name="Google Shape;2416;p68"/>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17" name="Google Shape;2417;p68"/>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18" name="Google Shape;2418;p68"/>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19" name="Google Shape;2419;p68"/>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20" name="Google Shape;2420;p68"/>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21" name="Google Shape;2421;p68"/>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22" name="Google Shape;2422;p68"/>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2423" name="Google Shape;2423;p68"/>
          <p:cNvGrpSpPr/>
          <p:nvPr/>
        </p:nvGrpSpPr>
        <p:grpSpPr>
          <a:xfrm>
            <a:off x="1207139" y="6129042"/>
            <a:ext cx="283418" cy="283423"/>
            <a:chOff x="8736336" y="773976"/>
            <a:chExt cx="925001" cy="925018"/>
          </a:xfrm>
        </p:grpSpPr>
        <p:sp>
          <p:nvSpPr>
            <p:cNvPr id="2424" name="Google Shape;2424;p68"/>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25" name="Google Shape;2425;p68"/>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26" name="Google Shape;2426;p68"/>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27" name="Google Shape;2427;p68"/>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28" name="Google Shape;2428;p68"/>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29" name="Google Shape;2429;p68"/>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30" name="Google Shape;2430;p68"/>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2431" name="Google Shape;2431;p68"/>
          <p:cNvGrpSpPr/>
          <p:nvPr/>
        </p:nvGrpSpPr>
        <p:grpSpPr>
          <a:xfrm>
            <a:off x="1203063" y="8183587"/>
            <a:ext cx="283418" cy="283423"/>
            <a:chOff x="8736336" y="773976"/>
            <a:chExt cx="925001" cy="925018"/>
          </a:xfrm>
        </p:grpSpPr>
        <p:sp>
          <p:nvSpPr>
            <p:cNvPr id="2432" name="Google Shape;2432;p68"/>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33" name="Google Shape;2433;p68"/>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34" name="Google Shape;2434;p68"/>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35" name="Google Shape;2435;p68"/>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36" name="Google Shape;2436;p68"/>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37" name="Google Shape;2437;p68"/>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38" name="Google Shape;2438;p68"/>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2" name="Shape 2442"/>
        <p:cNvGrpSpPr/>
        <p:nvPr/>
      </p:nvGrpSpPr>
      <p:grpSpPr>
        <a:xfrm>
          <a:off x="0" y="0"/>
          <a:ext cx="0" cy="0"/>
          <a:chOff x="0" y="0"/>
          <a:chExt cx="0" cy="0"/>
        </a:xfrm>
      </p:grpSpPr>
      <p:sp>
        <p:nvSpPr>
          <p:cNvPr id="2443" name="Google Shape;2443;p69"/>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444" name="Google Shape;2444;p69"/>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445" name="Google Shape;2445;p69"/>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cxnSp>
        <p:nvCxnSpPr>
          <p:cNvPr id="2446" name="Google Shape;2446;p69"/>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447" name="Google Shape;2447;p69"/>
          <p:cNvGrpSpPr/>
          <p:nvPr/>
        </p:nvGrpSpPr>
        <p:grpSpPr>
          <a:xfrm>
            <a:off x="973372" y="543749"/>
            <a:ext cx="594171" cy="758066"/>
            <a:chOff x="5321116" y="858896"/>
            <a:chExt cx="888315" cy="1133345"/>
          </a:xfrm>
        </p:grpSpPr>
        <p:sp>
          <p:nvSpPr>
            <p:cNvPr id="2448" name="Google Shape;2448;p69"/>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49" name="Google Shape;2449;p69"/>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50" name="Google Shape;2450;p69"/>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51" name="Google Shape;2451;p69"/>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52" name="Google Shape;2452;p69"/>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53" name="Google Shape;2453;p69"/>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54" name="Google Shape;2454;p69"/>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55" name="Google Shape;2455;p69"/>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56" name="Google Shape;2456;p69"/>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457" name="Google Shape;2457;p69"/>
          <p:cNvSpPr txBox="1"/>
          <p:nvPr/>
        </p:nvSpPr>
        <p:spPr>
          <a:xfrm>
            <a:off x="1097187" y="1469111"/>
            <a:ext cx="6027309" cy="7583551"/>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F4761"/>
              </a:buClr>
              <a:buSzPts val="1100"/>
              <a:buFont typeface="Calibri"/>
              <a:buNone/>
            </a:pPr>
            <a:r>
              <a:rPr b="1" lang="en-GB" sz="1100">
                <a:solidFill>
                  <a:srgbClr val="0F4761"/>
                </a:solidFill>
                <a:latin typeface="Calibri"/>
                <a:ea typeface="Calibri"/>
                <a:cs typeface="Calibri"/>
                <a:sym typeface="Calibri"/>
              </a:rPr>
              <a:t>Reflexion über Ihre Gewohnheiten</a:t>
            </a:r>
            <a:endParaRPr b="1" sz="1100">
              <a:solidFill>
                <a:srgbClr val="0F4761"/>
              </a:solidFill>
              <a:latin typeface="Calibri"/>
              <a:ea typeface="Calibri"/>
              <a:cs typeface="Calibri"/>
              <a:sym typeface="Calibri"/>
            </a:endParaRPr>
          </a:p>
          <a:p>
            <a:pPr indent="0" lvl="0" marL="0" marR="0" rtl="0" algn="l">
              <a:lnSpc>
                <a:spcPct val="150000"/>
              </a:lnSpc>
              <a:spcBef>
                <a:spcPts val="1200"/>
              </a:spcBef>
              <a:spcAft>
                <a:spcPts val="0"/>
              </a:spcAft>
              <a:buClr>
                <a:srgbClr val="0F4761"/>
              </a:buClr>
              <a:buSzPts val="1100"/>
              <a:buFont typeface="Calibri"/>
              <a:buNone/>
            </a:pPr>
            <a:r>
              <a:rPr b="1" lang="en-GB" sz="1100">
                <a:solidFill>
                  <a:srgbClr val="0F4761"/>
                </a:solidFill>
                <a:latin typeface="Calibri"/>
                <a:ea typeface="Calibri"/>
                <a:cs typeface="Calibri"/>
                <a:sym typeface="Calibri"/>
              </a:rPr>
              <a:t>🌟 Gewohnheiten mit der höchsten Punktzahl</a:t>
            </a:r>
            <a:endParaRPr b="1" sz="1100">
              <a:solidFill>
                <a:srgbClr val="0F4761"/>
              </a:solidFill>
              <a:latin typeface="Calibri"/>
              <a:ea typeface="Calibri"/>
              <a:cs typeface="Calibri"/>
              <a:sym typeface="Calibri"/>
            </a:endParaRPr>
          </a:p>
          <a:p>
            <a:pPr indent="0" lvl="0" marL="0" marR="0" rtl="0" algn="l">
              <a:lnSpc>
                <a:spcPct val="150000"/>
              </a:lnSpc>
              <a:spcBef>
                <a:spcPts val="130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Welche Gewohnheiten haben am höchsten abgeschnitten?</a:t>
            </a:r>
            <a:endParaRPr sz="1100">
              <a:solidFill>
                <a:schemeClr val="dk1"/>
              </a:solidFill>
              <a:latin typeface="Calibri"/>
              <a:ea typeface="Calibri"/>
              <a:cs typeface="Calibri"/>
              <a:sym typeface="Calibri"/>
            </a:endParaRPr>
          </a:p>
          <a:p>
            <a:pPr indent="0" lvl="0" marL="0" marR="0" rtl="0" algn="l">
              <a:lnSpc>
                <a:spcPct val="150000"/>
              </a:lnSpc>
              <a:spcBef>
                <a:spcPts val="90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__________________________________________________________________________________</a:t>
            </a:r>
            <a:endParaRPr/>
          </a:p>
          <a:p>
            <a:pPr indent="0" lvl="0" marL="0" marR="0" rtl="0" algn="l">
              <a:lnSpc>
                <a:spcPct val="150000"/>
              </a:lnSpc>
              <a:spcBef>
                <a:spcPts val="100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___________________________________________________________________________________</a:t>
            </a:r>
            <a:endParaRPr/>
          </a:p>
          <a:p>
            <a:pPr indent="0" lvl="0" marL="0" marR="0" rtl="0" algn="l">
              <a:lnSpc>
                <a:spcPct val="150000"/>
              </a:lnSpc>
              <a:spcBef>
                <a:spcPts val="1000"/>
              </a:spcBef>
              <a:spcAft>
                <a:spcPts val="0"/>
              </a:spcAft>
              <a:buNone/>
            </a:pPr>
            <a:r>
              <a:rPr lang="en-GB" sz="1100">
                <a:solidFill>
                  <a:schemeClr val="dk1"/>
                </a:solidFill>
                <a:latin typeface="Calibri"/>
                <a:ea typeface="Calibri"/>
                <a:cs typeface="Calibri"/>
                <a:sym typeface="Calibri"/>
              </a:rPr>
              <a:t>__________________________________________________________________________________</a:t>
            </a:r>
            <a:endParaRPr sz="1100">
              <a:solidFill>
                <a:schemeClr val="dk1"/>
              </a:solidFill>
              <a:latin typeface="Calibri"/>
              <a:ea typeface="Calibri"/>
              <a:cs typeface="Calibri"/>
              <a:sym typeface="Calibri"/>
            </a:endParaRPr>
          </a:p>
          <a:p>
            <a:pPr indent="0" lvl="0" marL="0" marR="0" rtl="0" algn="l">
              <a:lnSpc>
                <a:spcPct val="150000"/>
              </a:lnSpc>
              <a:spcBef>
                <a:spcPts val="190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Wie unterstützen diese Gewohnheiten Ihre </a:t>
            </a:r>
            <a:r>
              <a:rPr b="1" lang="en-GB" sz="1100">
                <a:solidFill>
                  <a:schemeClr val="dk1"/>
                </a:solidFill>
                <a:latin typeface="Calibri"/>
                <a:ea typeface="Calibri"/>
                <a:cs typeface="Calibri"/>
                <a:sym typeface="Calibri"/>
              </a:rPr>
              <a:t>Unabhängigkeits- und Vermächtnisziele</a:t>
            </a:r>
            <a:r>
              <a:rPr lang="en-GB" sz="1100">
                <a:solidFill>
                  <a:schemeClr val="dk1"/>
                </a:solidFill>
                <a:latin typeface="Calibri"/>
                <a:ea typeface="Calibri"/>
                <a:cs typeface="Calibri"/>
                <a:sym typeface="Calibri"/>
              </a:rPr>
              <a:t>?</a:t>
            </a:r>
            <a:endParaRPr sz="1100">
              <a:solidFill>
                <a:schemeClr val="dk1"/>
              </a:solidFill>
              <a:latin typeface="Calibri"/>
              <a:ea typeface="Calibri"/>
              <a:cs typeface="Calibri"/>
              <a:sym typeface="Calibri"/>
            </a:endParaRPr>
          </a:p>
          <a:p>
            <a:pPr indent="0" lvl="0" marL="0" marR="0" rtl="0" algn="l">
              <a:lnSpc>
                <a:spcPct val="150000"/>
              </a:lnSpc>
              <a:spcBef>
                <a:spcPts val="90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___________________________________________________________________________________</a:t>
            </a:r>
            <a:endParaRPr/>
          </a:p>
          <a:p>
            <a:pPr indent="0" lvl="0" marL="0" marR="0" rtl="0" algn="l">
              <a:lnSpc>
                <a:spcPct val="150000"/>
              </a:lnSpc>
              <a:spcBef>
                <a:spcPts val="100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___________________________________________________________________________________</a:t>
            </a:r>
            <a:endParaRPr/>
          </a:p>
          <a:p>
            <a:pPr indent="0" lvl="0" marL="0" marR="0" rtl="0" algn="l">
              <a:lnSpc>
                <a:spcPct val="150000"/>
              </a:lnSpc>
              <a:spcBef>
                <a:spcPts val="1000"/>
              </a:spcBef>
              <a:spcAft>
                <a:spcPts val="0"/>
              </a:spcAft>
              <a:buNone/>
            </a:pPr>
            <a:r>
              <a:rPr lang="en-GB" sz="1100">
                <a:solidFill>
                  <a:schemeClr val="dk1"/>
                </a:solidFill>
                <a:latin typeface="Calibri"/>
                <a:ea typeface="Calibri"/>
                <a:cs typeface="Calibri"/>
                <a:sym typeface="Calibri"/>
              </a:rPr>
              <a:t>___________________________________________________________________________________</a:t>
            </a:r>
            <a:endParaRPr sz="1100">
              <a:solidFill>
                <a:schemeClr val="dk1"/>
              </a:solidFill>
              <a:latin typeface="Calibri"/>
              <a:ea typeface="Calibri"/>
              <a:cs typeface="Calibri"/>
              <a:sym typeface="Calibri"/>
            </a:endParaRPr>
          </a:p>
          <a:p>
            <a:pPr indent="0" lvl="0" marL="0" marR="0" rtl="0" algn="l">
              <a:lnSpc>
                <a:spcPct val="150000"/>
              </a:lnSpc>
              <a:spcBef>
                <a:spcPts val="1800"/>
              </a:spcBef>
              <a:spcAft>
                <a:spcPts val="0"/>
              </a:spcAft>
              <a:buClr>
                <a:srgbClr val="0F4761"/>
              </a:buClr>
              <a:buSzPts val="1100"/>
              <a:buFont typeface="Calibri"/>
              <a:buNone/>
            </a:pPr>
            <a:r>
              <a:rPr b="1" lang="en-GB" sz="1100">
                <a:solidFill>
                  <a:srgbClr val="0F4761"/>
                </a:solidFill>
                <a:latin typeface="Calibri"/>
                <a:ea typeface="Calibri"/>
                <a:cs typeface="Calibri"/>
                <a:sym typeface="Calibri"/>
              </a:rPr>
              <a:t>🔧 Gewohnheiten mit der niedrigsten Punktzahl</a:t>
            </a:r>
            <a:endParaRPr b="1" sz="1100">
              <a:solidFill>
                <a:srgbClr val="0F4761"/>
              </a:solidFill>
              <a:latin typeface="Calibri"/>
              <a:ea typeface="Calibri"/>
              <a:cs typeface="Calibri"/>
              <a:sym typeface="Calibri"/>
            </a:endParaRPr>
          </a:p>
          <a:p>
            <a:pPr indent="0" lvl="0" marL="0" marR="0" rtl="0" algn="l">
              <a:lnSpc>
                <a:spcPct val="150000"/>
              </a:lnSpc>
              <a:spcBef>
                <a:spcPts val="130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Welche Gewohnheiten haben am niedrigsten abgeschnitten?</a:t>
            </a:r>
            <a:endParaRPr sz="1100">
              <a:solidFill>
                <a:schemeClr val="dk1"/>
              </a:solidFill>
              <a:latin typeface="Calibri"/>
              <a:ea typeface="Calibri"/>
              <a:cs typeface="Calibri"/>
              <a:sym typeface="Calibri"/>
            </a:endParaRPr>
          </a:p>
          <a:p>
            <a:pPr indent="0" lvl="0" marL="0" marR="0" rtl="0" algn="l">
              <a:lnSpc>
                <a:spcPct val="150000"/>
              </a:lnSpc>
              <a:spcBef>
                <a:spcPts val="90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___________________________________________________________________________________</a:t>
            </a:r>
            <a:endParaRPr/>
          </a:p>
          <a:p>
            <a:pPr indent="0" lvl="0" marL="0" marR="0" rtl="0" algn="l">
              <a:lnSpc>
                <a:spcPct val="150000"/>
              </a:lnSpc>
              <a:spcBef>
                <a:spcPts val="100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___________________________________________________________________________________</a:t>
            </a:r>
            <a:endParaRPr/>
          </a:p>
          <a:p>
            <a:pPr indent="0" lvl="0" marL="0" marR="0" rtl="0" algn="l">
              <a:lnSpc>
                <a:spcPct val="150000"/>
              </a:lnSpc>
              <a:spcBef>
                <a:spcPts val="1000"/>
              </a:spcBef>
              <a:spcAft>
                <a:spcPts val="0"/>
              </a:spcAft>
              <a:buNone/>
            </a:pPr>
            <a:r>
              <a:rPr lang="en-GB" sz="1100">
                <a:solidFill>
                  <a:schemeClr val="dk1"/>
                </a:solidFill>
                <a:latin typeface="Calibri"/>
                <a:ea typeface="Calibri"/>
                <a:cs typeface="Calibri"/>
                <a:sym typeface="Calibri"/>
              </a:rPr>
              <a:t>___________________________________________________________________________________</a:t>
            </a:r>
            <a:endParaRPr sz="1100">
              <a:solidFill>
                <a:schemeClr val="dk1"/>
              </a:solidFill>
              <a:latin typeface="Calibri"/>
              <a:ea typeface="Calibri"/>
              <a:cs typeface="Calibri"/>
              <a:sym typeface="Calibri"/>
            </a:endParaRPr>
          </a:p>
          <a:p>
            <a:pPr indent="0" lvl="0" marL="0" marR="0" rtl="0" algn="l">
              <a:lnSpc>
                <a:spcPct val="150000"/>
              </a:lnSpc>
              <a:spcBef>
                <a:spcPts val="190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Welche kleinen, realistischen Schritte könnten Sie unternehmen, um sie zu verbessern?</a:t>
            </a:r>
            <a:endParaRPr sz="1100">
              <a:solidFill>
                <a:schemeClr val="dk1"/>
              </a:solidFill>
              <a:latin typeface="Calibri"/>
              <a:ea typeface="Calibri"/>
              <a:cs typeface="Calibri"/>
              <a:sym typeface="Calibri"/>
            </a:endParaRPr>
          </a:p>
          <a:p>
            <a:pPr indent="0" lvl="0" marL="0" marR="0" rtl="0" algn="l">
              <a:lnSpc>
                <a:spcPct val="150000"/>
              </a:lnSpc>
              <a:spcBef>
                <a:spcPts val="90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___________________________________________________________________________________</a:t>
            </a:r>
            <a:endParaRPr/>
          </a:p>
          <a:p>
            <a:pPr indent="0" lvl="0" marL="0" marR="0" rtl="0" algn="l">
              <a:lnSpc>
                <a:spcPct val="150000"/>
              </a:lnSpc>
              <a:spcBef>
                <a:spcPts val="100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___________________________________________________________________________________</a:t>
            </a:r>
            <a:endParaRPr/>
          </a:p>
          <a:p>
            <a:pPr indent="0" lvl="0" marL="0" marR="0" rtl="0" algn="l">
              <a:lnSpc>
                <a:spcPct val="150000"/>
              </a:lnSpc>
              <a:spcBef>
                <a:spcPts val="1000"/>
              </a:spcBef>
              <a:spcAft>
                <a:spcPts val="0"/>
              </a:spcAft>
              <a:buNone/>
            </a:pPr>
            <a:r>
              <a:rPr lang="en-GB" sz="1100">
                <a:solidFill>
                  <a:schemeClr val="dk1"/>
                </a:solidFill>
                <a:latin typeface="Calibri"/>
                <a:ea typeface="Calibri"/>
                <a:cs typeface="Calibri"/>
                <a:sym typeface="Calibri"/>
              </a:rPr>
              <a:t>___________________________________________________________________________________</a:t>
            </a:r>
            <a:endParaRPr sz="1100">
              <a:solidFill>
                <a:schemeClr val="dk1"/>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1" name="Shape 2461"/>
        <p:cNvGrpSpPr/>
        <p:nvPr/>
      </p:nvGrpSpPr>
      <p:grpSpPr>
        <a:xfrm>
          <a:off x="0" y="0"/>
          <a:ext cx="0" cy="0"/>
          <a:chOff x="0" y="0"/>
          <a:chExt cx="0" cy="0"/>
        </a:xfrm>
      </p:grpSpPr>
      <p:sp>
        <p:nvSpPr>
          <p:cNvPr id="2462" name="Google Shape;2462;p70"/>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463" name="Google Shape;2463;p70"/>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464" name="Google Shape;2464;p70"/>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Frauen in der Spätkarriere</a:t>
            </a:r>
            <a:endParaRPr/>
          </a:p>
        </p:txBody>
      </p:sp>
      <p:cxnSp>
        <p:nvCxnSpPr>
          <p:cNvPr id="2465" name="Google Shape;2465;p70"/>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466" name="Google Shape;2466;p70"/>
          <p:cNvGrpSpPr/>
          <p:nvPr/>
        </p:nvGrpSpPr>
        <p:grpSpPr>
          <a:xfrm>
            <a:off x="973372" y="543749"/>
            <a:ext cx="594171" cy="758066"/>
            <a:chOff x="5321116" y="858896"/>
            <a:chExt cx="888315" cy="1133345"/>
          </a:xfrm>
        </p:grpSpPr>
        <p:sp>
          <p:nvSpPr>
            <p:cNvPr id="2467" name="Google Shape;2467;p70"/>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68" name="Google Shape;2468;p70"/>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69" name="Google Shape;2469;p70"/>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70" name="Google Shape;2470;p70"/>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71" name="Google Shape;2471;p70"/>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72" name="Google Shape;2472;p70"/>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73" name="Google Shape;2473;p70"/>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74" name="Google Shape;2474;p70"/>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75" name="Google Shape;2475;p70"/>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476" name="Google Shape;2476;p70"/>
          <p:cNvSpPr txBox="1"/>
          <p:nvPr/>
        </p:nvSpPr>
        <p:spPr>
          <a:xfrm>
            <a:off x="1088107" y="1496542"/>
            <a:ext cx="5997272" cy="680641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F4761"/>
              </a:buClr>
              <a:buSzPts val="1100"/>
              <a:buFont typeface="Calibri"/>
              <a:buNone/>
            </a:pPr>
            <a:r>
              <a:rPr b="1" lang="en-GB" sz="1100">
                <a:solidFill>
                  <a:srgbClr val="0F4761"/>
                </a:solidFill>
                <a:latin typeface="Calibri"/>
                <a:ea typeface="Calibri"/>
                <a:cs typeface="Calibri"/>
                <a:sym typeface="Calibri"/>
              </a:rPr>
              <a:t>🚀 Schritt 4: Der Blick nach vorn</a:t>
            </a:r>
            <a:endParaRPr b="1" sz="1100">
              <a:solidFill>
                <a:srgbClr val="0F4761"/>
              </a:solidFill>
              <a:latin typeface="Calibri"/>
              <a:ea typeface="Calibri"/>
              <a:cs typeface="Calibri"/>
              <a:sym typeface="Calibri"/>
            </a:endParaRPr>
          </a:p>
          <a:p>
            <a:pPr indent="0" lvl="0" marL="0" marR="0" rtl="0" algn="l">
              <a:lnSpc>
                <a:spcPct val="150000"/>
              </a:lnSpc>
              <a:spcBef>
                <a:spcPts val="1200"/>
              </a:spcBef>
              <a:spcAft>
                <a:spcPts val="0"/>
              </a:spcAft>
              <a:buClr>
                <a:srgbClr val="0F4761"/>
              </a:buClr>
              <a:buSzPts val="1100"/>
              <a:buFont typeface="Calibri"/>
              <a:buNone/>
            </a:pPr>
            <a:r>
              <a:rPr b="1" lang="en-GB" sz="1100">
                <a:solidFill>
                  <a:srgbClr val="0F4761"/>
                </a:solidFill>
                <a:latin typeface="Calibri"/>
                <a:ea typeface="Calibri"/>
                <a:cs typeface="Calibri"/>
                <a:sym typeface="Calibri"/>
              </a:rPr>
              <a:t>💭 Reflexion über die Wirkung</a:t>
            </a:r>
            <a:endParaRPr b="1" sz="1100">
              <a:solidFill>
                <a:srgbClr val="0F4761"/>
              </a:solidFill>
              <a:latin typeface="Calibri"/>
              <a:ea typeface="Calibri"/>
              <a:cs typeface="Calibri"/>
              <a:sym typeface="Calibri"/>
            </a:endParaRPr>
          </a:p>
          <a:p>
            <a:pPr indent="0" lvl="0" marL="0" marR="0" rtl="0" algn="l">
              <a:lnSpc>
                <a:spcPct val="150000"/>
              </a:lnSpc>
              <a:spcBef>
                <a:spcPts val="130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Wie könnte sich die Stärkung dieser Gewohnheiten auswirken auf:</a:t>
            </a:r>
            <a:endParaRPr sz="1100">
              <a:solidFill>
                <a:schemeClr val="dk1"/>
              </a:solidFill>
              <a:latin typeface="Calibri"/>
              <a:ea typeface="Calibri"/>
              <a:cs typeface="Calibri"/>
              <a:sym typeface="Calibri"/>
            </a:endParaRPr>
          </a:p>
          <a:p>
            <a:pPr indent="0" lvl="0" marL="0" marR="0" rtl="0" algn="l">
              <a:lnSpc>
                <a:spcPct val="150000"/>
              </a:lnSpc>
              <a:spcBef>
                <a:spcPts val="1800"/>
              </a:spcBef>
              <a:spcAft>
                <a:spcPts val="0"/>
              </a:spcAft>
              <a:buClr>
                <a:schemeClr val="dk1"/>
              </a:buClr>
              <a:buSzPts val="1100"/>
              <a:buFont typeface="Calibri"/>
              <a:buNone/>
            </a:pPr>
            <a:r>
              <a:rPr b="1" lang="en-GB" sz="1100">
                <a:solidFill>
                  <a:schemeClr val="dk1"/>
                </a:solidFill>
                <a:latin typeface="Calibri"/>
                <a:ea typeface="Calibri"/>
                <a:cs typeface="Calibri"/>
                <a:sym typeface="Calibri"/>
              </a:rPr>
              <a:t>Ihr Selbstvertrauen?</a:t>
            </a:r>
            <a:endParaRPr sz="1100">
              <a:solidFill>
                <a:schemeClr val="dk1"/>
              </a:solidFill>
              <a:latin typeface="Calibri"/>
              <a:ea typeface="Calibri"/>
              <a:cs typeface="Calibri"/>
              <a:sym typeface="Calibri"/>
            </a:endParaRPr>
          </a:p>
          <a:p>
            <a:pPr indent="0" lvl="0" marL="0" marR="0" rtl="0" algn="l">
              <a:lnSpc>
                <a:spcPct val="150000"/>
              </a:lnSpc>
              <a:spcBef>
                <a:spcPts val="900"/>
              </a:spcBef>
              <a:spcAft>
                <a:spcPts val="0"/>
              </a:spcAft>
              <a:buNone/>
            </a:pPr>
            <a:r>
              <a:rPr lang="en-GB" sz="1100">
                <a:solidFill>
                  <a:schemeClr val="dk1"/>
                </a:solidFill>
                <a:latin typeface="Calibri"/>
                <a:ea typeface="Calibri"/>
                <a:cs typeface="Calibri"/>
                <a:sym typeface="Calibri"/>
              </a:rPr>
              <a:t>___________________________________________________________________________________</a:t>
            </a:r>
            <a:endParaRPr/>
          </a:p>
          <a:p>
            <a:pPr indent="0" lvl="0" marL="0" marR="0" rtl="0" algn="l">
              <a:lnSpc>
                <a:spcPct val="150000"/>
              </a:lnSpc>
              <a:spcBef>
                <a:spcPts val="1000"/>
              </a:spcBef>
              <a:spcAft>
                <a:spcPts val="0"/>
              </a:spcAft>
              <a:buNone/>
            </a:pPr>
            <a:r>
              <a:rPr lang="en-GB" sz="1100">
                <a:solidFill>
                  <a:schemeClr val="dk1"/>
                </a:solidFill>
                <a:latin typeface="Calibri"/>
                <a:ea typeface="Calibri"/>
                <a:cs typeface="Calibri"/>
                <a:sym typeface="Calibri"/>
              </a:rPr>
              <a:t>___________________________________________________________________________________</a:t>
            </a:r>
            <a:endParaRPr/>
          </a:p>
          <a:p>
            <a:pPr indent="0" lvl="0" marL="0" marR="0" rtl="0" algn="l">
              <a:lnSpc>
                <a:spcPct val="150000"/>
              </a:lnSpc>
              <a:spcBef>
                <a:spcPts val="1000"/>
              </a:spcBef>
              <a:spcAft>
                <a:spcPts val="0"/>
              </a:spcAft>
              <a:buNone/>
            </a:pPr>
            <a:r>
              <a:rPr b="1" lang="en-GB" sz="1100">
                <a:solidFill>
                  <a:schemeClr val="dk1"/>
                </a:solidFill>
                <a:latin typeface="Calibri"/>
                <a:ea typeface="Calibri"/>
                <a:cs typeface="Calibri"/>
                <a:sym typeface="Calibri"/>
              </a:rPr>
              <a:t>Ihre finanzielle Unabhängigkeit?</a:t>
            </a:r>
            <a:endParaRPr sz="1100">
              <a:solidFill>
                <a:schemeClr val="dk1"/>
              </a:solidFill>
              <a:latin typeface="Calibri"/>
              <a:ea typeface="Calibri"/>
              <a:cs typeface="Calibri"/>
              <a:sym typeface="Calibri"/>
            </a:endParaRPr>
          </a:p>
          <a:p>
            <a:pPr indent="0" lvl="0" marL="0" marR="0" rtl="0" algn="l">
              <a:lnSpc>
                <a:spcPct val="150000"/>
              </a:lnSpc>
              <a:spcBef>
                <a:spcPts val="1000"/>
              </a:spcBef>
              <a:spcAft>
                <a:spcPts val="0"/>
              </a:spcAft>
              <a:buNone/>
            </a:pPr>
            <a:r>
              <a:rPr lang="en-GB" sz="1100">
                <a:solidFill>
                  <a:schemeClr val="dk1"/>
                </a:solidFill>
                <a:latin typeface="Calibri"/>
                <a:ea typeface="Calibri"/>
                <a:cs typeface="Calibri"/>
                <a:sym typeface="Calibri"/>
              </a:rPr>
              <a:t>___________________________________________________________________________________</a:t>
            </a:r>
            <a:endParaRPr/>
          </a:p>
          <a:p>
            <a:pPr indent="0" lvl="0" marL="0" marR="0" rtl="0" algn="l">
              <a:lnSpc>
                <a:spcPct val="150000"/>
              </a:lnSpc>
              <a:spcBef>
                <a:spcPts val="1000"/>
              </a:spcBef>
              <a:spcAft>
                <a:spcPts val="0"/>
              </a:spcAft>
              <a:buNone/>
            </a:pPr>
            <a:r>
              <a:rPr lang="en-GB" sz="1100">
                <a:solidFill>
                  <a:schemeClr val="dk1"/>
                </a:solidFill>
                <a:latin typeface="Calibri"/>
                <a:ea typeface="Calibri"/>
                <a:cs typeface="Calibri"/>
                <a:sym typeface="Calibri"/>
              </a:rPr>
              <a:t>___________________________________________________________________________________</a:t>
            </a:r>
            <a:endParaRPr/>
          </a:p>
          <a:p>
            <a:pPr indent="0" lvl="0" marL="0" marR="0" rtl="0" algn="l">
              <a:lnSpc>
                <a:spcPct val="150000"/>
              </a:lnSpc>
              <a:spcBef>
                <a:spcPts val="1000"/>
              </a:spcBef>
              <a:spcAft>
                <a:spcPts val="0"/>
              </a:spcAft>
              <a:buNone/>
            </a:pPr>
            <a:r>
              <a:rPr b="1" lang="en-GB" sz="1100">
                <a:solidFill>
                  <a:schemeClr val="dk1"/>
                </a:solidFill>
                <a:latin typeface="Calibri"/>
                <a:ea typeface="Calibri"/>
                <a:cs typeface="Calibri"/>
                <a:sym typeface="Calibri"/>
              </a:rPr>
              <a:t>Ihre Fähigkeit, andere zu begleiten oder zu unterstützen?</a:t>
            </a:r>
            <a:endParaRPr sz="1100">
              <a:solidFill>
                <a:schemeClr val="dk1"/>
              </a:solidFill>
              <a:latin typeface="Calibri"/>
              <a:ea typeface="Calibri"/>
              <a:cs typeface="Calibri"/>
              <a:sym typeface="Calibri"/>
            </a:endParaRPr>
          </a:p>
          <a:p>
            <a:pPr indent="0" lvl="0" marL="0" marR="0" rtl="0" algn="l">
              <a:lnSpc>
                <a:spcPct val="150000"/>
              </a:lnSpc>
              <a:spcBef>
                <a:spcPts val="1000"/>
              </a:spcBef>
              <a:spcAft>
                <a:spcPts val="0"/>
              </a:spcAft>
              <a:buNone/>
            </a:pPr>
            <a:r>
              <a:rPr lang="en-GB" sz="1100">
                <a:solidFill>
                  <a:schemeClr val="dk1"/>
                </a:solidFill>
                <a:latin typeface="Calibri"/>
                <a:ea typeface="Calibri"/>
                <a:cs typeface="Calibri"/>
                <a:sym typeface="Calibri"/>
              </a:rPr>
              <a:t>___________________________________________________________________________________</a:t>
            </a:r>
            <a:endParaRPr/>
          </a:p>
          <a:p>
            <a:pPr indent="0" lvl="0" marL="0" marR="0" rtl="0" algn="l">
              <a:lnSpc>
                <a:spcPct val="150000"/>
              </a:lnSpc>
              <a:spcBef>
                <a:spcPts val="1000"/>
              </a:spcBef>
              <a:spcAft>
                <a:spcPts val="0"/>
              </a:spcAft>
              <a:buNone/>
            </a:pPr>
            <a:r>
              <a:rPr lang="en-GB" sz="1100">
                <a:solidFill>
                  <a:schemeClr val="dk1"/>
                </a:solidFill>
                <a:latin typeface="Calibri"/>
                <a:ea typeface="Calibri"/>
                <a:cs typeface="Calibri"/>
                <a:sym typeface="Calibri"/>
              </a:rPr>
              <a:t>___________________________________________________________________________________</a:t>
            </a:r>
            <a:endParaRPr/>
          </a:p>
          <a:p>
            <a:pPr indent="0" lvl="0" marL="0" marR="0" rtl="0" algn="l">
              <a:lnSpc>
                <a:spcPct val="150000"/>
              </a:lnSpc>
              <a:spcBef>
                <a:spcPts val="1800"/>
              </a:spcBef>
              <a:spcAft>
                <a:spcPts val="0"/>
              </a:spcAft>
              <a:buClr>
                <a:srgbClr val="0F4761"/>
              </a:buClr>
              <a:buSzPts val="1100"/>
              <a:buFont typeface="Calibri"/>
              <a:buNone/>
            </a:pPr>
            <a:r>
              <a:rPr b="1" lang="en-GB" sz="1100">
                <a:solidFill>
                  <a:srgbClr val="0F4761"/>
                </a:solidFill>
                <a:latin typeface="Calibri"/>
                <a:ea typeface="Calibri"/>
                <a:cs typeface="Calibri"/>
                <a:sym typeface="Calibri"/>
              </a:rPr>
              <a:t>🎯 Schritt 5: Meine nächsten Schritte</a:t>
            </a:r>
            <a:endParaRPr b="1" sz="1100">
              <a:solidFill>
                <a:srgbClr val="0F4761"/>
              </a:solidFill>
              <a:latin typeface="Calibri"/>
              <a:ea typeface="Calibri"/>
              <a:cs typeface="Calibri"/>
              <a:sym typeface="Calibri"/>
            </a:endParaRPr>
          </a:p>
          <a:p>
            <a:pPr indent="0" lvl="0" marL="0" marR="0" rtl="0" algn="l">
              <a:lnSpc>
                <a:spcPct val="150000"/>
              </a:lnSpc>
              <a:spcBef>
                <a:spcPts val="130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Notieren Sie 2–3 Schritte, die Sie aufgrund dieser Reflexion unternehmen werden:</a:t>
            </a:r>
            <a:endParaRPr sz="1100">
              <a:solidFill>
                <a:schemeClr val="dk1"/>
              </a:solidFill>
              <a:latin typeface="Calibri"/>
              <a:ea typeface="Calibri"/>
              <a:cs typeface="Calibri"/>
              <a:sym typeface="Calibri"/>
            </a:endParaRPr>
          </a:p>
          <a:p>
            <a:pPr indent="0" lvl="0" marL="0" marR="0" rtl="0" algn="l">
              <a:lnSpc>
                <a:spcPct val="150000"/>
              </a:lnSpc>
              <a:spcBef>
                <a:spcPts val="1800"/>
              </a:spcBef>
              <a:spcAft>
                <a:spcPts val="0"/>
              </a:spcAft>
              <a:buClr>
                <a:srgbClr val="0F4761"/>
              </a:buClr>
              <a:buSzPts val="1100"/>
              <a:buFont typeface="Calibri"/>
              <a:buNone/>
            </a:pPr>
            <a:r>
              <a:rPr b="1" lang="en-GB" sz="1100">
                <a:solidFill>
                  <a:srgbClr val="0F4761"/>
                </a:solidFill>
                <a:latin typeface="Calibri"/>
                <a:ea typeface="Calibri"/>
                <a:cs typeface="Calibri"/>
                <a:sym typeface="Calibri"/>
              </a:rPr>
              <a:t>🌱 Abschließender Gedanke</a:t>
            </a:r>
            <a:endParaRPr b="1" sz="1100">
              <a:solidFill>
                <a:srgbClr val="0F4761"/>
              </a:solidFill>
              <a:latin typeface="Calibri"/>
              <a:ea typeface="Calibri"/>
              <a:cs typeface="Calibri"/>
              <a:sym typeface="Calibri"/>
            </a:endParaRPr>
          </a:p>
          <a:p>
            <a:pPr indent="0" lvl="0" marL="0" marR="0" rtl="0" algn="l">
              <a:lnSpc>
                <a:spcPct val="150000"/>
              </a:lnSpc>
              <a:spcBef>
                <a:spcPts val="180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Ihre Gewohnheiten formen Ihre Zukunft. Kleine, beständige Schritte heute schaffen dauerhafte Unabhängigkeit, Selbstvertrauen und Wirkung.</a:t>
            </a:r>
            <a:endParaRPr sz="1100">
              <a:solidFill>
                <a:schemeClr val="dk1"/>
              </a:solidFill>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0" name="Shape 2480"/>
        <p:cNvGrpSpPr/>
        <p:nvPr/>
      </p:nvGrpSpPr>
      <p:grpSpPr>
        <a:xfrm>
          <a:off x="0" y="0"/>
          <a:ext cx="0" cy="0"/>
          <a:chOff x="0" y="0"/>
          <a:chExt cx="0" cy="0"/>
        </a:xfrm>
      </p:grpSpPr>
      <p:sp>
        <p:nvSpPr>
          <p:cNvPr id="2481" name="Google Shape;2481;p71"/>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482" name="Google Shape;2482;p71"/>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483" name="Google Shape;2483;p71"/>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Ressourcen</a:t>
            </a:r>
            <a:endParaRPr/>
          </a:p>
        </p:txBody>
      </p:sp>
      <p:cxnSp>
        <p:nvCxnSpPr>
          <p:cNvPr id="2484" name="Google Shape;2484;p71"/>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485" name="Google Shape;2485;p71"/>
          <p:cNvGrpSpPr/>
          <p:nvPr/>
        </p:nvGrpSpPr>
        <p:grpSpPr>
          <a:xfrm>
            <a:off x="973372" y="543749"/>
            <a:ext cx="594171" cy="758066"/>
            <a:chOff x="5321116" y="858896"/>
            <a:chExt cx="888315" cy="1133345"/>
          </a:xfrm>
        </p:grpSpPr>
        <p:sp>
          <p:nvSpPr>
            <p:cNvPr id="2486" name="Google Shape;2486;p71"/>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87" name="Google Shape;2487;p71"/>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88" name="Google Shape;2488;p71"/>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89" name="Google Shape;2489;p71"/>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90" name="Google Shape;2490;p71"/>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91" name="Google Shape;2491;p71"/>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92" name="Google Shape;2492;p71"/>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93" name="Google Shape;2493;p71"/>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94" name="Google Shape;2494;p71"/>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2495" name="Google Shape;2495;p71"/>
          <p:cNvGrpSpPr/>
          <p:nvPr/>
        </p:nvGrpSpPr>
        <p:grpSpPr>
          <a:xfrm>
            <a:off x="1097187" y="2775411"/>
            <a:ext cx="5231219" cy="1817863"/>
            <a:chOff x="1814623" y="5802138"/>
            <a:chExt cx="5231219" cy="1817863"/>
          </a:xfrm>
        </p:grpSpPr>
        <p:sp>
          <p:nvSpPr>
            <p:cNvPr id="2496" name="Google Shape;2496;p71"/>
            <p:cNvSpPr/>
            <p:nvPr/>
          </p:nvSpPr>
          <p:spPr>
            <a:xfrm>
              <a:off x="1814623" y="5982587"/>
              <a:ext cx="5231219" cy="1637414"/>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97" name="Google Shape;2497;p71"/>
            <p:cNvSpPr txBox="1"/>
            <p:nvPr/>
          </p:nvSpPr>
          <p:spPr>
            <a:xfrm>
              <a:off x="2018141" y="6182091"/>
              <a:ext cx="4978649" cy="124734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050"/>
                <a:buFont typeface="Arial"/>
                <a:buNone/>
              </a:pPr>
              <a:r>
                <a:rPr b="1" i="0" lang="en-GB" sz="950">
                  <a:solidFill>
                    <a:srgbClr val="1E2879"/>
                  </a:solidFill>
                  <a:latin typeface="Calibri"/>
                  <a:ea typeface="Calibri"/>
                  <a:cs typeface="Calibri"/>
                  <a:sym typeface="Calibri"/>
                </a:rPr>
                <a:t>Impulse zum Erzählen der eigenen Lebensgeschichte (Pen Your Past)</a:t>
              </a:r>
              <a:endParaRPr/>
            </a:p>
            <a:p>
              <a:pPr indent="0" lvl="1" marL="206517" marR="0" rtl="0" algn="l">
                <a:lnSpc>
                  <a:spcPct val="150000"/>
                </a:lnSpc>
                <a:spcBef>
                  <a:spcPts val="413"/>
                </a:spcBef>
                <a:spcAft>
                  <a:spcPts val="0"/>
                </a:spcAft>
                <a:buClr>
                  <a:srgbClr val="011E3B"/>
                </a:buClr>
                <a:buSzPts val="1100"/>
                <a:buFont typeface="Arial"/>
                <a:buNone/>
              </a:pPr>
              <a:r>
                <a:rPr b="0" i="0" lang="en-GB" sz="1000" u="none" cap="none" strike="noStrike">
                  <a:solidFill>
                    <a:srgbClr val="011E3B"/>
                  </a:solidFill>
                  <a:latin typeface="Calibri"/>
                  <a:ea typeface="Calibri"/>
                  <a:cs typeface="Calibri"/>
                  <a:sym typeface="Calibri"/>
                </a:rPr>
                <a:t>Ein druckbares Set (englisch) für Frauen über 45, um Lebensgeschichten festzuhalten – mit 18 Schreibimpulsen zum Aufbau eines Vermächtnisses. (</a:t>
              </a:r>
              <a:r>
                <a:rPr b="0" i="0" lang="en-GB" sz="1000" u="sng" cap="none" strike="noStrike">
                  <a:solidFill>
                    <a:srgbClr val="011E3B"/>
                  </a:solidFill>
                  <a:latin typeface="Calibri"/>
                  <a:ea typeface="Calibri"/>
                  <a:cs typeface="Calibri"/>
                  <a:sym typeface="Calibri"/>
                  <a:hlinkClick r:id="rId3">
                    <a:extLst>
                      <a:ext uri="{A12FA001-AC4F-418D-AE19-62706E023703}">
                        <ahyp:hlinkClr val="tx"/>
                      </a:ext>
                    </a:extLst>
                  </a:hlinkClick>
                </a:rPr>
                <a:t>projectimproveme.com</a:t>
              </a:r>
              <a:r>
                <a:rPr b="0" i="0" lang="en-GB" sz="1000" u="none" cap="none" strike="noStrike">
                  <a:solidFill>
                    <a:srgbClr val="011E3B"/>
                  </a:solidFill>
                  <a:latin typeface="Calibri"/>
                  <a:ea typeface="Calibri"/>
                  <a:cs typeface="Calibri"/>
                  <a:sym typeface="Calibri"/>
                </a:rPr>
                <a:t>)</a:t>
              </a:r>
              <a:endParaRPr/>
            </a:p>
            <a:p>
              <a:pPr indent="0" lvl="1" marL="206517" marR="0" rtl="0" algn="l">
                <a:lnSpc>
                  <a:spcPct val="150000"/>
                </a:lnSpc>
                <a:spcBef>
                  <a:spcPts val="413"/>
                </a:spcBef>
                <a:spcAft>
                  <a:spcPts val="0"/>
                </a:spcAft>
                <a:buClr>
                  <a:srgbClr val="011E3B"/>
                </a:buClr>
                <a:buSzPts val="1100"/>
                <a:buFont typeface="Arial"/>
                <a:buNone/>
              </a:pPr>
              <a:r>
                <a:rPr b="0" i="0" lang="en-GB" sz="1000" u="none" cap="none" strike="noStrike">
                  <a:solidFill>
                    <a:srgbClr val="011E3B"/>
                  </a:solidFill>
                  <a:latin typeface="Calibri"/>
                  <a:ea typeface="Calibri"/>
                  <a:cs typeface="Calibri"/>
                  <a:sym typeface="Calibri"/>
                </a:rPr>
                <a:t>Die Impulse regen zu tieferer Reflexion an: nicht nur „was passiert ist“, sondern „was ich gelernt habe, was mir wichtig ist, was ich weitergeben möchte“. (</a:t>
              </a:r>
              <a:r>
                <a:rPr b="0" i="0" lang="en-GB" sz="1000" u="sng" cap="none" strike="noStrike">
                  <a:solidFill>
                    <a:srgbClr val="011E3B"/>
                  </a:solidFill>
                  <a:latin typeface="Calibri"/>
                  <a:ea typeface="Calibri"/>
                  <a:cs typeface="Calibri"/>
                  <a:sym typeface="Calibri"/>
                  <a:hlinkClick r:id="rId4">
                    <a:extLst>
                      <a:ext uri="{A12FA001-AC4F-418D-AE19-62706E023703}">
                        <ahyp:hlinkClr val="tx"/>
                      </a:ext>
                    </a:extLst>
                  </a:hlinkClick>
                </a:rPr>
                <a:t>projectimproveme.com</a:t>
              </a:r>
              <a:r>
                <a:rPr b="0" i="0" lang="en-GB" sz="1000" u="none" cap="none" strike="noStrike">
                  <a:solidFill>
                    <a:srgbClr val="011E3B"/>
                  </a:solidFill>
                  <a:latin typeface="Calibri"/>
                  <a:ea typeface="Calibri"/>
                  <a:cs typeface="Calibri"/>
                  <a:sym typeface="Calibri"/>
                </a:rPr>
                <a:t>)</a:t>
              </a:r>
              <a:endParaRPr b="0" i="0" sz="1100" u="none" cap="none" strike="noStrike">
                <a:solidFill>
                  <a:srgbClr val="011E3B"/>
                </a:solidFill>
                <a:latin typeface="Calibri"/>
                <a:ea typeface="Calibri"/>
                <a:cs typeface="Calibri"/>
                <a:sym typeface="Calibri"/>
              </a:endParaRPr>
            </a:p>
          </p:txBody>
        </p:sp>
        <p:grpSp>
          <p:nvGrpSpPr>
            <p:cNvPr id="2498" name="Google Shape;2498;p71"/>
            <p:cNvGrpSpPr/>
            <p:nvPr/>
          </p:nvGrpSpPr>
          <p:grpSpPr>
            <a:xfrm>
              <a:off x="1997756" y="5802138"/>
              <a:ext cx="1387128" cy="406400"/>
              <a:chOff x="1997756" y="3611831"/>
              <a:chExt cx="1387128" cy="406400"/>
            </a:xfrm>
          </p:grpSpPr>
          <p:grpSp>
            <p:nvGrpSpPr>
              <p:cNvPr id="2499" name="Google Shape;2499;p71"/>
              <p:cNvGrpSpPr/>
              <p:nvPr/>
            </p:nvGrpSpPr>
            <p:grpSpPr>
              <a:xfrm>
                <a:off x="1997756" y="3611831"/>
                <a:ext cx="1387128" cy="406400"/>
                <a:chOff x="1590175" y="6032510"/>
                <a:chExt cx="1387128" cy="406400"/>
              </a:xfrm>
            </p:grpSpPr>
            <p:sp>
              <p:nvSpPr>
                <p:cNvPr id="2500" name="Google Shape;2500;p71"/>
                <p:cNvSpPr/>
                <p:nvPr/>
              </p:nvSpPr>
              <p:spPr>
                <a:xfrm>
                  <a:off x="1941158" y="6087928"/>
                  <a:ext cx="674452"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01" name="Google Shape;2501;p71"/>
                <p:cNvSpPr/>
                <p:nvPr/>
              </p:nvSpPr>
              <p:spPr>
                <a:xfrm>
                  <a:off x="1784140" y="6092546"/>
                  <a:ext cx="1096616"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02" name="Google Shape;2502;p71"/>
                <p:cNvSpPr txBox="1"/>
                <p:nvPr/>
              </p:nvSpPr>
              <p:spPr>
                <a:xfrm>
                  <a:off x="1981385" y="6096239"/>
                  <a:ext cx="995918"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Ressource</a:t>
                  </a:r>
                  <a:endParaRPr/>
                </a:p>
              </p:txBody>
            </p:sp>
            <p:sp>
              <p:nvSpPr>
                <p:cNvPr id="2503" name="Google Shape;2503;p71"/>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04" name="Google Shape;2504;p71"/>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505" name="Google Shape;2505;p71"/>
              <p:cNvGrpSpPr/>
              <p:nvPr/>
            </p:nvGrpSpPr>
            <p:grpSpPr>
              <a:xfrm>
                <a:off x="2047113" y="3661022"/>
                <a:ext cx="320730" cy="314353"/>
                <a:chOff x="8515834" y="1384129"/>
                <a:chExt cx="1538157" cy="1507572"/>
              </a:xfrm>
            </p:grpSpPr>
            <p:grpSp>
              <p:nvGrpSpPr>
                <p:cNvPr id="2506" name="Google Shape;2506;p71"/>
                <p:cNvGrpSpPr/>
                <p:nvPr/>
              </p:nvGrpSpPr>
              <p:grpSpPr>
                <a:xfrm>
                  <a:off x="9122006" y="1798742"/>
                  <a:ext cx="652378" cy="709850"/>
                  <a:chOff x="4172018" y="1336363"/>
                  <a:chExt cx="742283" cy="807675"/>
                </a:xfrm>
              </p:grpSpPr>
              <p:sp>
                <p:nvSpPr>
                  <p:cNvPr id="2507" name="Google Shape;2507;p71"/>
                  <p:cNvSpPr/>
                  <p:nvPr/>
                </p:nvSpPr>
                <p:spPr>
                  <a:xfrm>
                    <a:off x="4172018" y="1603142"/>
                    <a:ext cx="326273" cy="540896"/>
                  </a:xfrm>
                  <a:custGeom>
                    <a:rect b="b" l="l" r="r" t="t"/>
                    <a:pathLst>
                      <a:path extrusionOk="0" h="540896" w="326273">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08" name="Google Shape;2508;p71"/>
                  <p:cNvSpPr/>
                  <p:nvPr/>
                </p:nvSpPr>
                <p:spPr>
                  <a:xfrm>
                    <a:off x="4229167" y="1336363"/>
                    <a:ext cx="210937" cy="214976"/>
                  </a:xfrm>
                  <a:custGeom>
                    <a:rect b="b" l="l" r="r" t="t"/>
                    <a:pathLst>
                      <a:path extrusionOk="0" h="214976" w="210937">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09" name="Google Shape;2509;p71"/>
                  <p:cNvSpPr/>
                  <p:nvPr/>
                </p:nvSpPr>
                <p:spPr>
                  <a:xfrm>
                    <a:off x="4809596" y="1481626"/>
                    <a:ext cx="104705" cy="404660"/>
                  </a:xfrm>
                  <a:custGeom>
                    <a:rect b="b" l="l" r="r" t="t"/>
                    <a:pathLst>
                      <a:path extrusionOk="0" h="404660" w="104705">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10" name="Google Shape;2510;p71"/>
                  <p:cNvSpPr/>
                  <p:nvPr/>
                </p:nvSpPr>
                <p:spPr>
                  <a:xfrm>
                    <a:off x="4756500" y="1389805"/>
                    <a:ext cx="50819" cy="51633"/>
                  </a:xfrm>
                  <a:custGeom>
                    <a:rect b="b" l="l" r="r" t="t"/>
                    <a:pathLst>
                      <a:path extrusionOk="0" h="51633" w="50819">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511" name="Google Shape;2511;p71"/>
                <p:cNvSpPr/>
                <p:nvPr/>
              </p:nvSpPr>
              <p:spPr>
                <a:xfrm rot="1336282">
                  <a:off x="8687174" y="1568164"/>
                  <a:ext cx="1195477" cy="1139501"/>
                </a:xfrm>
                <a:prstGeom prst="wedgeEllipseCallout">
                  <a:avLst>
                    <a:gd fmla="val -24644" name="adj1"/>
                    <a:gd fmla="val 67550" name="adj2"/>
                  </a:avLst>
                </a:pr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grpSp>
        <p:nvGrpSpPr>
          <p:cNvPr id="2512" name="Google Shape;2512;p71"/>
          <p:cNvGrpSpPr/>
          <p:nvPr/>
        </p:nvGrpSpPr>
        <p:grpSpPr>
          <a:xfrm>
            <a:off x="2013013" y="4626863"/>
            <a:ext cx="5231219" cy="1817863"/>
            <a:chOff x="1814623" y="5802138"/>
            <a:chExt cx="5231219" cy="1817863"/>
          </a:xfrm>
        </p:grpSpPr>
        <p:sp>
          <p:nvSpPr>
            <p:cNvPr id="2513" name="Google Shape;2513;p71"/>
            <p:cNvSpPr/>
            <p:nvPr/>
          </p:nvSpPr>
          <p:spPr>
            <a:xfrm>
              <a:off x="1814623" y="5982587"/>
              <a:ext cx="5231219" cy="1637414"/>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14" name="Google Shape;2514;p71"/>
            <p:cNvSpPr txBox="1"/>
            <p:nvPr/>
          </p:nvSpPr>
          <p:spPr>
            <a:xfrm>
              <a:off x="2025150" y="6245070"/>
              <a:ext cx="4832499" cy="1126855"/>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050"/>
                <a:buFont typeface="Arial"/>
                <a:buNone/>
              </a:pPr>
              <a:r>
                <a:rPr b="1" i="0" lang="en-GB" sz="950">
                  <a:solidFill>
                    <a:srgbClr val="1E2879"/>
                  </a:solidFill>
                  <a:latin typeface="Calibri"/>
                  <a:ea typeface="Calibri"/>
                  <a:cs typeface="Calibri"/>
                  <a:sym typeface="Calibri"/>
                </a:rPr>
                <a:t>The Heroine’s Journal – Legacy Home</a:t>
              </a:r>
              <a:endParaRPr b="0" i="0" sz="1050">
                <a:solidFill>
                  <a:srgbClr val="1E2879"/>
                </a:solidFill>
                <a:latin typeface="Calibri"/>
                <a:ea typeface="Calibri"/>
                <a:cs typeface="Calibri"/>
                <a:sym typeface="Calibri"/>
              </a:endParaRPr>
            </a:p>
            <a:p>
              <a:pPr indent="0" lvl="1" marL="377967" marR="0" rtl="0" algn="l">
                <a:lnSpc>
                  <a:spcPct val="150000"/>
                </a:lnSpc>
                <a:spcBef>
                  <a:spcPts val="413"/>
                </a:spcBef>
                <a:spcAft>
                  <a:spcPts val="0"/>
                </a:spcAft>
                <a:buClr>
                  <a:srgbClr val="011E3B"/>
                </a:buClr>
                <a:buSzPts val="1050"/>
                <a:buFont typeface="Arial"/>
                <a:buNone/>
              </a:pPr>
              <a:r>
                <a:rPr b="0" i="0" lang="en-GB" sz="950" u="none" cap="none" strike="noStrike">
                  <a:solidFill>
                    <a:srgbClr val="011E3B"/>
                  </a:solidFill>
                  <a:latin typeface="Calibri"/>
                  <a:ea typeface="Calibri"/>
                  <a:cs typeface="Calibri"/>
                  <a:sym typeface="Calibri"/>
                </a:rPr>
                <a:t>Für Frauen der Generation X und andere, die ein erzählerisches Vermächtnis aus Weisheit und Stärke gestalten möchten (englisch). (</a:t>
              </a:r>
              <a:r>
                <a:rPr b="0" i="0" lang="en-GB" sz="950" u="sng" cap="none" strike="noStrike">
                  <a:solidFill>
                    <a:srgbClr val="011E3B"/>
                  </a:solidFill>
                  <a:latin typeface="Calibri"/>
                  <a:ea typeface="Calibri"/>
                  <a:cs typeface="Calibri"/>
                  <a:sym typeface="Calibri"/>
                  <a:hlinkClick r:id="rId5">
                    <a:extLst>
                      <a:ext uri="{A12FA001-AC4F-418D-AE19-62706E023703}">
                        <ahyp:hlinkClr val="tx"/>
                      </a:ext>
                    </a:extLst>
                  </a:hlinkClick>
                </a:rPr>
                <a:t>The Heroine's Journal</a:t>
              </a:r>
              <a:r>
                <a:rPr b="0" i="0" lang="en-GB" sz="950" u="none" cap="none" strike="noStrike">
                  <a:solidFill>
                    <a:srgbClr val="011E3B"/>
                  </a:solidFill>
                  <a:latin typeface="Calibri"/>
                  <a:ea typeface="Calibri"/>
                  <a:cs typeface="Calibri"/>
                  <a:sym typeface="Calibri"/>
                </a:rPr>
                <a:t>)</a:t>
              </a:r>
              <a:endParaRPr/>
            </a:p>
            <a:p>
              <a:pPr indent="0" lvl="1" marL="377967" marR="0" rtl="0" algn="l">
                <a:lnSpc>
                  <a:spcPct val="150000"/>
                </a:lnSpc>
                <a:spcBef>
                  <a:spcPts val="413"/>
                </a:spcBef>
                <a:spcAft>
                  <a:spcPts val="0"/>
                </a:spcAft>
                <a:buClr>
                  <a:srgbClr val="011E3B"/>
                </a:buClr>
                <a:buSzPts val="1050"/>
                <a:buFont typeface="Arial"/>
                <a:buNone/>
              </a:pPr>
              <a:r>
                <a:rPr b="0" i="0" lang="en-GB" sz="950" u="none" cap="none" strike="noStrike">
                  <a:solidFill>
                    <a:srgbClr val="011E3B"/>
                  </a:solidFill>
                  <a:latin typeface="Calibri"/>
                  <a:ea typeface="Calibri"/>
                  <a:cs typeface="Calibri"/>
                  <a:sym typeface="Calibri"/>
                </a:rPr>
                <a:t>Verbindet angeleitetes Journaling mit narrativer Therapie, um einschränkende Überzeugungen neu zu deuten und ein schriftliches Vermächtnis zu hinterlassen. (</a:t>
              </a:r>
              <a:r>
                <a:rPr b="0" i="0" lang="en-GB" sz="950" u="sng" cap="none" strike="noStrike">
                  <a:solidFill>
                    <a:srgbClr val="011E3B"/>
                  </a:solidFill>
                  <a:latin typeface="Calibri"/>
                  <a:ea typeface="Calibri"/>
                  <a:cs typeface="Calibri"/>
                  <a:sym typeface="Calibri"/>
                  <a:hlinkClick r:id="rId6">
                    <a:extLst>
                      <a:ext uri="{A12FA001-AC4F-418D-AE19-62706E023703}">
                        <ahyp:hlinkClr val="tx"/>
                      </a:ext>
                    </a:extLst>
                  </a:hlinkClick>
                </a:rPr>
                <a:t>The Heroine's Journal</a:t>
              </a:r>
              <a:r>
                <a:rPr b="0" i="0" lang="en-GB" sz="950" u="none" cap="none" strike="noStrike">
                  <a:solidFill>
                    <a:srgbClr val="011E3B"/>
                  </a:solidFill>
                  <a:latin typeface="Calibri"/>
                  <a:ea typeface="Calibri"/>
                  <a:cs typeface="Calibri"/>
                  <a:sym typeface="Calibri"/>
                </a:rPr>
                <a:t>) </a:t>
              </a:r>
              <a:endParaRPr/>
            </a:p>
            <a:p>
              <a:pPr indent="0" lvl="0" marL="0" marR="0" rtl="0" algn="l">
                <a:lnSpc>
                  <a:spcPct val="110909"/>
                </a:lnSpc>
                <a:spcBef>
                  <a:spcPts val="0"/>
                </a:spcBef>
                <a:spcAft>
                  <a:spcPts val="0"/>
                </a:spcAft>
                <a:buClr>
                  <a:srgbClr val="4763AE"/>
                </a:buClr>
                <a:buSzPts val="1100"/>
                <a:buFont typeface="Arial"/>
                <a:buNone/>
              </a:pPr>
              <a:r>
                <a:rPr sz="1250"/>
                <a:t/>
              </a:r>
              <a:endParaRPr b="0" i="0" sz="1100">
                <a:solidFill>
                  <a:srgbClr val="1E2879"/>
                </a:solidFill>
                <a:latin typeface="Calibri"/>
                <a:ea typeface="Calibri"/>
                <a:cs typeface="Calibri"/>
                <a:sym typeface="Calibri"/>
              </a:endParaRPr>
            </a:p>
          </p:txBody>
        </p:sp>
        <p:grpSp>
          <p:nvGrpSpPr>
            <p:cNvPr id="2515" name="Google Shape;2515;p71"/>
            <p:cNvGrpSpPr/>
            <p:nvPr/>
          </p:nvGrpSpPr>
          <p:grpSpPr>
            <a:xfrm>
              <a:off x="1997756" y="5802138"/>
              <a:ext cx="1327062" cy="406400"/>
              <a:chOff x="1997756" y="3611831"/>
              <a:chExt cx="1327062" cy="406400"/>
            </a:xfrm>
          </p:grpSpPr>
          <p:grpSp>
            <p:nvGrpSpPr>
              <p:cNvPr id="2516" name="Google Shape;2516;p71"/>
              <p:cNvGrpSpPr/>
              <p:nvPr/>
            </p:nvGrpSpPr>
            <p:grpSpPr>
              <a:xfrm>
                <a:off x="1997756" y="3611831"/>
                <a:ext cx="1327062" cy="406400"/>
                <a:chOff x="1590175" y="6032510"/>
                <a:chExt cx="1327062" cy="406400"/>
              </a:xfrm>
            </p:grpSpPr>
            <p:sp>
              <p:nvSpPr>
                <p:cNvPr id="2517" name="Google Shape;2517;p71"/>
                <p:cNvSpPr/>
                <p:nvPr/>
              </p:nvSpPr>
              <p:spPr>
                <a:xfrm>
                  <a:off x="1941158" y="6087928"/>
                  <a:ext cx="674452"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18" name="Google Shape;2518;p71"/>
                <p:cNvSpPr/>
                <p:nvPr/>
              </p:nvSpPr>
              <p:spPr>
                <a:xfrm>
                  <a:off x="1784140" y="6092546"/>
                  <a:ext cx="1057689"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19" name="Google Shape;2519;p71"/>
                <p:cNvSpPr txBox="1"/>
                <p:nvPr/>
              </p:nvSpPr>
              <p:spPr>
                <a:xfrm>
                  <a:off x="1981385" y="6096239"/>
                  <a:ext cx="935852"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Ressource</a:t>
                  </a:r>
                  <a:endParaRPr/>
                </a:p>
              </p:txBody>
            </p:sp>
            <p:sp>
              <p:nvSpPr>
                <p:cNvPr id="2520" name="Google Shape;2520;p71"/>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21" name="Google Shape;2521;p71"/>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522" name="Google Shape;2522;p71"/>
              <p:cNvGrpSpPr/>
              <p:nvPr/>
            </p:nvGrpSpPr>
            <p:grpSpPr>
              <a:xfrm>
                <a:off x="2047113" y="3661022"/>
                <a:ext cx="320730" cy="314353"/>
                <a:chOff x="8515834" y="1384129"/>
                <a:chExt cx="1538157" cy="1507572"/>
              </a:xfrm>
            </p:grpSpPr>
            <p:grpSp>
              <p:nvGrpSpPr>
                <p:cNvPr id="2523" name="Google Shape;2523;p71"/>
                <p:cNvGrpSpPr/>
                <p:nvPr/>
              </p:nvGrpSpPr>
              <p:grpSpPr>
                <a:xfrm>
                  <a:off x="9122006" y="1798742"/>
                  <a:ext cx="652378" cy="709850"/>
                  <a:chOff x="4172018" y="1336363"/>
                  <a:chExt cx="742283" cy="807675"/>
                </a:xfrm>
              </p:grpSpPr>
              <p:sp>
                <p:nvSpPr>
                  <p:cNvPr id="2524" name="Google Shape;2524;p71"/>
                  <p:cNvSpPr/>
                  <p:nvPr/>
                </p:nvSpPr>
                <p:spPr>
                  <a:xfrm>
                    <a:off x="4172018" y="1603142"/>
                    <a:ext cx="326273" cy="540896"/>
                  </a:xfrm>
                  <a:custGeom>
                    <a:rect b="b" l="l" r="r" t="t"/>
                    <a:pathLst>
                      <a:path extrusionOk="0" h="540896" w="326273">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25" name="Google Shape;2525;p71"/>
                  <p:cNvSpPr/>
                  <p:nvPr/>
                </p:nvSpPr>
                <p:spPr>
                  <a:xfrm>
                    <a:off x="4229167" y="1336363"/>
                    <a:ext cx="210937" cy="214976"/>
                  </a:xfrm>
                  <a:custGeom>
                    <a:rect b="b" l="l" r="r" t="t"/>
                    <a:pathLst>
                      <a:path extrusionOk="0" h="214976" w="210937">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26" name="Google Shape;2526;p71"/>
                  <p:cNvSpPr/>
                  <p:nvPr/>
                </p:nvSpPr>
                <p:spPr>
                  <a:xfrm>
                    <a:off x="4809596" y="1481626"/>
                    <a:ext cx="104705" cy="404660"/>
                  </a:xfrm>
                  <a:custGeom>
                    <a:rect b="b" l="l" r="r" t="t"/>
                    <a:pathLst>
                      <a:path extrusionOk="0" h="404660" w="104705">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27" name="Google Shape;2527;p71"/>
                  <p:cNvSpPr/>
                  <p:nvPr/>
                </p:nvSpPr>
                <p:spPr>
                  <a:xfrm>
                    <a:off x="4756500" y="1389805"/>
                    <a:ext cx="50819" cy="51633"/>
                  </a:xfrm>
                  <a:custGeom>
                    <a:rect b="b" l="l" r="r" t="t"/>
                    <a:pathLst>
                      <a:path extrusionOk="0" h="51633" w="50819">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528" name="Google Shape;2528;p71"/>
                <p:cNvSpPr/>
                <p:nvPr/>
              </p:nvSpPr>
              <p:spPr>
                <a:xfrm rot="1336282">
                  <a:off x="8687174" y="1568164"/>
                  <a:ext cx="1195477" cy="1139501"/>
                </a:xfrm>
                <a:prstGeom prst="wedgeEllipseCallout">
                  <a:avLst>
                    <a:gd fmla="val -24644" name="adj1"/>
                    <a:gd fmla="val 67550" name="adj2"/>
                  </a:avLst>
                </a:pr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sp>
        <p:nvSpPr>
          <p:cNvPr id="2529" name="Google Shape;2529;p71"/>
          <p:cNvSpPr txBox="1"/>
          <p:nvPr>
            <p:ph idx="4" type="body"/>
          </p:nvPr>
        </p:nvSpPr>
        <p:spPr>
          <a:xfrm>
            <a:off x="1313189" y="1468019"/>
            <a:ext cx="5931043" cy="108720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sz="900">
                <a:solidFill>
                  <a:srgbClr val="D38CBC"/>
                </a:solidFill>
                <a:latin typeface="Calibri"/>
                <a:ea typeface="Calibri"/>
                <a:cs typeface="Calibri"/>
                <a:sym typeface="Calibri"/>
              </a:rPr>
              <a:t>Journale zur Vermächtnisplanung</a:t>
            </a:r>
            <a:endParaRPr/>
          </a:p>
          <a:p>
            <a:pPr indent="-171450" lvl="0" marL="171450" rtl="0" algn="l">
              <a:lnSpc>
                <a:spcPct val="150000"/>
              </a:lnSpc>
              <a:spcBef>
                <a:spcPts val="0"/>
              </a:spcBef>
              <a:spcAft>
                <a:spcPts val="0"/>
              </a:spcAft>
              <a:buSzPts val="1100"/>
              <a:buChar char="•"/>
            </a:pPr>
            <a:r>
              <a:rPr lang="en-GB" sz="900">
                <a:latin typeface="Calibri"/>
                <a:ea typeface="Calibri"/>
                <a:cs typeface="Calibri"/>
                <a:sym typeface="Calibri"/>
              </a:rPr>
              <a:t>Hier finden Sie Journal-Ressourcen zum Thema Vermächtnis, die sich besonders für Frauen in der Spätkarriere eignen – ergänzt um Impulsquellen und Produktempfehlungen, die Weisheit, Reflexion und Werte ansprechen. Im Mittelpunkt stehen Erinnerung, finanzielles Vermächtnis, Lebenslektionen und mehr (überwiegend englischsprachig).</a:t>
            </a:r>
            <a:endParaRPr/>
          </a:p>
          <a:p>
            <a:pPr indent="0" lvl="0" marL="0" rtl="0" algn="l">
              <a:lnSpc>
                <a:spcPct val="150000"/>
              </a:lnSpc>
              <a:spcBef>
                <a:spcPts val="0"/>
              </a:spcBef>
              <a:spcAft>
                <a:spcPts val="0"/>
              </a:spcAft>
              <a:buSzPts val="1100"/>
              <a:buNone/>
            </a:pPr>
            <a:r>
              <a:rPr b="1" lang="en-GB" sz="900">
                <a:solidFill>
                  <a:srgbClr val="D38CBC"/>
                </a:solidFill>
              </a:rPr>
              <a:t>Angeleitete Journale, Impulse und Websites</a:t>
            </a:r>
            <a:endParaRPr>
              <a:solidFill>
                <a:srgbClr val="D38CBC"/>
              </a:solidFill>
            </a:endParaRPr>
          </a:p>
          <a:p>
            <a:pPr indent="-101600" lvl="0" marL="171450" rtl="0" algn="l">
              <a:lnSpc>
                <a:spcPct val="150000"/>
              </a:lnSpc>
              <a:spcBef>
                <a:spcPts val="0"/>
              </a:spcBef>
              <a:spcAft>
                <a:spcPts val="0"/>
              </a:spcAft>
              <a:buSzPts val="1100"/>
              <a:buNone/>
            </a:pPr>
            <a:r>
              <a:rPr sz="900"/>
              <a:t/>
            </a:r>
            <a:endParaRPr>
              <a:latin typeface="Calibri"/>
              <a:ea typeface="Calibri"/>
              <a:cs typeface="Calibri"/>
              <a:sym typeface="Calibri"/>
            </a:endParaRPr>
          </a:p>
          <a:p>
            <a:pPr indent="-101600" lvl="0" marL="171450" rtl="0" algn="l">
              <a:lnSpc>
                <a:spcPct val="150000"/>
              </a:lnSpc>
              <a:spcBef>
                <a:spcPts val="0"/>
              </a:spcBef>
              <a:spcAft>
                <a:spcPts val="0"/>
              </a:spcAft>
              <a:buSzPts val="1100"/>
              <a:buNone/>
            </a:pPr>
            <a:r>
              <a:rPr sz="900"/>
              <a:t/>
            </a:r>
            <a:endParaRPr>
              <a:latin typeface="Calibri"/>
              <a:ea typeface="Calibri"/>
              <a:cs typeface="Calibri"/>
              <a:sym typeface="Calibri"/>
            </a:endParaRPr>
          </a:p>
        </p:txBody>
      </p:sp>
      <p:sp>
        <p:nvSpPr>
          <p:cNvPr id="2530" name="Google Shape;2530;p71"/>
          <p:cNvSpPr/>
          <p:nvPr/>
        </p:nvSpPr>
        <p:spPr>
          <a:xfrm>
            <a:off x="1069040" y="6678324"/>
            <a:ext cx="5231219" cy="2710167"/>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31" name="Google Shape;2531;p71"/>
          <p:cNvSpPr txBox="1"/>
          <p:nvPr/>
        </p:nvSpPr>
        <p:spPr>
          <a:xfrm>
            <a:off x="1272292" y="6898802"/>
            <a:ext cx="4827843" cy="1126855"/>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050"/>
              <a:buFont typeface="Arial"/>
              <a:buNone/>
            </a:pPr>
            <a:r>
              <a:rPr b="1" i="0" lang="en-GB" sz="950">
                <a:solidFill>
                  <a:srgbClr val="1E2879"/>
                </a:solidFill>
                <a:latin typeface="Calibri"/>
                <a:ea typeface="Calibri"/>
                <a:cs typeface="Calibri"/>
                <a:sym typeface="Calibri"/>
              </a:rPr>
              <a:t>Journal-Impulse „Smart Retirement“ (Dale Darley)</a:t>
            </a:r>
            <a:endParaRPr b="0" i="0" sz="1050">
              <a:solidFill>
                <a:srgbClr val="1E2879"/>
              </a:solidFill>
              <a:latin typeface="Calibri"/>
              <a:ea typeface="Calibri"/>
              <a:cs typeface="Calibri"/>
              <a:sym typeface="Calibri"/>
            </a:endParaRPr>
          </a:p>
          <a:p>
            <a:pPr indent="0" lvl="1" marL="377967" marR="0" rtl="0" algn="l">
              <a:lnSpc>
                <a:spcPct val="150000"/>
              </a:lnSpc>
              <a:spcBef>
                <a:spcPts val="413"/>
              </a:spcBef>
              <a:spcAft>
                <a:spcPts val="0"/>
              </a:spcAft>
              <a:buClr>
                <a:srgbClr val="011E3B"/>
              </a:buClr>
              <a:buSzPts val="1000"/>
              <a:buFont typeface="Arial"/>
              <a:buNone/>
            </a:pPr>
            <a:r>
              <a:rPr b="0" i="0" lang="en-GB" sz="900" u="none" cap="none" strike="noStrike">
                <a:solidFill>
                  <a:srgbClr val="011E3B"/>
                </a:solidFill>
                <a:latin typeface="Calibri"/>
                <a:ea typeface="Calibri"/>
                <a:cs typeface="Calibri"/>
                <a:sym typeface="Calibri"/>
              </a:rPr>
              <a:t>Aus einem Leitfaden zur Ruhestandsplanung für Frauen über 50 mit „gefühlvollen Journal-Impulsen“ (englisch). (</a:t>
            </a:r>
            <a:r>
              <a:rPr b="0" i="0" lang="en-GB" sz="900" u="sng" cap="none" strike="noStrike">
                <a:solidFill>
                  <a:srgbClr val="011E3B"/>
                </a:solidFill>
                <a:latin typeface="Calibri"/>
                <a:ea typeface="Calibri"/>
                <a:cs typeface="Calibri"/>
                <a:sym typeface="Calibri"/>
                <a:hlinkClick r:id="rId7">
                  <a:extLst>
                    <a:ext uri="{A12FA001-AC4F-418D-AE19-62706E023703}">
                      <ahyp:hlinkClr val="tx"/>
                    </a:ext>
                  </a:extLst>
                </a:hlinkClick>
              </a:rPr>
              <a:t>Dale Darley</a:t>
            </a:r>
            <a:r>
              <a:rPr b="0" i="0" lang="en-GB" sz="900" u="none" cap="none" strike="noStrike">
                <a:solidFill>
                  <a:srgbClr val="011E3B"/>
                </a:solidFill>
                <a:latin typeface="Calibri"/>
                <a:ea typeface="Calibri"/>
                <a:cs typeface="Calibri"/>
                <a:sym typeface="Calibri"/>
              </a:rPr>
              <a:t>)</a:t>
            </a:r>
            <a:endParaRPr/>
          </a:p>
          <a:p>
            <a:pPr indent="0" lvl="1" marL="377967" marR="0" rtl="0" algn="l">
              <a:lnSpc>
                <a:spcPct val="150000"/>
              </a:lnSpc>
              <a:spcBef>
                <a:spcPts val="413"/>
              </a:spcBef>
              <a:spcAft>
                <a:spcPts val="0"/>
              </a:spcAft>
              <a:buClr>
                <a:srgbClr val="011E3B"/>
              </a:buClr>
              <a:buSzPts val="1000"/>
              <a:buFont typeface="Arial"/>
              <a:buNone/>
            </a:pPr>
            <a:r>
              <a:rPr b="0" i="0" lang="en-GB" sz="900" u="none" cap="none" strike="noStrike">
                <a:solidFill>
                  <a:srgbClr val="011E3B"/>
                </a:solidFill>
                <a:latin typeface="Calibri"/>
                <a:ea typeface="Calibri"/>
                <a:cs typeface="Calibri"/>
                <a:sym typeface="Calibri"/>
              </a:rPr>
              <a:t>Beispiele für Impulse:</a:t>
            </a:r>
            <a:endParaRPr/>
          </a:p>
          <a:p>
            <a:pPr indent="0" lvl="2" marL="755934" marR="0" rtl="0" algn="l">
              <a:lnSpc>
                <a:spcPct val="150000"/>
              </a:lnSpc>
              <a:spcBef>
                <a:spcPts val="413"/>
              </a:spcBef>
              <a:spcAft>
                <a:spcPts val="0"/>
              </a:spcAft>
              <a:buClr>
                <a:srgbClr val="011E3B"/>
              </a:buClr>
              <a:buSzPts val="1000"/>
              <a:buFont typeface="Arial"/>
              <a:buNone/>
            </a:pPr>
            <a:r>
              <a:rPr b="0" i="1" lang="en-GB" sz="900" u="none" cap="none" strike="noStrike">
                <a:solidFill>
                  <a:srgbClr val="011E3B"/>
                </a:solidFill>
                <a:latin typeface="Calibri"/>
                <a:ea typeface="Calibri"/>
                <a:cs typeface="Calibri"/>
                <a:sym typeface="Calibri"/>
              </a:rPr>
              <a:t>„Was bedeutet es für mich, gut in den Ruhestand zu gehen – jenseits von Geld?“</a:t>
            </a:r>
            <a:r>
              <a:rPr b="0" i="0" lang="en-GB" sz="900" u="none" cap="none" strike="noStrike">
                <a:solidFill>
                  <a:srgbClr val="011E3B"/>
                </a:solidFill>
                <a:latin typeface="Calibri"/>
                <a:ea typeface="Calibri"/>
                <a:cs typeface="Calibri"/>
                <a:sym typeface="Calibri"/>
              </a:rPr>
              <a:t> (</a:t>
            </a:r>
            <a:r>
              <a:rPr b="0" i="0" lang="en-GB" sz="900" u="sng" cap="none" strike="noStrike">
                <a:solidFill>
                  <a:srgbClr val="011E3B"/>
                </a:solidFill>
                <a:latin typeface="Calibri"/>
                <a:ea typeface="Calibri"/>
                <a:cs typeface="Calibri"/>
                <a:sym typeface="Calibri"/>
                <a:hlinkClick r:id="rId8">
                  <a:extLst>
                    <a:ext uri="{A12FA001-AC4F-418D-AE19-62706E023703}">
                      <ahyp:hlinkClr val="tx"/>
                    </a:ext>
                  </a:extLst>
                </a:hlinkClick>
              </a:rPr>
              <a:t>Dale Darley</a:t>
            </a:r>
            <a:r>
              <a:rPr b="0" i="0" lang="en-GB" sz="900" u="none" cap="none" strike="noStrike">
                <a:solidFill>
                  <a:srgbClr val="011E3B"/>
                </a:solidFill>
                <a:latin typeface="Calibri"/>
                <a:ea typeface="Calibri"/>
                <a:cs typeface="Calibri"/>
                <a:sym typeface="Calibri"/>
              </a:rPr>
              <a:t>)</a:t>
            </a:r>
            <a:endParaRPr/>
          </a:p>
          <a:p>
            <a:pPr indent="0" lvl="2" marL="755934" marR="0" rtl="0" algn="l">
              <a:lnSpc>
                <a:spcPct val="150000"/>
              </a:lnSpc>
              <a:spcBef>
                <a:spcPts val="413"/>
              </a:spcBef>
              <a:spcAft>
                <a:spcPts val="0"/>
              </a:spcAft>
              <a:buClr>
                <a:srgbClr val="011E3B"/>
              </a:buClr>
              <a:buSzPts val="1000"/>
              <a:buFont typeface="Arial"/>
              <a:buNone/>
            </a:pPr>
            <a:r>
              <a:rPr b="0" i="1" lang="en-GB" sz="900" u="none" cap="none" strike="noStrike">
                <a:solidFill>
                  <a:srgbClr val="011E3B"/>
                </a:solidFill>
                <a:latin typeface="Calibri"/>
                <a:ea typeface="Calibri"/>
                <a:cs typeface="Calibri"/>
                <a:sym typeface="Calibri"/>
              </a:rPr>
              <a:t>„Welche Teile von mir habe ich über die Jahre vernachlässigt – und wie würde es sich anfühlen, sie wieder willkommen zu heißen?“</a:t>
            </a:r>
            <a:r>
              <a:rPr b="0" i="0" lang="en-GB" sz="900" u="none" cap="none" strike="noStrike">
                <a:solidFill>
                  <a:srgbClr val="011E3B"/>
                </a:solidFill>
                <a:latin typeface="Calibri"/>
                <a:ea typeface="Calibri"/>
                <a:cs typeface="Calibri"/>
                <a:sym typeface="Calibri"/>
              </a:rPr>
              <a:t> (</a:t>
            </a:r>
            <a:r>
              <a:rPr b="0" i="0" lang="en-GB" sz="900" u="sng" cap="none" strike="noStrike">
                <a:solidFill>
                  <a:srgbClr val="011E3B"/>
                </a:solidFill>
                <a:latin typeface="Calibri"/>
                <a:ea typeface="Calibri"/>
                <a:cs typeface="Calibri"/>
                <a:sym typeface="Calibri"/>
                <a:hlinkClick r:id="rId9">
                  <a:extLst>
                    <a:ext uri="{A12FA001-AC4F-418D-AE19-62706E023703}">
                      <ahyp:hlinkClr val="tx"/>
                    </a:ext>
                  </a:extLst>
                </a:hlinkClick>
              </a:rPr>
              <a:t>Dale Darley</a:t>
            </a:r>
            <a:r>
              <a:rPr b="0" i="0" lang="en-GB" sz="900" u="none" cap="none" strike="noStrike">
                <a:solidFill>
                  <a:srgbClr val="011E3B"/>
                </a:solidFill>
                <a:latin typeface="Calibri"/>
                <a:ea typeface="Calibri"/>
                <a:cs typeface="Calibri"/>
                <a:sym typeface="Calibri"/>
              </a:rPr>
              <a:t>)</a:t>
            </a:r>
            <a:endParaRPr/>
          </a:p>
          <a:p>
            <a:pPr indent="0" lvl="2" marL="755934" marR="0" rtl="0" algn="l">
              <a:lnSpc>
                <a:spcPct val="150000"/>
              </a:lnSpc>
              <a:spcBef>
                <a:spcPts val="413"/>
              </a:spcBef>
              <a:spcAft>
                <a:spcPts val="0"/>
              </a:spcAft>
              <a:buClr>
                <a:srgbClr val="011E3B"/>
              </a:buClr>
              <a:buSzPts val="1000"/>
              <a:buFont typeface="Arial"/>
              <a:buNone/>
            </a:pPr>
            <a:r>
              <a:rPr b="0" i="1" lang="en-GB" sz="900" u="none" cap="none" strike="noStrike">
                <a:solidFill>
                  <a:srgbClr val="011E3B"/>
                </a:solidFill>
                <a:latin typeface="Calibri"/>
                <a:ea typeface="Calibri"/>
                <a:cs typeface="Calibri"/>
                <a:sym typeface="Calibri"/>
              </a:rPr>
              <a:t>„Wenn ich aufhören würde, mir Gedanken darüber zu machen, was andere denken – was würde ich anders machen?“</a:t>
            </a:r>
            <a:r>
              <a:rPr b="0" i="0" lang="en-GB" sz="900" u="none" cap="none" strike="noStrike">
                <a:solidFill>
                  <a:srgbClr val="011E3B"/>
                </a:solidFill>
                <a:latin typeface="Calibri"/>
                <a:ea typeface="Calibri"/>
                <a:cs typeface="Calibri"/>
                <a:sym typeface="Calibri"/>
              </a:rPr>
              <a:t> (</a:t>
            </a:r>
            <a:r>
              <a:rPr b="0" i="0" lang="en-GB" sz="900" u="sng" cap="none" strike="noStrike">
                <a:solidFill>
                  <a:srgbClr val="011E3B"/>
                </a:solidFill>
                <a:latin typeface="Calibri"/>
                <a:ea typeface="Calibri"/>
                <a:cs typeface="Calibri"/>
                <a:sym typeface="Calibri"/>
                <a:hlinkClick r:id="rId10">
                  <a:extLst>
                    <a:ext uri="{A12FA001-AC4F-418D-AE19-62706E023703}">
                      <ahyp:hlinkClr val="tx"/>
                    </a:ext>
                  </a:extLst>
                </a:hlinkClick>
              </a:rPr>
              <a:t>Dale Darley</a:t>
            </a:r>
            <a:r>
              <a:rPr b="0" i="0" lang="en-GB" sz="900" u="none" cap="none" strike="noStrike">
                <a:solidFill>
                  <a:srgbClr val="011E3B"/>
                </a:solidFill>
                <a:latin typeface="Calibri"/>
                <a:ea typeface="Calibri"/>
                <a:cs typeface="Calibri"/>
                <a:sym typeface="Calibri"/>
              </a:rPr>
              <a:t>) </a:t>
            </a:r>
            <a:endParaRPr b="0" i="0" sz="1000" u="none" cap="none" strike="noStrike">
              <a:solidFill>
                <a:srgbClr val="011E3B"/>
              </a:solidFill>
              <a:latin typeface="Calibri"/>
              <a:ea typeface="Calibri"/>
              <a:cs typeface="Calibri"/>
              <a:sym typeface="Calibri"/>
            </a:endParaRPr>
          </a:p>
          <a:p>
            <a:pPr indent="0" lvl="0" marL="0" marR="0" rtl="0" algn="l">
              <a:lnSpc>
                <a:spcPct val="110909"/>
              </a:lnSpc>
              <a:spcBef>
                <a:spcPts val="0"/>
              </a:spcBef>
              <a:spcAft>
                <a:spcPts val="0"/>
              </a:spcAft>
              <a:buClr>
                <a:srgbClr val="4763AE"/>
              </a:buClr>
              <a:buSzPts val="1100"/>
              <a:buFont typeface="Arial"/>
              <a:buNone/>
            </a:pPr>
            <a:r>
              <a:rPr sz="1250"/>
              <a:t/>
            </a:r>
            <a:endParaRPr b="0" i="0" sz="1100">
              <a:solidFill>
                <a:srgbClr val="1E2879"/>
              </a:solidFill>
              <a:latin typeface="Calibri"/>
              <a:ea typeface="Calibri"/>
              <a:cs typeface="Calibri"/>
              <a:sym typeface="Calibri"/>
            </a:endParaRPr>
          </a:p>
        </p:txBody>
      </p:sp>
      <p:grpSp>
        <p:nvGrpSpPr>
          <p:cNvPr id="2532" name="Google Shape;2532;p71"/>
          <p:cNvGrpSpPr/>
          <p:nvPr/>
        </p:nvGrpSpPr>
        <p:grpSpPr>
          <a:xfrm>
            <a:off x="1252173" y="6497876"/>
            <a:ext cx="1387128" cy="406400"/>
            <a:chOff x="1997756" y="3611831"/>
            <a:chExt cx="1387128" cy="406400"/>
          </a:xfrm>
        </p:grpSpPr>
        <p:grpSp>
          <p:nvGrpSpPr>
            <p:cNvPr id="2533" name="Google Shape;2533;p71"/>
            <p:cNvGrpSpPr/>
            <p:nvPr/>
          </p:nvGrpSpPr>
          <p:grpSpPr>
            <a:xfrm>
              <a:off x="1997756" y="3611831"/>
              <a:ext cx="1387128" cy="406400"/>
              <a:chOff x="1590175" y="6032510"/>
              <a:chExt cx="1387128" cy="406400"/>
            </a:xfrm>
          </p:grpSpPr>
          <p:sp>
            <p:nvSpPr>
              <p:cNvPr id="2534" name="Google Shape;2534;p71"/>
              <p:cNvSpPr/>
              <p:nvPr/>
            </p:nvSpPr>
            <p:spPr>
              <a:xfrm>
                <a:off x="1941158" y="6087928"/>
                <a:ext cx="674452"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35" name="Google Shape;2535;p71"/>
              <p:cNvSpPr/>
              <p:nvPr/>
            </p:nvSpPr>
            <p:spPr>
              <a:xfrm>
                <a:off x="1784140" y="6075928"/>
                <a:ext cx="1042186"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36" name="Google Shape;2536;p71"/>
              <p:cNvSpPr txBox="1"/>
              <p:nvPr/>
            </p:nvSpPr>
            <p:spPr>
              <a:xfrm>
                <a:off x="1981385" y="6096239"/>
                <a:ext cx="995918"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Ressource</a:t>
                </a:r>
                <a:endParaRPr/>
              </a:p>
            </p:txBody>
          </p:sp>
          <p:sp>
            <p:nvSpPr>
              <p:cNvPr id="2537" name="Google Shape;2537;p71"/>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38" name="Google Shape;2538;p71"/>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539" name="Google Shape;2539;p71"/>
            <p:cNvGrpSpPr/>
            <p:nvPr/>
          </p:nvGrpSpPr>
          <p:grpSpPr>
            <a:xfrm>
              <a:off x="2047113" y="3661022"/>
              <a:ext cx="320730" cy="314353"/>
              <a:chOff x="8515834" y="1384129"/>
              <a:chExt cx="1538157" cy="1507572"/>
            </a:xfrm>
          </p:grpSpPr>
          <p:grpSp>
            <p:nvGrpSpPr>
              <p:cNvPr id="2540" name="Google Shape;2540;p71"/>
              <p:cNvGrpSpPr/>
              <p:nvPr/>
            </p:nvGrpSpPr>
            <p:grpSpPr>
              <a:xfrm>
                <a:off x="9122006" y="1798742"/>
                <a:ext cx="652378" cy="709850"/>
                <a:chOff x="4172018" y="1336363"/>
                <a:chExt cx="742283" cy="807675"/>
              </a:xfrm>
            </p:grpSpPr>
            <p:sp>
              <p:nvSpPr>
                <p:cNvPr id="2541" name="Google Shape;2541;p71"/>
                <p:cNvSpPr/>
                <p:nvPr/>
              </p:nvSpPr>
              <p:spPr>
                <a:xfrm>
                  <a:off x="4172018" y="1603142"/>
                  <a:ext cx="326273" cy="540896"/>
                </a:xfrm>
                <a:custGeom>
                  <a:rect b="b" l="l" r="r" t="t"/>
                  <a:pathLst>
                    <a:path extrusionOk="0" h="540896" w="326273">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2" name="Google Shape;2542;p71"/>
                <p:cNvSpPr/>
                <p:nvPr/>
              </p:nvSpPr>
              <p:spPr>
                <a:xfrm>
                  <a:off x="4229167" y="1336363"/>
                  <a:ext cx="210937" cy="214976"/>
                </a:xfrm>
                <a:custGeom>
                  <a:rect b="b" l="l" r="r" t="t"/>
                  <a:pathLst>
                    <a:path extrusionOk="0" h="214976" w="210937">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3" name="Google Shape;2543;p71"/>
                <p:cNvSpPr/>
                <p:nvPr/>
              </p:nvSpPr>
              <p:spPr>
                <a:xfrm>
                  <a:off x="4809596" y="1481626"/>
                  <a:ext cx="104705" cy="404660"/>
                </a:xfrm>
                <a:custGeom>
                  <a:rect b="b" l="l" r="r" t="t"/>
                  <a:pathLst>
                    <a:path extrusionOk="0" h="404660" w="104705">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4" name="Google Shape;2544;p71"/>
                <p:cNvSpPr/>
                <p:nvPr/>
              </p:nvSpPr>
              <p:spPr>
                <a:xfrm>
                  <a:off x="4756500" y="1389805"/>
                  <a:ext cx="50819" cy="51633"/>
                </a:xfrm>
                <a:custGeom>
                  <a:rect b="b" l="l" r="r" t="t"/>
                  <a:pathLst>
                    <a:path extrusionOk="0" h="51633" w="50819">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545" name="Google Shape;2545;p71"/>
              <p:cNvSpPr/>
              <p:nvPr/>
            </p:nvSpPr>
            <p:spPr>
              <a:xfrm rot="1336282">
                <a:off x="8687174" y="1568164"/>
                <a:ext cx="1195477" cy="1139501"/>
              </a:xfrm>
              <a:prstGeom prst="wedgeEllipseCallout">
                <a:avLst>
                  <a:gd fmla="val -24644" name="adj1"/>
                  <a:gd fmla="val 67550" name="adj2"/>
                </a:avLst>
              </a:pr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9" name="Shape 2549"/>
        <p:cNvGrpSpPr/>
        <p:nvPr/>
      </p:nvGrpSpPr>
      <p:grpSpPr>
        <a:xfrm>
          <a:off x="0" y="0"/>
          <a:ext cx="0" cy="0"/>
          <a:chOff x="0" y="0"/>
          <a:chExt cx="0" cy="0"/>
        </a:xfrm>
      </p:grpSpPr>
      <p:sp>
        <p:nvSpPr>
          <p:cNvPr id="2550" name="Google Shape;2550;p72"/>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551" name="Google Shape;2551;p72"/>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552" name="Google Shape;2552;p72"/>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Ressourcen</a:t>
            </a:r>
            <a:endParaRPr/>
          </a:p>
        </p:txBody>
      </p:sp>
      <p:cxnSp>
        <p:nvCxnSpPr>
          <p:cNvPr id="2553" name="Google Shape;2553;p72"/>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554" name="Google Shape;2554;p72"/>
          <p:cNvGrpSpPr/>
          <p:nvPr/>
        </p:nvGrpSpPr>
        <p:grpSpPr>
          <a:xfrm>
            <a:off x="973372" y="543749"/>
            <a:ext cx="594171" cy="758066"/>
            <a:chOff x="5321116" y="858896"/>
            <a:chExt cx="888315" cy="1133345"/>
          </a:xfrm>
        </p:grpSpPr>
        <p:sp>
          <p:nvSpPr>
            <p:cNvPr id="2555" name="Google Shape;2555;p72"/>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56" name="Google Shape;2556;p72"/>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57" name="Google Shape;2557;p72"/>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58" name="Google Shape;2558;p72"/>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59" name="Google Shape;2559;p72"/>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60" name="Google Shape;2560;p72"/>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61" name="Google Shape;2561;p72"/>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62" name="Google Shape;2562;p72"/>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63" name="Google Shape;2563;p72"/>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564" name="Google Shape;2564;p72"/>
          <p:cNvSpPr/>
          <p:nvPr/>
        </p:nvSpPr>
        <p:spPr>
          <a:xfrm>
            <a:off x="1097187" y="2647797"/>
            <a:ext cx="5231219" cy="1695966"/>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65" name="Google Shape;2565;p72"/>
          <p:cNvSpPr txBox="1"/>
          <p:nvPr/>
        </p:nvSpPr>
        <p:spPr>
          <a:xfrm>
            <a:off x="1300706" y="2770075"/>
            <a:ext cx="4978649" cy="1372429"/>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050"/>
              <a:buFont typeface="Arial"/>
              <a:buNone/>
            </a:pPr>
            <a:r>
              <a:rPr b="1" i="0" lang="en-GB" sz="1050">
                <a:solidFill>
                  <a:srgbClr val="1E2879"/>
                </a:solidFill>
                <a:latin typeface="Calibri"/>
                <a:ea typeface="Calibri"/>
                <a:cs typeface="Calibri"/>
                <a:sym typeface="Calibri"/>
              </a:rPr>
              <a:t>Vermächtnis und Weisheit</a:t>
            </a:r>
            <a:endParaRPr b="0" i="0" sz="1050">
              <a:solidFill>
                <a:srgbClr val="1E2879"/>
              </a:solidFill>
              <a:latin typeface="Calibri"/>
              <a:ea typeface="Calibri"/>
              <a:cs typeface="Calibri"/>
              <a:sym typeface="Calibri"/>
            </a:endParaRPr>
          </a:p>
          <a:p>
            <a:pPr indent="-171450" lvl="0" marL="342900" marR="0" rtl="0" algn="l">
              <a:lnSpc>
                <a:spcPct val="150000"/>
              </a:lnSpc>
              <a:spcBef>
                <a:spcPts val="0"/>
              </a:spcBef>
              <a:spcAft>
                <a:spcPts val="0"/>
              </a:spcAft>
              <a:buClr>
                <a:srgbClr val="D38CBC"/>
              </a:buClr>
              <a:buSzPts val="1100"/>
              <a:buFont typeface="Arial"/>
              <a:buChar char="•"/>
            </a:pPr>
            <a:r>
              <a:rPr b="0" i="0" lang="en-GB" sz="1100">
                <a:solidFill>
                  <a:srgbClr val="1E2879"/>
                </a:solidFill>
                <a:latin typeface="Calibri"/>
                <a:ea typeface="Calibri"/>
                <a:cs typeface="Calibri"/>
                <a:sym typeface="Calibri"/>
              </a:rPr>
              <a:t>Welche drei wichtigsten Lektionen habe ich in meinem Berufsleben gelernt?</a:t>
            </a:r>
            <a:endParaRPr/>
          </a:p>
          <a:p>
            <a:pPr indent="-171450" lvl="0" marL="342900" marR="0" rtl="0" algn="l">
              <a:lnSpc>
                <a:spcPct val="150000"/>
              </a:lnSpc>
              <a:spcBef>
                <a:spcPts val="0"/>
              </a:spcBef>
              <a:spcAft>
                <a:spcPts val="0"/>
              </a:spcAft>
              <a:buClr>
                <a:srgbClr val="D38CBC"/>
              </a:buClr>
              <a:buSzPts val="1100"/>
              <a:buFont typeface="Arial"/>
              <a:buChar char="•"/>
            </a:pPr>
            <a:r>
              <a:rPr b="0" i="0" lang="en-GB" sz="1100">
                <a:solidFill>
                  <a:srgbClr val="1E2879"/>
                </a:solidFill>
                <a:latin typeface="Calibri"/>
                <a:ea typeface="Calibri"/>
                <a:cs typeface="Calibri"/>
                <a:sym typeface="Calibri"/>
              </a:rPr>
              <a:t>Wenn ich meinen Kindern oder Enkelkindern nur einen einzigen finanziellen Rat mitgeben könnte – welcher wäre es und warum?</a:t>
            </a:r>
            <a:endParaRPr/>
          </a:p>
          <a:p>
            <a:pPr indent="-171450" lvl="0" marL="342900" marR="0" rtl="0" algn="l">
              <a:lnSpc>
                <a:spcPct val="150000"/>
              </a:lnSpc>
              <a:spcBef>
                <a:spcPts val="0"/>
              </a:spcBef>
              <a:spcAft>
                <a:spcPts val="0"/>
              </a:spcAft>
              <a:buClr>
                <a:srgbClr val="D38CBC"/>
              </a:buClr>
              <a:buSzPts val="1100"/>
              <a:buFont typeface="Arial"/>
              <a:buChar char="•"/>
            </a:pPr>
            <a:r>
              <a:rPr b="0" i="0" lang="en-GB" sz="1100">
                <a:solidFill>
                  <a:srgbClr val="1E2879"/>
                </a:solidFill>
                <a:latin typeface="Calibri"/>
                <a:ea typeface="Calibri"/>
                <a:cs typeface="Calibri"/>
                <a:sym typeface="Calibri"/>
              </a:rPr>
              <a:t>Welche Werte haben meine Entscheidungen geleitet – und an welche sollen sich kommende Generationen erinnern?</a:t>
            </a:r>
            <a:r>
              <a:rPr b="0" i="0" lang="en-GB" sz="100">
                <a:solidFill>
                  <a:srgbClr val="1E2879"/>
                </a:solidFill>
                <a:latin typeface="Calibri"/>
                <a:ea typeface="Calibri"/>
                <a:cs typeface="Calibri"/>
                <a:sym typeface="Calibri"/>
              </a:rPr>
              <a:t/>
            </a:r>
            <a:endParaRPr b="0" i="0" sz="100">
              <a:solidFill>
                <a:srgbClr val="1E2879"/>
              </a:solidFill>
              <a:latin typeface="Calibri"/>
              <a:ea typeface="Calibri"/>
              <a:cs typeface="Calibri"/>
              <a:sym typeface="Calibri"/>
            </a:endParaRPr>
          </a:p>
        </p:txBody>
      </p:sp>
      <p:grpSp>
        <p:nvGrpSpPr>
          <p:cNvPr id="2566" name="Google Shape;2566;p72"/>
          <p:cNvGrpSpPr/>
          <p:nvPr/>
        </p:nvGrpSpPr>
        <p:grpSpPr>
          <a:xfrm>
            <a:off x="1280320" y="2467348"/>
            <a:ext cx="1387128" cy="406400"/>
            <a:chOff x="1997756" y="3611831"/>
            <a:chExt cx="1387128" cy="406400"/>
          </a:xfrm>
        </p:grpSpPr>
        <p:grpSp>
          <p:nvGrpSpPr>
            <p:cNvPr id="2567" name="Google Shape;2567;p72"/>
            <p:cNvGrpSpPr/>
            <p:nvPr/>
          </p:nvGrpSpPr>
          <p:grpSpPr>
            <a:xfrm>
              <a:off x="1997756" y="3611831"/>
              <a:ext cx="1387128" cy="406400"/>
              <a:chOff x="1590175" y="6032510"/>
              <a:chExt cx="1387128" cy="406400"/>
            </a:xfrm>
          </p:grpSpPr>
          <p:sp>
            <p:nvSpPr>
              <p:cNvPr id="2568" name="Google Shape;2568;p72"/>
              <p:cNvSpPr/>
              <p:nvPr/>
            </p:nvSpPr>
            <p:spPr>
              <a:xfrm>
                <a:off x="1941158" y="6087928"/>
                <a:ext cx="674452"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69" name="Google Shape;2569;p72"/>
              <p:cNvSpPr/>
              <p:nvPr/>
            </p:nvSpPr>
            <p:spPr>
              <a:xfrm>
                <a:off x="1784140" y="6092546"/>
                <a:ext cx="1096616"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70" name="Google Shape;2570;p72"/>
              <p:cNvSpPr txBox="1"/>
              <p:nvPr/>
            </p:nvSpPr>
            <p:spPr>
              <a:xfrm>
                <a:off x="1981385" y="6096239"/>
                <a:ext cx="995918"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Ressource</a:t>
                </a:r>
                <a:endParaRPr/>
              </a:p>
            </p:txBody>
          </p:sp>
          <p:sp>
            <p:nvSpPr>
              <p:cNvPr id="2571" name="Google Shape;2571;p72"/>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72" name="Google Shape;2572;p72"/>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573" name="Google Shape;2573;p72"/>
            <p:cNvGrpSpPr/>
            <p:nvPr/>
          </p:nvGrpSpPr>
          <p:grpSpPr>
            <a:xfrm>
              <a:off x="2047113" y="3661022"/>
              <a:ext cx="320730" cy="314353"/>
              <a:chOff x="8515834" y="1384129"/>
              <a:chExt cx="1538157" cy="1507572"/>
            </a:xfrm>
          </p:grpSpPr>
          <p:grpSp>
            <p:nvGrpSpPr>
              <p:cNvPr id="2574" name="Google Shape;2574;p72"/>
              <p:cNvGrpSpPr/>
              <p:nvPr/>
            </p:nvGrpSpPr>
            <p:grpSpPr>
              <a:xfrm>
                <a:off x="9122006" y="1798742"/>
                <a:ext cx="652378" cy="709850"/>
                <a:chOff x="4172018" y="1336363"/>
                <a:chExt cx="742283" cy="807675"/>
              </a:xfrm>
            </p:grpSpPr>
            <p:sp>
              <p:nvSpPr>
                <p:cNvPr id="2575" name="Google Shape;2575;p72"/>
                <p:cNvSpPr/>
                <p:nvPr/>
              </p:nvSpPr>
              <p:spPr>
                <a:xfrm>
                  <a:off x="4172018" y="1603142"/>
                  <a:ext cx="326273" cy="540896"/>
                </a:xfrm>
                <a:custGeom>
                  <a:rect b="b" l="l" r="r" t="t"/>
                  <a:pathLst>
                    <a:path extrusionOk="0" h="540896" w="326273">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76" name="Google Shape;2576;p72"/>
                <p:cNvSpPr/>
                <p:nvPr/>
              </p:nvSpPr>
              <p:spPr>
                <a:xfrm>
                  <a:off x="4229167" y="1336363"/>
                  <a:ext cx="210937" cy="214976"/>
                </a:xfrm>
                <a:custGeom>
                  <a:rect b="b" l="l" r="r" t="t"/>
                  <a:pathLst>
                    <a:path extrusionOk="0" h="214976" w="210937">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77" name="Google Shape;2577;p72"/>
                <p:cNvSpPr/>
                <p:nvPr/>
              </p:nvSpPr>
              <p:spPr>
                <a:xfrm>
                  <a:off x="4809596" y="1481626"/>
                  <a:ext cx="104705" cy="404660"/>
                </a:xfrm>
                <a:custGeom>
                  <a:rect b="b" l="l" r="r" t="t"/>
                  <a:pathLst>
                    <a:path extrusionOk="0" h="404660" w="104705">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78" name="Google Shape;2578;p72"/>
                <p:cNvSpPr/>
                <p:nvPr/>
              </p:nvSpPr>
              <p:spPr>
                <a:xfrm>
                  <a:off x="4756500" y="1389805"/>
                  <a:ext cx="50819" cy="51633"/>
                </a:xfrm>
                <a:custGeom>
                  <a:rect b="b" l="l" r="r" t="t"/>
                  <a:pathLst>
                    <a:path extrusionOk="0" h="51633" w="50819">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579" name="Google Shape;2579;p72"/>
              <p:cNvSpPr/>
              <p:nvPr/>
            </p:nvSpPr>
            <p:spPr>
              <a:xfrm rot="1336282">
                <a:off x="8687174" y="1568164"/>
                <a:ext cx="1195477" cy="1139501"/>
              </a:xfrm>
              <a:prstGeom prst="wedgeEllipseCallout">
                <a:avLst>
                  <a:gd fmla="val -24644" name="adj1"/>
                  <a:gd fmla="val 67550" name="adj2"/>
                </a:avLst>
              </a:pr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2580" name="Google Shape;2580;p72"/>
          <p:cNvSpPr/>
          <p:nvPr/>
        </p:nvSpPr>
        <p:spPr>
          <a:xfrm>
            <a:off x="2006186" y="4596919"/>
            <a:ext cx="5231219" cy="1839048"/>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81" name="Google Shape;2581;p72"/>
          <p:cNvSpPr txBox="1"/>
          <p:nvPr/>
        </p:nvSpPr>
        <p:spPr>
          <a:xfrm>
            <a:off x="2216713" y="4859402"/>
            <a:ext cx="4832499" cy="1583951"/>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1" i="0" lang="en-GB" sz="1100">
                <a:solidFill>
                  <a:srgbClr val="1E2879"/>
                </a:solidFill>
                <a:latin typeface="Calibri"/>
                <a:ea typeface="Calibri"/>
                <a:cs typeface="Calibri"/>
                <a:sym typeface="Calibri"/>
              </a:rPr>
              <a:t>Lebenswandel und Neuerfindung</a:t>
            </a:r>
            <a:endParaRPr b="0" i="0" sz="1100">
              <a:solidFill>
                <a:srgbClr val="1E2879"/>
              </a:solidFill>
              <a:latin typeface="Calibri"/>
              <a:ea typeface="Calibri"/>
              <a:cs typeface="Calibri"/>
              <a:sym typeface="Calibri"/>
            </a:endParaRPr>
          </a:p>
          <a:p>
            <a:pPr indent="-171450" lvl="0" marL="342900" marR="0" rtl="0" algn="l">
              <a:lnSpc>
                <a:spcPct val="150000"/>
              </a:lnSpc>
              <a:spcBef>
                <a:spcPts val="0"/>
              </a:spcBef>
              <a:spcAft>
                <a:spcPts val="0"/>
              </a:spcAft>
              <a:buClr>
                <a:srgbClr val="D38CBC"/>
              </a:buClr>
              <a:buSzPts val="1050"/>
              <a:buFont typeface="Arial"/>
              <a:buChar char="•"/>
            </a:pPr>
            <a:r>
              <a:rPr b="0" i="0" lang="en-GB" sz="1050">
                <a:solidFill>
                  <a:srgbClr val="1E2879"/>
                </a:solidFill>
                <a:latin typeface="Calibri"/>
                <a:ea typeface="Calibri"/>
                <a:cs typeface="Calibri"/>
                <a:sym typeface="Calibri"/>
              </a:rPr>
              <a:t>Wie hat sich meine Identität auf dem Weg in den Ruhestand verändert?</a:t>
            </a:r>
            <a:endParaRPr/>
          </a:p>
          <a:p>
            <a:pPr indent="-171450" lvl="0" marL="342900" marR="0" rtl="0" algn="l">
              <a:lnSpc>
                <a:spcPct val="150000"/>
              </a:lnSpc>
              <a:spcBef>
                <a:spcPts val="0"/>
              </a:spcBef>
              <a:spcAft>
                <a:spcPts val="0"/>
              </a:spcAft>
              <a:buClr>
                <a:srgbClr val="D38CBC"/>
              </a:buClr>
              <a:buSzPts val="1050"/>
              <a:buFont typeface="Arial"/>
              <a:buChar char="•"/>
            </a:pPr>
            <a:r>
              <a:rPr b="0" i="0" lang="en-GB" sz="1050">
                <a:solidFill>
                  <a:srgbClr val="1E2879"/>
                </a:solidFill>
                <a:latin typeface="Calibri"/>
                <a:ea typeface="Calibri"/>
                <a:cs typeface="Calibri"/>
                <a:sym typeface="Calibri"/>
              </a:rPr>
              <a:t>Welche Teile von mir habe ich in früheren Jahrzehnten verborgen oder vernachlässigt – und was möchte ich zurückgewinnen?</a:t>
            </a:r>
            <a:endParaRPr/>
          </a:p>
          <a:p>
            <a:pPr indent="-171450" lvl="0" marL="342900" marR="0" rtl="0" algn="l">
              <a:lnSpc>
                <a:spcPct val="150000"/>
              </a:lnSpc>
              <a:spcBef>
                <a:spcPts val="0"/>
              </a:spcBef>
              <a:spcAft>
                <a:spcPts val="0"/>
              </a:spcAft>
              <a:buClr>
                <a:srgbClr val="D38CBC"/>
              </a:buClr>
              <a:buSzPts val="1050"/>
              <a:buFont typeface="Arial"/>
              <a:buChar char="•"/>
            </a:pPr>
            <a:r>
              <a:rPr b="0" i="0" lang="en-GB" sz="1050">
                <a:solidFill>
                  <a:srgbClr val="1E2879"/>
                </a:solidFill>
                <a:latin typeface="Calibri"/>
                <a:ea typeface="Calibri"/>
                <a:cs typeface="Calibri"/>
                <a:sym typeface="Calibri"/>
              </a:rPr>
              <a:t>Wie würde „gut in den Ruhestand gehen“ für mich im Moment aussehen – emotional, sozial, spirituell?</a:t>
            </a:r>
            <a:endParaRPr/>
          </a:p>
          <a:p>
            <a:pPr indent="0" lvl="0" marL="0" marR="0" rtl="0" algn="l">
              <a:lnSpc>
                <a:spcPct val="110909"/>
              </a:lnSpc>
              <a:spcBef>
                <a:spcPts val="0"/>
              </a:spcBef>
              <a:spcAft>
                <a:spcPts val="0"/>
              </a:spcAft>
              <a:buClr>
                <a:srgbClr val="4763AE"/>
              </a:buClr>
              <a:buSzPts val="1100"/>
              <a:buFont typeface="Arial"/>
              <a:buNone/>
            </a:pPr>
            <a:r>
              <a:t/>
            </a:r>
            <a:endParaRPr b="0" i="0" sz="1100">
              <a:solidFill>
                <a:srgbClr val="1E2879"/>
              </a:solidFill>
              <a:latin typeface="Calibri"/>
              <a:ea typeface="Calibri"/>
              <a:cs typeface="Calibri"/>
              <a:sym typeface="Calibri"/>
            </a:endParaRPr>
          </a:p>
        </p:txBody>
      </p:sp>
      <p:grpSp>
        <p:nvGrpSpPr>
          <p:cNvPr id="2582" name="Google Shape;2582;p72"/>
          <p:cNvGrpSpPr/>
          <p:nvPr/>
        </p:nvGrpSpPr>
        <p:grpSpPr>
          <a:xfrm>
            <a:off x="2189319" y="4416470"/>
            <a:ext cx="1346899" cy="406400"/>
            <a:chOff x="1997756" y="3611831"/>
            <a:chExt cx="1346899" cy="406400"/>
          </a:xfrm>
        </p:grpSpPr>
        <p:grpSp>
          <p:nvGrpSpPr>
            <p:cNvPr id="2583" name="Google Shape;2583;p72"/>
            <p:cNvGrpSpPr/>
            <p:nvPr/>
          </p:nvGrpSpPr>
          <p:grpSpPr>
            <a:xfrm>
              <a:off x="1997756" y="3611831"/>
              <a:ext cx="1346899" cy="406400"/>
              <a:chOff x="1590175" y="6032510"/>
              <a:chExt cx="1346899" cy="406400"/>
            </a:xfrm>
          </p:grpSpPr>
          <p:sp>
            <p:nvSpPr>
              <p:cNvPr id="2584" name="Google Shape;2584;p72"/>
              <p:cNvSpPr/>
              <p:nvPr/>
            </p:nvSpPr>
            <p:spPr>
              <a:xfrm>
                <a:off x="1941157" y="6087928"/>
                <a:ext cx="995917"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85" name="Google Shape;2585;p72"/>
              <p:cNvSpPr/>
              <p:nvPr/>
            </p:nvSpPr>
            <p:spPr>
              <a:xfrm>
                <a:off x="1784140" y="6092546"/>
                <a:ext cx="1152934"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86" name="Google Shape;2586;p72"/>
              <p:cNvSpPr txBox="1"/>
              <p:nvPr/>
            </p:nvSpPr>
            <p:spPr>
              <a:xfrm>
                <a:off x="1981385" y="6096239"/>
                <a:ext cx="955689"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Ressource</a:t>
                </a:r>
                <a:endParaRPr/>
              </a:p>
            </p:txBody>
          </p:sp>
          <p:sp>
            <p:nvSpPr>
              <p:cNvPr id="2587" name="Google Shape;2587;p72"/>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88" name="Google Shape;2588;p72"/>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589" name="Google Shape;2589;p72"/>
            <p:cNvGrpSpPr/>
            <p:nvPr/>
          </p:nvGrpSpPr>
          <p:grpSpPr>
            <a:xfrm>
              <a:off x="2047113" y="3661022"/>
              <a:ext cx="320730" cy="314353"/>
              <a:chOff x="8515834" y="1384129"/>
              <a:chExt cx="1538157" cy="1507572"/>
            </a:xfrm>
          </p:grpSpPr>
          <p:grpSp>
            <p:nvGrpSpPr>
              <p:cNvPr id="2590" name="Google Shape;2590;p72"/>
              <p:cNvGrpSpPr/>
              <p:nvPr/>
            </p:nvGrpSpPr>
            <p:grpSpPr>
              <a:xfrm>
                <a:off x="9122006" y="1798742"/>
                <a:ext cx="652378" cy="709850"/>
                <a:chOff x="4172018" y="1336363"/>
                <a:chExt cx="742283" cy="807675"/>
              </a:xfrm>
            </p:grpSpPr>
            <p:sp>
              <p:nvSpPr>
                <p:cNvPr id="2591" name="Google Shape;2591;p72"/>
                <p:cNvSpPr/>
                <p:nvPr/>
              </p:nvSpPr>
              <p:spPr>
                <a:xfrm>
                  <a:off x="4172018" y="1603142"/>
                  <a:ext cx="326273" cy="540896"/>
                </a:xfrm>
                <a:custGeom>
                  <a:rect b="b" l="l" r="r" t="t"/>
                  <a:pathLst>
                    <a:path extrusionOk="0" h="540896" w="326273">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2" name="Google Shape;2592;p72"/>
                <p:cNvSpPr/>
                <p:nvPr/>
              </p:nvSpPr>
              <p:spPr>
                <a:xfrm>
                  <a:off x="4229167" y="1336363"/>
                  <a:ext cx="210937" cy="214976"/>
                </a:xfrm>
                <a:custGeom>
                  <a:rect b="b" l="l" r="r" t="t"/>
                  <a:pathLst>
                    <a:path extrusionOk="0" h="214976" w="210937">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3" name="Google Shape;2593;p72"/>
                <p:cNvSpPr/>
                <p:nvPr/>
              </p:nvSpPr>
              <p:spPr>
                <a:xfrm>
                  <a:off x="4809596" y="1481626"/>
                  <a:ext cx="104705" cy="404660"/>
                </a:xfrm>
                <a:custGeom>
                  <a:rect b="b" l="l" r="r" t="t"/>
                  <a:pathLst>
                    <a:path extrusionOk="0" h="404660" w="104705">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4" name="Google Shape;2594;p72"/>
                <p:cNvSpPr/>
                <p:nvPr/>
              </p:nvSpPr>
              <p:spPr>
                <a:xfrm>
                  <a:off x="4756500" y="1389805"/>
                  <a:ext cx="50819" cy="51633"/>
                </a:xfrm>
                <a:custGeom>
                  <a:rect b="b" l="l" r="r" t="t"/>
                  <a:pathLst>
                    <a:path extrusionOk="0" h="51633" w="50819">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595" name="Google Shape;2595;p72"/>
              <p:cNvSpPr/>
              <p:nvPr/>
            </p:nvSpPr>
            <p:spPr>
              <a:xfrm rot="1336282">
                <a:off x="8687174" y="1568164"/>
                <a:ext cx="1195477" cy="1139501"/>
              </a:xfrm>
              <a:prstGeom prst="wedgeEllipseCallout">
                <a:avLst>
                  <a:gd fmla="val -24644" name="adj1"/>
                  <a:gd fmla="val 67550" name="adj2"/>
                </a:avLst>
              </a:pr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2596" name="Google Shape;2596;p72"/>
          <p:cNvSpPr txBox="1"/>
          <p:nvPr>
            <p:ph idx="4" type="body"/>
          </p:nvPr>
        </p:nvSpPr>
        <p:spPr>
          <a:xfrm>
            <a:off x="1313189" y="1468019"/>
            <a:ext cx="5931043" cy="108720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solidFill>
                  <a:srgbClr val="D38CBC"/>
                </a:solidFill>
              </a:rPr>
              <a:t>Maßgeschneiderte Impulsideen für Frauen in der Spätkarriere (inspiriert von den Ressourcen)</a:t>
            </a:r>
            <a:endParaRPr>
              <a:solidFill>
                <a:srgbClr val="D38CBC"/>
              </a:solidFill>
            </a:endParaRPr>
          </a:p>
          <a:p>
            <a:pPr indent="0" lvl="0" marL="0" rtl="0" algn="l">
              <a:lnSpc>
                <a:spcPct val="150000"/>
              </a:lnSpc>
              <a:spcBef>
                <a:spcPts val="0"/>
              </a:spcBef>
              <a:spcAft>
                <a:spcPts val="0"/>
              </a:spcAft>
              <a:buSzPts val="1100"/>
              <a:buNone/>
            </a:pPr>
            <a:r>
              <a:rPr lang="en-GB"/>
              <a:t>Hier finden Sie einige eigene Journaling-Impulse (inspiriert von den oben genannten Ressourcen), die für Frauen in der späten Karrierephase bzw. im Übergang in den Ruhestand besonders relevant sind </a:t>
            </a:r>
            <a:endParaRPr/>
          </a:p>
          <a:p>
            <a:pPr indent="0" lvl="0" marL="0" rtl="0" algn="l">
              <a:lnSpc>
                <a:spcPct val="150000"/>
              </a:lnSpc>
              <a:spcBef>
                <a:spcPts val="0"/>
              </a:spcBef>
              <a:spcAft>
                <a:spcPts val="0"/>
              </a:spcAft>
              <a:buSzPts val="1100"/>
              <a:buNone/>
            </a:pPr>
            <a:r>
              <a:t/>
            </a:r>
            <a:endParaRPr>
              <a:latin typeface="Calibri"/>
              <a:ea typeface="Calibri"/>
              <a:cs typeface="Calibri"/>
              <a:sym typeface="Calibri"/>
            </a:endParaRPr>
          </a:p>
          <a:p>
            <a:pPr indent="-101600" lvl="0" marL="171450" rtl="0" algn="l">
              <a:lnSpc>
                <a:spcPct val="150000"/>
              </a:lnSpc>
              <a:spcBef>
                <a:spcPts val="0"/>
              </a:spcBef>
              <a:spcAft>
                <a:spcPts val="0"/>
              </a:spcAft>
              <a:buSzPts val="1100"/>
              <a:buNone/>
            </a:pPr>
            <a:r>
              <a:t/>
            </a:r>
            <a:endParaRPr>
              <a:latin typeface="Calibri"/>
              <a:ea typeface="Calibri"/>
              <a:cs typeface="Calibri"/>
              <a:sym typeface="Calibri"/>
            </a:endParaRPr>
          </a:p>
        </p:txBody>
      </p:sp>
      <p:grpSp>
        <p:nvGrpSpPr>
          <p:cNvPr id="2597" name="Google Shape;2597;p72"/>
          <p:cNvGrpSpPr/>
          <p:nvPr/>
        </p:nvGrpSpPr>
        <p:grpSpPr>
          <a:xfrm>
            <a:off x="1069040" y="6497876"/>
            <a:ext cx="5231219" cy="1817863"/>
            <a:chOff x="1814623" y="5802138"/>
            <a:chExt cx="5231219" cy="1817863"/>
          </a:xfrm>
        </p:grpSpPr>
        <p:sp>
          <p:nvSpPr>
            <p:cNvPr id="2598" name="Google Shape;2598;p72"/>
            <p:cNvSpPr/>
            <p:nvPr/>
          </p:nvSpPr>
          <p:spPr>
            <a:xfrm>
              <a:off x="1814623" y="5982587"/>
              <a:ext cx="5231219" cy="1637414"/>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99" name="Google Shape;2599;p72"/>
            <p:cNvSpPr txBox="1"/>
            <p:nvPr/>
          </p:nvSpPr>
          <p:spPr>
            <a:xfrm>
              <a:off x="2017875" y="6219682"/>
              <a:ext cx="4827843" cy="1291982"/>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1" i="0" lang="en-GB" sz="1000">
                  <a:solidFill>
                    <a:srgbClr val="1E2879"/>
                  </a:solidFill>
                  <a:latin typeface="Calibri"/>
                  <a:ea typeface="Calibri"/>
                  <a:cs typeface="Calibri"/>
                  <a:sym typeface="Calibri"/>
                </a:rPr>
                <a:t>Beziehungen und Vermächtnis</a:t>
              </a:r>
              <a:endParaRPr b="0" i="0" sz="1100">
                <a:solidFill>
                  <a:srgbClr val="1E2879"/>
                </a:solidFill>
                <a:latin typeface="Calibri"/>
                <a:ea typeface="Calibri"/>
                <a:cs typeface="Calibri"/>
                <a:sym typeface="Calibri"/>
              </a:endParaRPr>
            </a:p>
            <a:p>
              <a:pPr indent="-171450" lvl="0" marL="342900" marR="0" rtl="0" algn="l">
                <a:lnSpc>
                  <a:spcPct val="150000"/>
                </a:lnSpc>
                <a:spcBef>
                  <a:spcPts val="0"/>
                </a:spcBef>
                <a:spcAft>
                  <a:spcPts val="0"/>
                </a:spcAft>
                <a:buClr>
                  <a:srgbClr val="D38CBC"/>
                </a:buClr>
                <a:buSzPts val="1050"/>
                <a:buFont typeface="Arial"/>
                <a:buChar char="•"/>
              </a:pPr>
              <a:r>
                <a:rPr b="0" i="0" lang="en-GB" sz="950">
                  <a:solidFill>
                    <a:srgbClr val="1E2879"/>
                  </a:solidFill>
                  <a:latin typeface="Calibri"/>
                  <a:ea typeface="Calibri"/>
                  <a:cs typeface="Calibri"/>
                  <a:sym typeface="Calibri"/>
                </a:rPr>
                <a:t>Was soll meine Familie über mich wissen, wenn ich einmal nicht mehr da bin?</a:t>
              </a:r>
              <a:endParaRPr/>
            </a:p>
            <a:p>
              <a:pPr indent="-171450" lvl="0" marL="342900" marR="0" rtl="0" algn="l">
                <a:lnSpc>
                  <a:spcPct val="150000"/>
                </a:lnSpc>
                <a:spcBef>
                  <a:spcPts val="0"/>
                </a:spcBef>
                <a:spcAft>
                  <a:spcPts val="0"/>
                </a:spcAft>
                <a:buClr>
                  <a:srgbClr val="D38CBC"/>
                </a:buClr>
                <a:buSzPts val="1050"/>
                <a:buFont typeface="Arial"/>
                <a:buChar char="•"/>
              </a:pPr>
              <a:r>
                <a:rPr b="0" i="0" lang="en-GB" sz="950">
                  <a:solidFill>
                    <a:srgbClr val="1E2879"/>
                  </a:solidFill>
                  <a:latin typeface="Calibri"/>
                  <a:ea typeface="Calibri"/>
                  <a:cs typeface="Calibri"/>
                  <a:sym typeface="Calibri"/>
                </a:rPr>
                <a:t>Welche Traditionen oder Geschichten sollen nach mir weiterleben, und warum?</a:t>
              </a:r>
              <a:endParaRPr/>
            </a:p>
            <a:p>
              <a:pPr indent="-171450" lvl="0" marL="342900" marR="0" rtl="0" algn="l">
                <a:lnSpc>
                  <a:spcPct val="150000"/>
                </a:lnSpc>
                <a:spcBef>
                  <a:spcPts val="0"/>
                </a:spcBef>
                <a:spcAft>
                  <a:spcPts val="0"/>
                </a:spcAft>
                <a:buClr>
                  <a:srgbClr val="D38CBC"/>
                </a:buClr>
                <a:buSzPts val="1050"/>
                <a:buFont typeface="Arial"/>
                <a:buChar char="•"/>
              </a:pPr>
              <a:r>
                <a:rPr b="0" i="0" lang="en-GB" sz="950">
                  <a:solidFill>
                    <a:srgbClr val="1E2879"/>
                  </a:solidFill>
                  <a:latin typeface="Calibri"/>
                  <a:ea typeface="Calibri"/>
                  <a:cs typeface="Calibri"/>
                  <a:sym typeface="Calibri"/>
                </a:rPr>
                <a:t>Wenn ich meinem jüngeren Ich (oder einer jüngeren Frau, die ich begleite) einen Brief schreiben könnte – was würde ich sagen?</a:t>
              </a:r>
              <a:endParaRPr/>
            </a:p>
          </p:txBody>
        </p:sp>
        <p:grpSp>
          <p:nvGrpSpPr>
            <p:cNvPr id="2600" name="Google Shape;2600;p72"/>
            <p:cNvGrpSpPr/>
            <p:nvPr/>
          </p:nvGrpSpPr>
          <p:grpSpPr>
            <a:xfrm>
              <a:off x="1997756" y="5802138"/>
              <a:ext cx="1387128" cy="406400"/>
              <a:chOff x="1997756" y="3611831"/>
              <a:chExt cx="1387128" cy="406400"/>
            </a:xfrm>
          </p:grpSpPr>
          <p:grpSp>
            <p:nvGrpSpPr>
              <p:cNvPr id="2601" name="Google Shape;2601;p72"/>
              <p:cNvGrpSpPr/>
              <p:nvPr/>
            </p:nvGrpSpPr>
            <p:grpSpPr>
              <a:xfrm>
                <a:off x="1997756" y="3611831"/>
                <a:ext cx="1387128" cy="406400"/>
                <a:chOff x="1590175" y="6032510"/>
                <a:chExt cx="1387128" cy="406400"/>
              </a:xfrm>
            </p:grpSpPr>
            <p:sp>
              <p:nvSpPr>
                <p:cNvPr id="2602" name="Google Shape;2602;p72"/>
                <p:cNvSpPr/>
                <p:nvPr/>
              </p:nvSpPr>
              <p:spPr>
                <a:xfrm>
                  <a:off x="1941158" y="6087928"/>
                  <a:ext cx="674452"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03" name="Google Shape;2603;p72"/>
                <p:cNvSpPr/>
                <p:nvPr/>
              </p:nvSpPr>
              <p:spPr>
                <a:xfrm>
                  <a:off x="1784140" y="6092546"/>
                  <a:ext cx="1120096"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04" name="Google Shape;2604;p72"/>
                <p:cNvSpPr txBox="1"/>
                <p:nvPr/>
              </p:nvSpPr>
              <p:spPr>
                <a:xfrm>
                  <a:off x="1981385" y="6096239"/>
                  <a:ext cx="995918"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Ressource</a:t>
                  </a:r>
                  <a:endParaRPr/>
                </a:p>
              </p:txBody>
            </p:sp>
            <p:sp>
              <p:nvSpPr>
                <p:cNvPr id="2605" name="Google Shape;2605;p72"/>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06" name="Google Shape;2606;p72"/>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607" name="Google Shape;2607;p72"/>
              <p:cNvGrpSpPr/>
              <p:nvPr/>
            </p:nvGrpSpPr>
            <p:grpSpPr>
              <a:xfrm>
                <a:off x="2047113" y="3661022"/>
                <a:ext cx="320730" cy="314353"/>
                <a:chOff x="8515834" y="1384129"/>
                <a:chExt cx="1538157" cy="1507572"/>
              </a:xfrm>
            </p:grpSpPr>
            <p:grpSp>
              <p:nvGrpSpPr>
                <p:cNvPr id="2608" name="Google Shape;2608;p72"/>
                <p:cNvGrpSpPr/>
                <p:nvPr/>
              </p:nvGrpSpPr>
              <p:grpSpPr>
                <a:xfrm>
                  <a:off x="9122006" y="1798742"/>
                  <a:ext cx="652378" cy="709850"/>
                  <a:chOff x="4172018" y="1336363"/>
                  <a:chExt cx="742283" cy="807675"/>
                </a:xfrm>
              </p:grpSpPr>
              <p:sp>
                <p:nvSpPr>
                  <p:cNvPr id="2609" name="Google Shape;2609;p72"/>
                  <p:cNvSpPr/>
                  <p:nvPr/>
                </p:nvSpPr>
                <p:spPr>
                  <a:xfrm>
                    <a:off x="4172018" y="1603142"/>
                    <a:ext cx="326273" cy="540896"/>
                  </a:xfrm>
                  <a:custGeom>
                    <a:rect b="b" l="l" r="r" t="t"/>
                    <a:pathLst>
                      <a:path extrusionOk="0" h="540896" w="326273">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10" name="Google Shape;2610;p72"/>
                  <p:cNvSpPr/>
                  <p:nvPr/>
                </p:nvSpPr>
                <p:spPr>
                  <a:xfrm>
                    <a:off x="4229167" y="1336363"/>
                    <a:ext cx="210937" cy="214976"/>
                  </a:xfrm>
                  <a:custGeom>
                    <a:rect b="b" l="l" r="r" t="t"/>
                    <a:pathLst>
                      <a:path extrusionOk="0" h="214976" w="210937">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11" name="Google Shape;2611;p72"/>
                  <p:cNvSpPr/>
                  <p:nvPr/>
                </p:nvSpPr>
                <p:spPr>
                  <a:xfrm>
                    <a:off x="4809596" y="1481626"/>
                    <a:ext cx="104705" cy="404660"/>
                  </a:xfrm>
                  <a:custGeom>
                    <a:rect b="b" l="l" r="r" t="t"/>
                    <a:pathLst>
                      <a:path extrusionOk="0" h="404660" w="104705">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12" name="Google Shape;2612;p72"/>
                  <p:cNvSpPr/>
                  <p:nvPr/>
                </p:nvSpPr>
                <p:spPr>
                  <a:xfrm>
                    <a:off x="4756500" y="1389805"/>
                    <a:ext cx="50819" cy="51633"/>
                  </a:xfrm>
                  <a:custGeom>
                    <a:rect b="b" l="l" r="r" t="t"/>
                    <a:pathLst>
                      <a:path extrusionOk="0" h="51633" w="50819">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613" name="Google Shape;2613;p72"/>
                <p:cNvSpPr/>
                <p:nvPr/>
              </p:nvSpPr>
              <p:spPr>
                <a:xfrm rot="1336282">
                  <a:off x="8687174" y="1568164"/>
                  <a:ext cx="1195477" cy="1139501"/>
                </a:xfrm>
                <a:prstGeom prst="wedgeEllipseCallout">
                  <a:avLst>
                    <a:gd fmla="val -24644" name="adj1"/>
                    <a:gd fmla="val 67550" name="adj2"/>
                  </a:avLst>
                </a:pr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grpSp>
        <p:nvGrpSpPr>
          <p:cNvPr id="2614" name="Google Shape;2614;p72"/>
          <p:cNvGrpSpPr/>
          <p:nvPr/>
        </p:nvGrpSpPr>
        <p:grpSpPr>
          <a:xfrm>
            <a:off x="2013013" y="8395832"/>
            <a:ext cx="5231219" cy="1799679"/>
            <a:chOff x="1814623" y="5802138"/>
            <a:chExt cx="5231219" cy="1799679"/>
          </a:xfrm>
        </p:grpSpPr>
        <p:sp>
          <p:nvSpPr>
            <p:cNvPr id="2615" name="Google Shape;2615;p72"/>
            <p:cNvSpPr/>
            <p:nvPr/>
          </p:nvSpPr>
          <p:spPr>
            <a:xfrm>
              <a:off x="1814623" y="5964403"/>
              <a:ext cx="5231219" cy="1637414"/>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16" name="Google Shape;2616;p72"/>
            <p:cNvSpPr txBox="1"/>
            <p:nvPr/>
          </p:nvSpPr>
          <p:spPr>
            <a:xfrm>
              <a:off x="1997756" y="6256959"/>
              <a:ext cx="4886287" cy="1264846"/>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050"/>
                <a:buFont typeface="Arial"/>
                <a:buNone/>
              </a:pPr>
              <a:r>
                <a:rPr b="1" i="0" lang="en-GB" sz="950">
                  <a:solidFill>
                    <a:srgbClr val="1E2879"/>
                  </a:solidFill>
                  <a:latin typeface="Calibri"/>
                  <a:ea typeface="Calibri"/>
                  <a:cs typeface="Calibri"/>
                  <a:sym typeface="Calibri"/>
                </a:rPr>
                <a:t>Lebensende und praktische Planung</a:t>
              </a:r>
              <a:endParaRPr b="0" i="0" sz="1050">
                <a:solidFill>
                  <a:srgbClr val="1E2879"/>
                </a:solidFill>
                <a:latin typeface="Calibri"/>
                <a:ea typeface="Calibri"/>
                <a:cs typeface="Calibri"/>
                <a:sym typeface="Calibri"/>
              </a:endParaRPr>
            </a:p>
            <a:p>
              <a:pPr indent="-171450" lvl="0" marL="342900" marR="0" rtl="0" algn="l">
                <a:lnSpc>
                  <a:spcPct val="150000"/>
                </a:lnSpc>
                <a:spcBef>
                  <a:spcPts val="0"/>
                </a:spcBef>
                <a:spcAft>
                  <a:spcPts val="0"/>
                </a:spcAft>
                <a:buClr>
                  <a:srgbClr val="D38CBC"/>
                </a:buClr>
                <a:buSzPts val="1050"/>
                <a:buFont typeface="Arial"/>
                <a:buChar char="•"/>
              </a:pPr>
              <a:r>
                <a:rPr b="0" i="0" lang="en-GB" sz="950">
                  <a:solidFill>
                    <a:srgbClr val="1E2879"/>
                  </a:solidFill>
                  <a:latin typeface="Calibri"/>
                  <a:ea typeface="Calibri"/>
                  <a:cs typeface="Calibri"/>
                  <a:sym typeface="Calibri"/>
                </a:rPr>
                <a:t>Wie möchte ich in Erinnerung bleiben – was sind meine Hoffnungen und Wünsche?</a:t>
              </a:r>
              <a:endParaRPr/>
            </a:p>
            <a:p>
              <a:pPr indent="-171450" lvl="0" marL="342900" marR="0" rtl="0" algn="l">
                <a:lnSpc>
                  <a:spcPct val="150000"/>
                </a:lnSpc>
                <a:spcBef>
                  <a:spcPts val="0"/>
                </a:spcBef>
                <a:spcAft>
                  <a:spcPts val="0"/>
                </a:spcAft>
                <a:buClr>
                  <a:srgbClr val="D38CBC"/>
                </a:buClr>
                <a:buSzPts val="1050"/>
                <a:buFont typeface="Arial"/>
                <a:buChar char="•"/>
              </a:pPr>
              <a:r>
                <a:rPr b="0" i="0" lang="en-GB" sz="950">
                  <a:solidFill>
                    <a:srgbClr val="1E2879"/>
                  </a:solidFill>
                  <a:latin typeface="Calibri"/>
                  <a:ea typeface="Calibri"/>
                  <a:cs typeface="Calibri"/>
                  <a:sym typeface="Calibri"/>
                </a:rPr>
                <a:t>Gibt es praktische Dinge – rechtlich, finanziell, persönlich –, die ich für meine Liebsten klar regeln möchte?</a:t>
              </a:r>
              <a:endParaRPr/>
            </a:p>
            <a:p>
              <a:pPr indent="-171450" lvl="0" marL="342900" marR="0" rtl="0" algn="l">
                <a:lnSpc>
                  <a:spcPct val="150000"/>
                </a:lnSpc>
                <a:spcBef>
                  <a:spcPts val="0"/>
                </a:spcBef>
                <a:spcAft>
                  <a:spcPts val="0"/>
                </a:spcAft>
                <a:buClr>
                  <a:srgbClr val="D38CBC"/>
                </a:buClr>
                <a:buSzPts val="1050"/>
                <a:buFont typeface="Arial"/>
                <a:buChar char="•"/>
              </a:pPr>
              <a:r>
                <a:rPr b="0" i="0" lang="en-GB" sz="950">
                  <a:solidFill>
                    <a:srgbClr val="1E2879"/>
                  </a:solidFill>
                  <a:latin typeface="Calibri"/>
                  <a:ea typeface="Calibri"/>
                  <a:cs typeface="Calibri"/>
                  <a:sym typeface="Calibri"/>
                </a:rPr>
                <a:t>Was möchte ich an Weisheit hinterlassen – nicht nur an materiellen Werten?</a:t>
              </a:r>
              <a:endParaRPr/>
            </a:p>
            <a:p>
              <a:pPr indent="0" lvl="0" marL="0" marR="0" rtl="0" algn="l">
                <a:lnSpc>
                  <a:spcPct val="110909"/>
                </a:lnSpc>
                <a:spcBef>
                  <a:spcPts val="0"/>
                </a:spcBef>
                <a:spcAft>
                  <a:spcPts val="0"/>
                </a:spcAft>
                <a:buClr>
                  <a:srgbClr val="4763AE"/>
                </a:buClr>
                <a:buSzPts val="1100"/>
                <a:buFont typeface="Arial"/>
                <a:buNone/>
              </a:pPr>
              <a:r>
                <a:rPr sz="1300"/>
                <a:t/>
              </a:r>
              <a:endParaRPr b="0" i="0" sz="1100">
                <a:solidFill>
                  <a:srgbClr val="1E2879"/>
                </a:solidFill>
                <a:latin typeface="Calibri"/>
                <a:ea typeface="Calibri"/>
                <a:cs typeface="Calibri"/>
                <a:sym typeface="Calibri"/>
              </a:endParaRPr>
            </a:p>
          </p:txBody>
        </p:sp>
        <p:grpSp>
          <p:nvGrpSpPr>
            <p:cNvPr id="2617" name="Google Shape;2617;p72"/>
            <p:cNvGrpSpPr/>
            <p:nvPr/>
          </p:nvGrpSpPr>
          <p:grpSpPr>
            <a:xfrm>
              <a:off x="1997756" y="5802138"/>
              <a:ext cx="1387128" cy="406400"/>
              <a:chOff x="1997756" y="3611831"/>
              <a:chExt cx="1387128" cy="406400"/>
            </a:xfrm>
          </p:grpSpPr>
          <p:grpSp>
            <p:nvGrpSpPr>
              <p:cNvPr id="2618" name="Google Shape;2618;p72"/>
              <p:cNvGrpSpPr/>
              <p:nvPr/>
            </p:nvGrpSpPr>
            <p:grpSpPr>
              <a:xfrm>
                <a:off x="1997756" y="3611831"/>
                <a:ext cx="1387128" cy="406400"/>
                <a:chOff x="1590175" y="6032510"/>
                <a:chExt cx="1387128" cy="406400"/>
              </a:xfrm>
            </p:grpSpPr>
            <p:sp>
              <p:nvSpPr>
                <p:cNvPr id="2619" name="Google Shape;2619;p72"/>
                <p:cNvSpPr/>
                <p:nvPr/>
              </p:nvSpPr>
              <p:spPr>
                <a:xfrm>
                  <a:off x="1941158" y="6087928"/>
                  <a:ext cx="674452"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20" name="Google Shape;2620;p72"/>
                <p:cNvSpPr/>
                <p:nvPr/>
              </p:nvSpPr>
              <p:spPr>
                <a:xfrm>
                  <a:off x="1784141" y="6092546"/>
                  <a:ext cx="1037666"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21" name="Google Shape;2621;p72"/>
                <p:cNvSpPr txBox="1"/>
                <p:nvPr/>
              </p:nvSpPr>
              <p:spPr>
                <a:xfrm>
                  <a:off x="1981385" y="6096239"/>
                  <a:ext cx="995918"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Ressource</a:t>
                  </a:r>
                  <a:endParaRPr/>
                </a:p>
              </p:txBody>
            </p:sp>
            <p:sp>
              <p:nvSpPr>
                <p:cNvPr id="2622" name="Google Shape;2622;p72"/>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23" name="Google Shape;2623;p72"/>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624" name="Google Shape;2624;p72"/>
              <p:cNvGrpSpPr/>
              <p:nvPr/>
            </p:nvGrpSpPr>
            <p:grpSpPr>
              <a:xfrm>
                <a:off x="2047113" y="3661022"/>
                <a:ext cx="320730" cy="314353"/>
                <a:chOff x="8515834" y="1384129"/>
                <a:chExt cx="1538157" cy="1507572"/>
              </a:xfrm>
            </p:grpSpPr>
            <p:grpSp>
              <p:nvGrpSpPr>
                <p:cNvPr id="2625" name="Google Shape;2625;p72"/>
                <p:cNvGrpSpPr/>
                <p:nvPr/>
              </p:nvGrpSpPr>
              <p:grpSpPr>
                <a:xfrm>
                  <a:off x="9122006" y="1798742"/>
                  <a:ext cx="652378" cy="709850"/>
                  <a:chOff x="4172018" y="1336363"/>
                  <a:chExt cx="742283" cy="807675"/>
                </a:xfrm>
              </p:grpSpPr>
              <p:sp>
                <p:nvSpPr>
                  <p:cNvPr id="2626" name="Google Shape;2626;p72"/>
                  <p:cNvSpPr/>
                  <p:nvPr/>
                </p:nvSpPr>
                <p:spPr>
                  <a:xfrm>
                    <a:off x="4172018" y="1603142"/>
                    <a:ext cx="326273" cy="540896"/>
                  </a:xfrm>
                  <a:custGeom>
                    <a:rect b="b" l="l" r="r" t="t"/>
                    <a:pathLst>
                      <a:path extrusionOk="0" h="540896" w="326273">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27" name="Google Shape;2627;p72"/>
                  <p:cNvSpPr/>
                  <p:nvPr/>
                </p:nvSpPr>
                <p:spPr>
                  <a:xfrm>
                    <a:off x="4229167" y="1336363"/>
                    <a:ext cx="210937" cy="214976"/>
                  </a:xfrm>
                  <a:custGeom>
                    <a:rect b="b" l="l" r="r" t="t"/>
                    <a:pathLst>
                      <a:path extrusionOk="0" h="214976" w="210937">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28" name="Google Shape;2628;p72"/>
                  <p:cNvSpPr/>
                  <p:nvPr/>
                </p:nvSpPr>
                <p:spPr>
                  <a:xfrm>
                    <a:off x="4809596" y="1481626"/>
                    <a:ext cx="104705" cy="404660"/>
                  </a:xfrm>
                  <a:custGeom>
                    <a:rect b="b" l="l" r="r" t="t"/>
                    <a:pathLst>
                      <a:path extrusionOk="0" h="404660" w="104705">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29" name="Google Shape;2629;p72"/>
                  <p:cNvSpPr/>
                  <p:nvPr/>
                </p:nvSpPr>
                <p:spPr>
                  <a:xfrm>
                    <a:off x="4756500" y="1389805"/>
                    <a:ext cx="50819" cy="51633"/>
                  </a:xfrm>
                  <a:custGeom>
                    <a:rect b="b" l="l" r="r" t="t"/>
                    <a:pathLst>
                      <a:path extrusionOk="0" h="51633" w="50819">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630" name="Google Shape;2630;p72"/>
                <p:cNvSpPr/>
                <p:nvPr/>
              </p:nvSpPr>
              <p:spPr>
                <a:xfrm rot="1336282">
                  <a:off x="8687174" y="1568164"/>
                  <a:ext cx="1195477" cy="1139501"/>
                </a:xfrm>
                <a:prstGeom prst="wedgeEllipseCallout">
                  <a:avLst>
                    <a:gd fmla="val -24644" name="adj1"/>
                    <a:gd fmla="val 67550" name="adj2"/>
                  </a:avLst>
                </a:pr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4" name="Shape 2634"/>
        <p:cNvGrpSpPr/>
        <p:nvPr/>
      </p:nvGrpSpPr>
      <p:grpSpPr>
        <a:xfrm>
          <a:off x="0" y="0"/>
          <a:ext cx="0" cy="0"/>
          <a:chOff x="0" y="0"/>
          <a:chExt cx="0" cy="0"/>
        </a:xfrm>
      </p:grpSpPr>
      <p:sp>
        <p:nvSpPr>
          <p:cNvPr id="2635" name="Google Shape;2635;p73"/>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636" name="Google Shape;2636;p73"/>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637" name="Google Shape;2637;p73"/>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Ressourcen</a:t>
            </a:r>
            <a:endParaRPr/>
          </a:p>
        </p:txBody>
      </p:sp>
      <p:cxnSp>
        <p:nvCxnSpPr>
          <p:cNvPr id="2638" name="Google Shape;2638;p73"/>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639" name="Google Shape;2639;p73"/>
          <p:cNvGrpSpPr/>
          <p:nvPr/>
        </p:nvGrpSpPr>
        <p:grpSpPr>
          <a:xfrm>
            <a:off x="973372" y="543749"/>
            <a:ext cx="594171" cy="758066"/>
            <a:chOff x="5321116" y="858896"/>
            <a:chExt cx="888315" cy="1133345"/>
          </a:xfrm>
        </p:grpSpPr>
        <p:sp>
          <p:nvSpPr>
            <p:cNvPr id="2640" name="Google Shape;2640;p73"/>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41" name="Google Shape;2641;p73"/>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42" name="Google Shape;2642;p73"/>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43" name="Google Shape;2643;p73"/>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44" name="Google Shape;2644;p73"/>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45" name="Google Shape;2645;p73"/>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46" name="Google Shape;2646;p73"/>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47" name="Google Shape;2647;p73"/>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48" name="Google Shape;2648;p73"/>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649" name="Google Shape;2649;p73"/>
          <p:cNvSpPr/>
          <p:nvPr/>
        </p:nvSpPr>
        <p:spPr>
          <a:xfrm>
            <a:off x="1097187" y="2647797"/>
            <a:ext cx="5231219" cy="1695966"/>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50" name="Google Shape;2650;p73"/>
          <p:cNvSpPr txBox="1"/>
          <p:nvPr/>
        </p:nvSpPr>
        <p:spPr>
          <a:xfrm>
            <a:off x="1300706" y="2770075"/>
            <a:ext cx="4978649" cy="150257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050"/>
              <a:buFont typeface="Arial"/>
              <a:buNone/>
            </a:pPr>
            <a:r>
              <a:rPr b="1" i="0" lang="en-GB" sz="900">
                <a:solidFill>
                  <a:srgbClr val="1E2879"/>
                </a:solidFill>
                <a:latin typeface="Calibri"/>
                <a:ea typeface="Calibri"/>
                <a:cs typeface="Calibri"/>
                <a:sym typeface="Calibri"/>
              </a:rPr>
              <a:t>CHARM‑EU Micro‑Credentials</a:t>
            </a:r>
            <a:endParaRPr/>
          </a:p>
          <a:p>
            <a:pPr indent="0" lvl="0" marL="0" marR="0" rtl="0" algn="l">
              <a:lnSpc>
                <a:spcPct val="150000"/>
              </a:lnSpc>
              <a:spcBef>
                <a:spcPts val="0"/>
              </a:spcBef>
              <a:spcAft>
                <a:spcPts val="0"/>
              </a:spcAft>
              <a:buClr>
                <a:srgbClr val="4763AE"/>
              </a:buClr>
              <a:buSzPts val="1000"/>
              <a:buFont typeface="Arial"/>
              <a:buNone/>
            </a:pPr>
            <a:r>
              <a:rPr b="0" i="0" lang="en-GB" sz="850">
                <a:solidFill>
                  <a:srgbClr val="1E2879"/>
                </a:solidFill>
                <a:latin typeface="Calibri"/>
                <a:ea typeface="Calibri"/>
                <a:cs typeface="Calibri"/>
                <a:sym typeface="Calibri"/>
              </a:rPr>
              <a:t>CHARM‑EU bietet </a:t>
            </a:r>
            <a:r>
              <a:rPr b="0" i="1" lang="en-GB" sz="850">
                <a:solidFill>
                  <a:srgbClr val="1E2879"/>
                </a:solidFill>
                <a:latin typeface="Calibri"/>
                <a:ea typeface="Calibri"/>
                <a:cs typeface="Calibri"/>
                <a:sym typeface="Calibri"/>
              </a:rPr>
              <a:t>Micro‑Credentials</a:t>
            </a:r>
            <a:r>
              <a:rPr b="0" i="0" lang="en-GB" sz="850">
                <a:solidFill>
                  <a:srgbClr val="1E2879"/>
                </a:solidFill>
                <a:latin typeface="Calibri"/>
                <a:ea typeface="Calibri"/>
                <a:cs typeface="Calibri"/>
                <a:sym typeface="Calibri"/>
              </a:rPr>
              <a:t> und kostenlose Online-Kurse zu einer Vielzahl von Themen an (englisch). (</a:t>
            </a:r>
            <a:r>
              <a:rPr b="0" i="0" lang="en-GB" sz="850" u="sng">
                <a:solidFill>
                  <a:srgbClr val="1E2879"/>
                </a:solidFill>
                <a:latin typeface="Calibri"/>
                <a:ea typeface="Calibri"/>
                <a:cs typeface="Calibri"/>
                <a:sym typeface="Calibri"/>
                <a:hlinkClick r:id="rId3">
                  <a:extLst>
                    <a:ext uri="{A12FA001-AC4F-418D-AE19-62706E023703}">
                      <ahyp:hlinkClr val="tx"/>
                    </a:ext>
                  </a:extLst>
                </a:hlinkClick>
              </a:rPr>
              <a:t>charm-eu.eu</a:t>
            </a:r>
            <a:r>
              <a:rPr b="0" i="0" lang="en-GB" sz="850">
                <a:solidFill>
                  <a:srgbClr val="1E2879"/>
                </a:solidFill>
                <a:latin typeface="Calibri"/>
                <a:ea typeface="Calibri"/>
                <a:cs typeface="Calibri"/>
                <a:sym typeface="Calibri"/>
              </a:rPr>
              <a:t>)Die Kurse sind transdisziplinär und darauf ausgelegt, bei realen Herausforderungen zu helfen (z. B. Nachhaltigkeit, Technologie, Gerechtigkeit). (</a:t>
            </a:r>
            <a:r>
              <a:rPr b="0" i="0" lang="en-GB" sz="850" u="sng">
                <a:solidFill>
                  <a:srgbClr val="1E2879"/>
                </a:solidFill>
                <a:latin typeface="Calibri"/>
                <a:ea typeface="Calibri"/>
                <a:cs typeface="Calibri"/>
                <a:sym typeface="Calibri"/>
                <a:hlinkClick r:id="rId4">
                  <a:extLst>
                    <a:ext uri="{A12FA001-AC4F-418D-AE19-62706E023703}">
                      <ahyp:hlinkClr val="tx"/>
                    </a:ext>
                  </a:extLst>
                </a:hlinkClick>
              </a:rPr>
              <a:t>charm-eu.eu</a:t>
            </a:r>
            <a:r>
              <a:rPr b="0" i="0" lang="en-GB" sz="850">
                <a:solidFill>
                  <a:srgbClr val="1E2879"/>
                </a:solidFill>
                <a:latin typeface="Calibri"/>
                <a:ea typeface="Calibri"/>
                <a:cs typeface="Calibri"/>
                <a:sym typeface="Calibri"/>
              </a:rPr>
              <a:t>)Da Micro‑Credentials kurz und flexibel sind, eignen sie sich ideal für Lernende, die gezielt und sinnvoll wachsen möchten, ohne sich auf ein ganzes Studium festzulegen. (</a:t>
            </a:r>
            <a:r>
              <a:rPr b="0" i="0" lang="en-GB" sz="850" u="sng">
                <a:solidFill>
                  <a:srgbClr val="1E2879"/>
                </a:solidFill>
                <a:latin typeface="Calibri"/>
                <a:ea typeface="Calibri"/>
                <a:cs typeface="Calibri"/>
                <a:sym typeface="Calibri"/>
                <a:hlinkClick r:id="rId5">
                  <a:extLst>
                    <a:ext uri="{A12FA001-AC4F-418D-AE19-62706E023703}">
                      <ahyp:hlinkClr val="tx"/>
                    </a:ext>
                  </a:extLst>
                </a:hlinkClick>
              </a:rPr>
              <a:t>charm-eu.eu</a:t>
            </a:r>
            <a:r>
              <a:rPr b="0" i="0" lang="en-GB" sz="850">
                <a:solidFill>
                  <a:srgbClr val="1E2879"/>
                </a:solidFill>
                <a:latin typeface="Calibri"/>
                <a:ea typeface="Calibri"/>
                <a:cs typeface="Calibri"/>
                <a:sym typeface="Calibri"/>
              </a:rPr>
              <a:t>)</a:t>
            </a:r>
            <a:endParaRPr b="0" i="0" sz="1000">
              <a:solidFill>
                <a:srgbClr val="1E2879"/>
              </a:solidFill>
              <a:latin typeface="Calibri"/>
              <a:ea typeface="Calibri"/>
              <a:cs typeface="Calibri"/>
              <a:sym typeface="Calibri"/>
            </a:endParaRPr>
          </a:p>
        </p:txBody>
      </p:sp>
      <p:grpSp>
        <p:nvGrpSpPr>
          <p:cNvPr id="2651" name="Google Shape;2651;p73"/>
          <p:cNvGrpSpPr/>
          <p:nvPr/>
        </p:nvGrpSpPr>
        <p:grpSpPr>
          <a:xfrm>
            <a:off x="1280320" y="2467348"/>
            <a:ext cx="1387128" cy="406400"/>
            <a:chOff x="1997756" y="3611831"/>
            <a:chExt cx="1387128" cy="406400"/>
          </a:xfrm>
        </p:grpSpPr>
        <p:grpSp>
          <p:nvGrpSpPr>
            <p:cNvPr id="2652" name="Google Shape;2652;p73"/>
            <p:cNvGrpSpPr/>
            <p:nvPr/>
          </p:nvGrpSpPr>
          <p:grpSpPr>
            <a:xfrm>
              <a:off x="1997756" y="3611831"/>
              <a:ext cx="1387128" cy="406400"/>
              <a:chOff x="1590175" y="6032510"/>
              <a:chExt cx="1387128" cy="406400"/>
            </a:xfrm>
          </p:grpSpPr>
          <p:sp>
            <p:nvSpPr>
              <p:cNvPr id="2653" name="Google Shape;2653;p73"/>
              <p:cNvSpPr/>
              <p:nvPr/>
            </p:nvSpPr>
            <p:spPr>
              <a:xfrm>
                <a:off x="1941158" y="6087928"/>
                <a:ext cx="674452"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54" name="Google Shape;2654;p73"/>
              <p:cNvSpPr/>
              <p:nvPr/>
            </p:nvSpPr>
            <p:spPr>
              <a:xfrm>
                <a:off x="1784140" y="6092546"/>
                <a:ext cx="1096616"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55" name="Google Shape;2655;p73"/>
              <p:cNvSpPr txBox="1"/>
              <p:nvPr/>
            </p:nvSpPr>
            <p:spPr>
              <a:xfrm>
                <a:off x="1981385" y="6096239"/>
                <a:ext cx="995918"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Ressource</a:t>
                </a:r>
                <a:endParaRPr/>
              </a:p>
            </p:txBody>
          </p:sp>
          <p:sp>
            <p:nvSpPr>
              <p:cNvPr id="2656" name="Google Shape;2656;p73"/>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57" name="Google Shape;2657;p73"/>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658" name="Google Shape;2658;p73"/>
            <p:cNvGrpSpPr/>
            <p:nvPr/>
          </p:nvGrpSpPr>
          <p:grpSpPr>
            <a:xfrm>
              <a:off x="2047113" y="3661022"/>
              <a:ext cx="320730" cy="314353"/>
              <a:chOff x="8515834" y="1384129"/>
              <a:chExt cx="1538157" cy="1507572"/>
            </a:xfrm>
          </p:grpSpPr>
          <p:grpSp>
            <p:nvGrpSpPr>
              <p:cNvPr id="2659" name="Google Shape;2659;p73"/>
              <p:cNvGrpSpPr/>
              <p:nvPr/>
            </p:nvGrpSpPr>
            <p:grpSpPr>
              <a:xfrm>
                <a:off x="9122006" y="1798742"/>
                <a:ext cx="652378" cy="709850"/>
                <a:chOff x="4172018" y="1336363"/>
                <a:chExt cx="742283" cy="807675"/>
              </a:xfrm>
            </p:grpSpPr>
            <p:sp>
              <p:nvSpPr>
                <p:cNvPr id="2660" name="Google Shape;2660;p73"/>
                <p:cNvSpPr/>
                <p:nvPr/>
              </p:nvSpPr>
              <p:spPr>
                <a:xfrm>
                  <a:off x="4172018" y="1603142"/>
                  <a:ext cx="326273" cy="540896"/>
                </a:xfrm>
                <a:custGeom>
                  <a:rect b="b" l="l" r="r" t="t"/>
                  <a:pathLst>
                    <a:path extrusionOk="0" h="540896" w="326273">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61" name="Google Shape;2661;p73"/>
                <p:cNvSpPr/>
                <p:nvPr/>
              </p:nvSpPr>
              <p:spPr>
                <a:xfrm>
                  <a:off x="4229167" y="1336363"/>
                  <a:ext cx="210937" cy="214976"/>
                </a:xfrm>
                <a:custGeom>
                  <a:rect b="b" l="l" r="r" t="t"/>
                  <a:pathLst>
                    <a:path extrusionOk="0" h="214976" w="210937">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62" name="Google Shape;2662;p73"/>
                <p:cNvSpPr/>
                <p:nvPr/>
              </p:nvSpPr>
              <p:spPr>
                <a:xfrm>
                  <a:off x="4809596" y="1481626"/>
                  <a:ext cx="104705" cy="404660"/>
                </a:xfrm>
                <a:custGeom>
                  <a:rect b="b" l="l" r="r" t="t"/>
                  <a:pathLst>
                    <a:path extrusionOk="0" h="404660" w="104705">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63" name="Google Shape;2663;p73"/>
                <p:cNvSpPr/>
                <p:nvPr/>
              </p:nvSpPr>
              <p:spPr>
                <a:xfrm>
                  <a:off x="4756500" y="1389805"/>
                  <a:ext cx="50819" cy="51633"/>
                </a:xfrm>
                <a:custGeom>
                  <a:rect b="b" l="l" r="r" t="t"/>
                  <a:pathLst>
                    <a:path extrusionOk="0" h="51633" w="50819">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664" name="Google Shape;2664;p73"/>
              <p:cNvSpPr/>
              <p:nvPr/>
            </p:nvSpPr>
            <p:spPr>
              <a:xfrm rot="1336282">
                <a:off x="8687174" y="1568164"/>
                <a:ext cx="1195477" cy="1139501"/>
              </a:xfrm>
              <a:prstGeom prst="wedgeEllipseCallout">
                <a:avLst>
                  <a:gd fmla="val -24644" name="adj1"/>
                  <a:gd fmla="val 67550" name="adj2"/>
                </a:avLst>
              </a:pr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2665" name="Google Shape;2665;p73"/>
          <p:cNvSpPr/>
          <p:nvPr/>
        </p:nvSpPr>
        <p:spPr>
          <a:xfrm>
            <a:off x="2006186" y="4596919"/>
            <a:ext cx="5231219" cy="1839048"/>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66" name="Google Shape;2666;p73"/>
          <p:cNvSpPr txBox="1"/>
          <p:nvPr/>
        </p:nvSpPr>
        <p:spPr>
          <a:xfrm>
            <a:off x="2212372" y="4838408"/>
            <a:ext cx="4921904" cy="1583951"/>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050"/>
              <a:buFont typeface="Arial"/>
              <a:buNone/>
            </a:pPr>
            <a:r>
              <a:rPr b="1" i="0" lang="en-GB" sz="850">
                <a:solidFill>
                  <a:srgbClr val="1E2879"/>
                </a:solidFill>
                <a:latin typeface="Calibri"/>
                <a:ea typeface="Calibri"/>
                <a:cs typeface="Calibri"/>
                <a:sym typeface="Calibri"/>
              </a:rPr>
              <a:t>EPALE (Elektronische Plattform für Erwachsenenbildung in Europa)</a:t>
            </a:r>
            <a:r>
              <a:rPr b="0" i="0" lang="en-GB" sz="850">
                <a:solidFill>
                  <a:srgbClr val="1E2879"/>
                </a:solidFill>
                <a:latin typeface="Calibri"/>
                <a:ea typeface="Calibri"/>
                <a:cs typeface="Calibri"/>
                <a:sym typeface="Calibri"/>
              </a:rPr>
              <a:t>EPALE ist die zentrale Ressourcenplattform der EU für Erwachsenenbildung. (</a:t>
            </a:r>
            <a:r>
              <a:rPr b="0" i="0" lang="en-GB" sz="850" u="sng">
                <a:solidFill>
                  <a:srgbClr val="1E2879"/>
                </a:solidFill>
                <a:latin typeface="Calibri"/>
                <a:ea typeface="Calibri"/>
                <a:cs typeface="Calibri"/>
                <a:sym typeface="Calibri"/>
                <a:hlinkClick r:id="rId6">
                  <a:extLst>
                    <a:ext uri="{A12FA001-AC4F-418D-AE19-62706E023703}">
                      <ahyp:hlinkClr val="tx"/>
                    </a:ext>
                  </a:extLst>
                </a:hlinkClick>
              </a:rPr>
              <a:t>EPALE – Europäische Kommission</a:t>
            </a:r>
            <a:r>
              <a:rPr b="0" i="0" lang="en-GB" sz="850">
                <a:solidFill>
                  <a:srgbClr val="1E2879"/>
                </a:solidFill>
                <a:latin typeface="Calibri"/>
                <a:ea typeface="Calibri"/>
                <a:cs typeface="Calibri"/>
                <a:sym typeface="Calibri"/>
              </a:rPr>
              <a:t>)Sie beleuchtet die wachsende Rolle von Micro‑Credentials in der Erwachsenenbildung und bietet Materialien, Artikel und Fallstudien, die erwachsenen Lernenden helfen, sich in der nicht-formalen Bildung zurechtzufinden. (</a:t>
            </a:r>
            <a:r>
              <a:rPr b="0" i="0" lang="en-GB" sz="850" u="sng">
                <a:solidFill>
                  <a:srgbClr val="1E2879"/>
                </a:solidFill>
                <a:latin typeface="Calibri"/>
                <a:ea typeface="Calibri"/>
                <a:cs typeface="Calibri"/>
                <a:sym typeface="Calibri"/>
                <a:hlinkClick r:id="rId7">
                  <a:extLst>
                    <a:ext uri="{A12FA001-AC4F-418D-AE19-62706E023703}">
                      <ahyp:hlinkClr val="tx"/>
                    </a:ext>
                  </a:extLst>
                </a:hlinkClick>
              </a:rPr>
              <a:t>EPALE – Europäische Kommission</a:t>
            </a:r>
            <a:r>
              <a:rPr b="0" i="0" lang="en-GB" sz="850">
                <a:solidFill>
                  <a:srgbClr val="1E2879"/>
                </a:solidFill>
                <a:latin typeface="Calibri"/>
                <a:ea typeface="Calibri"/>
                <a:cs typeface="Calibri"/>
                <a:sym typeface="Calibri"/>
              </a:rPr>
              <a:t>)</a:t>
            </a:r>
            <a:endParaRPr/>
          </a:p>
          <a:p>
            <a:pPr indent="0" lvl="0" marL="0" marR="0" rtl="0" algn="l">
              <a:lnSpc>
                <a:spcPct val="150000"/>
              </a:lnSpc>
              <a:spcBef>
                <a:spcPts val="0"/>
              </a:spcBef>
              <a:spcAft>
                <a:spcPts val="0"/>
              </a:spcAft>
              <a:buClr>
                <a:srgbClr val="4763AE"/>
              </a:buClr>
              <a:buSzPts val="1050"/>
              <a:buFont typeface="Arial"/>
              <a:buNone/>
            </a:pPr>
            <a:r>
              <a:rPr b="0" i="0" lang="en-GB" sz="850">
                <a:solidFill>
                  <a:srgbClr val="1E2879"/>
                </a:solidFill>
                <a:latin typeface="Calibri"/>
                <a:ea typeface="Calibri"/>
                <a:cs typeface="Calibri"/>
                <a:sym typeface="Calibri"/>
              </a:rPr>
              <a:t>Nutzen Sie EPALE, um hochwertige, anerkannte Kurzkurse zu finden oder sich mit aktuellen Debatten zum lebenslangen Lernen zu befassen.</a:t>
            </a:r>
            <a:endParaRPr b="0" i="0" sz="1050">
              <a:solidFill>
                <a:srgbClr val="1E2879"/>
              </a:solidFill>
              <a:latin typeface="Calibri"/>
              <a:ea typeface="Calibri"/>
              <a:cs typeface="Calibri"/>
              <a:sym typeface="Calibri"/>
            </a:endParaRPr>
          </a:p>
        </p:txBody>
      </p:sp>
      <p:grpSp>
        <p:nvGrpSpPr>
          <p:cNvPr id="2667" name="Google Shape;2667;p73"/>
          <p:cNvGrpSpPr/>
          <p:nvPr/>
        </p:nvGrpSpPr>
        <p:grpSpPr>
          <a:xfrm>
            <a:off x="2189319" y="4416470"/>
            <a:ext cx="1346899" cy="406400"/>
            <a:chOff x="1997756" y="3611831"/>
            <a:chExt cx="1346899" cy="406400"/>
          </a:xfrm>
        </p:grpSpPr>
        <p:grpSp>
          <p:nvGrpSpPr>
            <p:cNvPr id="2668" name="Google Shape;2668;p73"/>
            <p:cNvGrpSpPr/>
            <p:nvPr/>
          </p:nvGrpSpPr>
          <p:grpSpPr>
            <a:xfrm>
              <a:off x="1997756" y="3611831"/>
              <a:ext cx="1346899" cy="406400"/>
              <a:chOff x="1590175" y="6032510"/>
              <a:chExt cx="1346899" cy="406400"/>
            </a:xfrm>
          </p:grpSpPr>
          <p:sp>
            <p:nvSpPr>
              <p:cNvPr id="2669" name="Google Shape;2669;p73"/>
              <p:cNvSpPr/>
              <p:nvPr/>
            </p:nvSpPr>
            <p:spPr>
              <a:xfrm>
                <a:off x="1941157" y="6087928"/>
                <a:ext cx="995917"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70" name="Google Shape;2670;p73"/>
              <p:cNvSpPr/>
              <p:nvPr/>
            </p:nvSpPr>
            <p:spPr>
              <a:xfrm>
                <a:off x="1784140" y="6092546"/>
                <a:ext cx="1152934"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71" name="Google Shape;2671;p73"/>
              <p:cNvSpPr txBox="1"/>
              <p:nvPr/>
            </p:nvSpPr>
            <p:spPr>
              <a:xfrm>
                <a:off x="1981385" y="6096239"/>
                <a:ext cx="955689"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Ressource</a:t>
                </a:r>
                <a:endParaRPr/>
              </a:p>
            </p:txBody>
          </p:sp>
          <p:sp>
            <p:nvSpPr>
              <p:cNvPr id="2672" name="Google Shape;2672;p73"/>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73" name="Google Shape;2673;p73"/>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674" name="Google Shape;2674;p73"/>
            <p:cNvGrpSpPr/>
            <p:nvPr/>
          </p:nvGrpSpPr>
          <p:grpSpPr>
            <a:xfrm>
              <a:off x="2047113" y="3661022"/>
              <a:ext cx="320730" cy="314353"/>
              <a:chOff x="8515834" y="1384129"/>
              <a:chExt cx="1538157" cy="1507572"/>
            </a:xfrm>
          </p:grpSpPr>
          <p:grpSp>
            <p:nvGrpSpPr>
              <p:cNvPr id="2675" name="Google Shape;2675;p73"/>
              <p:cNvGrpSpPr/>
              <p:nvPr/>
            </p:nvGrpSpPr>
            <p:grpSpPr>
              <a:xfrm>
                <a:off x="9122006" y="1798742"/>
                <a:ext cx="652378" cy="709850"/>
                <a:chOff x="4172018" y="1336363"/>
                <a:chExt cx="742283" cy="807675"/>
              </a:xfrm>
            </p:grpSpPr>
            <p:sp>
              <p:nvSpPr>
                <p:cNvPr id="2676" name="Google Shape;2676;p73"/>
                <p:cNvSpPr/>
                <p:nvPr/>
              </p:nvSpPr>
              <p:spPr>
                <a:xfrm>
                  <a:off x="4172018" y="1603142"/>
                  <a:ext cx="326273" cy="540896"/>
                </a:xfrm>
                <a:custGeom>
                  <a:rect b="b" l="l" r="r" t="t"/>
                  <a:pathLst>
                    <a:path extrusionOk="0" h="540896" w="326273">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77" name="Google Shape;2677;p73"/>
                <p:cNvSpPr/>
                <p:nvPr/>
              </p:nvSpPr>
              <p:spPr>
                <a:xfrm>
                  <a:off x="4229167" y="1336363"/>
                  <a:ext cx="210937" cy="214976"/>
                </a:xfrm>
                <a:custGeom>
                  <a:rect b="b" l="l" r="r" t="t"/>
                  <a:pathLst>
                    <a:path extrusionOk="0" h="214976" w="210937">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78" name="Google Shape;2678;p73"/>
                <p:cNvSpPr/>
                <p:nvPr/>
              </p:nvSpPr>
              <p:spPr>
                <a:xfrm>
                  <a:off x="4809596" y="1481626"/>
                  <a:ext cx="104705" cy="404660"/>
                </a:xfrm>
                <a:custGeom>
                  <a:rect b="b" l="l" r="r" t="t"/>
                  <a:pathLst>
                    <a:path extrusionOk="0" h="404660" w="104705">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79" name="Google Shape;2679;p73"/>
                <p:cNvSpPr/>
                <p:nvPr/>
              </p:nvSpPr>
              <p:spPr>
                <a:xfrm>
                  <a:off x="4756500" y="1389805"/>
                  <a:ext cx="50819" cy="51633"/>
                </a:xfrm>
                <a:custGeom>
                  <a:rect b="b" l="l" r="r" t="t"/>
                  <a:pathLst>
                    <a:path extrusionOk="0" h="51633" w="50819">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680" name="Google Shape;2680;p73"/>
              <p:cNvSpPr/>
              <p:nvPr/>
            </p:nvSpPr>
            <p:spPr>
              <a:xfrm rot="1336282">
                <a:off x="8687174" y="1568164"/>
                <a:ext cx="1195477" cy="1139501"/>
              </a:xfrm>
              <a:prstGeom prst="wedgeEllipseCallout">
                <a:avLst>
                  <a:gd fmla="val -24644" name="adj1"/>
                  <a:gd fmla="val 67550" name="adj2"/>
                </a:avLst>
              </a:pr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2681" name="Google Shape;2681;p73"/>
          <p:cNvSpPr txBox="1"/>
          <p:nvPr>
            <p:ph idx="4" type="body"/>
          </p:nvPr>
        </p:nvSpPr>
        <p:spPr>
          <a:xfrm>
            <a:off x="1306362" y="1371943"/>
            <a:ext cx="5931043" cy="108720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solidFill>
                  <a:srgbClr val="D38CBC"/>
                </a:solidFill>
              </a:rPr>
              <a:t>Plattformen für lebenslanges Lernen</a:t>
            </a:r>
            <a:endParaRPr/>
          </a:p>
          <a:p>
            <a:pPr indent="0" lvl="0" marL="0" rtl="0" algn="l">
              <a:lnSpc>
                <a:spcPct val="150000"/>
              </a:lnSpc>
              <a:spcBef>
                <a:spcPts val="0"/>
              </a:spcBef>
              <a:spcAft>
                <a:spcPts val="0"/>
              </a:spcAft>
              <a:buSzPts val="1100"/>
              <a:buNone/>
            </a:pPr>
            <a:r>
              <a:rPr lang="en-GB"/>
              <a:t>Hier finden Sie EU-weite Plattformen für lebenslanges Lernen, die für Frauen in der Spätkarriere besonders relevant sind – vor allem für persönliche Entwicklung, Finanzbildung, Führung und Übergänge – sowie einige Tipps, wie Sie sie wirkungsvoll nutzen.</a:t>
            </a:r>
            <a:endParaRPr/>
          </a:p>
          <a:p>
            <a:pPr indent="0" lvl="0" marL="0" rtl="0" algn="l">
              <a:lnSpc>
                <a:spcPct val="150000"/>
              </a:lnSpc>
              <a:spcBef>
                <a:spcPts val="0"/>
              </a:spcBef>
              <a:spcAft>
                <a:spcPts val="0"/>
              </a:spcAft>
              <a:buSzPts val="1100"/>
              <a:buNone/>
            </a:pPr>
            <a:r>
              <a:t/>
            </a:r>
            <a:endParaRPr>
              <a:latin typeface="Calibri"/>
              <a:ea typeface="Calibri"/>
              <a:cs typeface="Calibri"/>
              <a:sym typeface="Calibri"/>
            </a:endParaRPr>
          </a:p>
          <a:p>
            <a:pPr indent="-101600" lvl="0" marL="171450" rtl="0" algn="l">
              <a:lnSpc>
                <a:spcPct val="150000"/>
              </a:lnSpc>
              <a:spcBef>
                <a:spcPts val="0"/>
              </a:spcBef>
              <a:spcAft>
                <a:spcPts val="0"/>
              </a:spcAft>
              <a:buSzPts val="1100"/>
              <a:buNone/>
            </a:pPr>
            <a:r>
              <a:t/>
            </a:r>
            <a:endParaRPr>
              <a:latin typeface="Calibri"/>
              <a:ea typeface="Calibri"/>
              <a:cs typeface="Calibri"/>
              <a:sym typeface="Calibri"/>
            </a:endParaRPr>
          </a:p>
        </p:txBody>
      </p:sp>
      <p:sp>
        <p:nvSpPr>
          <p:cNvPr id="2682" name="Google Shape;2682;p73"/>
          <p:cNvSpPr/>
          <p:nvPr/>
        </p:nvSpPr>
        <p:spPr>
          <a:xfrm>
            <a:off x="1069040" y="6678324"/>
            <a:ext cx="5231219" cy="2695816"/>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83" name="Google Shape;2683;p73"/>
          <p:cNvSpPr txBox="1"/>
          <p:nvPr/>
        </p:nvSpPr>
        <p:spPr>
          <a:xfrm>
            <a:off x="1272292" y="6915420"/>
            <a:ext cx="4827843" cy="240445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1" i="0" lang="en-GB" sz="900">
                <a:solidFill>
                  <a:srgbClr val="1E2879"/>
                </a:solidFill>
                <a:latin typeface="Calibri"/>
                <a:ea typeface="Calibri"/>
                <a:cs typeface="Calibri"/>
                <a:sym typeface="Calibri"/>
              </a:rPr>
              <a:t>European School Education Platform – Kurse zum lebenslangen Lernen</a:t>
            </a:r>
            <a:endParaRPr/>
          </a:p>
          <a:p>
            <a:pPr indent="0" lvl="0" marL="0" marR="0" rtl="0" algn="l">
              <a:lnSpc>
                <a:spcPct val="150000"/>
              </a:lnSpc>
              <a:spcBef>
                <a:spcPts val="0"/>
              </a:spcBef>
              <a:spcAft>
                <a:spcPts val="0"/>
              </a:spcAft>
              <a:buClr>
                <a:srgbClr val="4763AE"/>
              </a:buClr>
              <a:buSzPts val="1100"/>
              <a:buFont typeface="Arial"/>
              <a:buNone/>
            </a:pPr>
            <a:r>
              <a:rPr b="0" i="0" lang="en-GB" sz="900">
                <a:solidFill>
                  <a:srgbClr val="1E2879"/>
                </a:solidFill>
                <a:latin typeface="Calibri"/>
                <a:ea typeface="Calibri"/>
                <a:cs typeface="Calibri"/>
                <a:sym typeface="Calibri"/>
              </a:rPr>
              <a:t>Der Kurs </a:t>
            </a:r>
            <a:r>
              <a:rPr b="1" i="0" lang="en-GB" sz="900">
                <a:solidFill>
                  <a:srgbClr val="1E2879"/>
                </a:solidFill>
                <a:latin typeface="Calibri"/>
                <a:ea typeface="Calibri"/>
                <a:cs typeface="Calibri"/>
                <a:sym typeface="Calibri"/>
              </a:rPr>
              <a:t>„Lifelong Learning“</a:t>
            </a:r>
            <a:r>
              <a:rPr b="0" i="0" lang="en-GB" sz="900">
                <a:solidFill>
                  <a:srgbClr val="1E2879"/>
                </a:solidFill>
                <a:latin typeface="Calibri"/>
                <a:ea typeface="Calibri"/>
                <a:cs typeface="Calibri"/>
                <a:sym typeface="Calibri"/>
              </a:rPr>
              <a:t> auf dieser EU-Plattform hilft erwachsenen Lernenden, Kompetenzen wie interkulturelle Kommunikation, eine wachstumsorientierte Haltung und selbstgesteuertes Lernen aufzubauen. (</a:t>
            </a:r>
            <a:r>
              <a:rPr b="0" i="0" lang="en-GB" sz="900" u="sng">
                <a:solidFill>
                  <a:srgbClr val="1E2879"/>
                </a:solidFill>
                <a:latin typeface="Calibri"/>
                <a:ea typeface="Calibri"/>
                <a:cs typeface="Calibri"/>
                <a:sym typeface="Calibri"/>
                <a:hlinkClick r:id="rId8">
                  <a:extLst>
                    <a:ext uri="{A12FA001-AC4F-418D-AE19-62706E023703}">
                      <ahyp:hlinkClr val="tx"/>
                    </a:ext>
                  </a:extLst>
                </a:hlinkClick>
              </a:rPr>
              <a:t>European School Education Platform</a:t>
            </a:r>
            <a:r>
              <a:rPr b="0" i="0" lang="en-GB" sz="900">
                <a:solidFill>
                  <a:srgbClr val="1E2879"/>
                </a:solidFill>
                <a:latin typeface="Calibri"/>
                <a:ea typeface="Calibri"/>
                <a:cs typeface="Calibri"/>
                <a:sym typeface="Calibri"/>
              </a:rPr>
              <a:t>)</a:t>
            </a:r>
            <a:endParaRPr/>
          </a:p>
          <a:p>
            <a:pPr indent="0" lvl="0" marL="0" marR="0" rtl="0" algn="l">
              <a:lnSpc>
                <a:spcPct val="150000"/>
              </a:lnSpc>
              <a:spcBef>
                <a:spcPts val="0"/>
              </a:spcBef>
              <a:spcAft>
                <a:spcPts val="0"/>
              </a:spcAft>
              <a:buClr>
                <a:srgbClr val="4763AE"/>
              </a:buClr>
              <a:buSzPts val="1100"/>
              <a:buFont typeface="Arial"/>
              <a:buNone/>
            </a:pPr>
            <a:r>
              <a:rPr b="0" i="0" lang="en-GB" sz="900">
                <a:solidFill>
                  <a:srgbClr val="1E2879"/>
                </a:solidFill>
                <a:latin typeface="Calibri"/>
                <a:ea typeface="Calibri"/>
                <a:cs typeface="Calibri"/>
                <a:sym typeface="Calibri"/>
              </a:rPr>
              <a:t>Es gibt außerdem einen Kurs im Workshop-Format mit dem Titel </a:t>
            </a:r>
            <a:r>
              <a:rPr b="1" i="0" lang="en-GB" sz="900">
                <a:solidFill>
                  <a:srgbClr val="1E2879"/>
                </a:solidFill>
                <a:latin typeface="Calibri"/>
                <a:ea typeface="Calibri"/>
                <a:cs typeface="Calibri"/>
                <a:sym typeface="Calibri"/>
              </a:rPr>
              <a:t>„Lifelong Learning: Elements of Wisdom“</a:t>
            </a:r>
            <a:r>
              <a:rPr b="0" i="0" lang="en-GB" sz="900">
                <a:solidFill>
                  <a:srgbClr val="1E2879"/>
                </a:solidFill>
                <a:latin typeface="Calibri"/>
                <a:ea typeface="Calibri"/>
                <a:cs typeface="Calibri"/>
                <a:sym typeface="Calibri"/>
              </a:rPr>
              <a:t>, der sich auf die Begleitung von Erwachsenenlernen, Reflexion und Gruppenarbeit konzentriert. (</a:t>
            </a:r>
            <a:r>
              <a:rPr b="0" i="0" lang="en-GB" sz="900" u="sng">
                <a:solidFill>
                  <a:srgbClr val="1E2879"/>
                </a:solidFill>
                <a:latin typeface="Calibri"/>
                <a:ea typeface="Calibri"/>
                <a:cs typeface="Calibri"/>
                <a:sym typeface="Calibri"/>
                <a:hlinkClick r:id="rId9">
                  <a:extLst>
                    <a:ext uri="{A12FA001-AC4F-418D-AE19-62706E023703}">
                      <ahyp:hlinkClr val="tx"/>
                    </a:ext>
                  </a:extLst>
                </a:hlinkClick>
              </a:rPr>
              <a:t>European School Education Platform</a:t>
            </a:r>
            <a:r>
              <a:rPr b="0" i="0" lang="en-GB" sz="900">
                <a:solidFill>
                  <a:srgbClr val="1E2879"/>
                </a:solidFill>
                <a:latin typeface="Calibri"/>
                <a:ea typeface="Calibri"/>
                <a:cs typeface="Calibri"/>
                <a:sym typeface="Calibri"/>
              </a:rPr>
              <a:t>)</a:t>
            </a:r>
            <a:endParaRPr/>
          </a:p>
          <a:p>
            <a:pPr indent="0" lvl="0" marL="0" marR="0" rtl="0" algn="l">
              <a:lnSpc>
                <a:spcPct val="150000"/>
              </a:lnSpc>
              <a:spcBef>
                <a:spcPts val="0"/>
              </a:spcBef>
              <a:spcAft>
                <a:spcPts val="0"/>
              </a:spcAft>
              <a:buClr>
                <a:srgbClr val="4763AE"/>
              </a:buClr>
              <a:buSzPts val="1100"/>
              <a:buFont typeface="Arial"/>
              <a:buNone/>
            </a:pPr>
            <a:r>
              <a:rPr b="0" i="0" lang="en-GB" sz="900">
                <a:solidFill>
                  <a:srgbClr val="1E2879"/>
                </a:solidFill>
                <a:latin typeface="Calibri"/>
                <a:ea typeface="Calibri"/>
                <a:cs typeface="Calibri"/>
                <a:sym typeface="Calibri"/>
              </a:rPr>
              <a:t>Diese sind besonders nützlich für Frauen, die sich in ihrer späten Karriere- bzw. Lebensphase neu erfinden, andere begleiten oder führen möchten.</a:t>
            </a:r>
            <a:endParaRPr b="0" i="0" sz="1050">
              <a:solidFill>
                <a:srgbClr val="1E2879"/>
              </a:solidFill>
              <a:latin typeface="Calibri"/>
              <a:ea typeface="Calibri"/>
              <a:cs typeface="Calibri"/>
              <a:sym typeface="Calibri"/>
            </a:endParaRPr>
          </a:p>
        </p:txBody>
      </p:sp>
      <p:grpSp>
        <p:nvGrpSpPr>
          <p:cNvPr id="2684" name="Google Shape;2684;p73"/>
          <p:cNvGrpSpPr/>
          <p:nvPr/>
        </p:nvGrpSpPr>
        <p:grpSpPr>
          <a:xfrm>
            <a:off x="1252173" y="6497876"/>
            <a:ext cx="1387128" cy="406400"/>
            <a:chOff x="1997756" y="3611831"/>
            <a:chExt cx="1387128" cy="406400"/>
          </a:xfrm>
        </p:grpSpPr>
        <p:grpSp>
          <p:nvGrpSpPr>
            <p:cNvPr id="2685" name="Google Shape;2685;p73"/>
            <p:cNvGrpSpPr/>
            <p:nvPr/>
          </p:nvGrpSpPr>
          <p:grpSpPr>
            <a:xfrm>
              <a:off x="1997756" y="3611831"/>
              <a:ext cx="1387128" cy="406400"/>
              <a:chOff x="1590175" y="6032510"/>
              <a:chExt cx="1387128" cy="406400"/>
            </a:xfrm>
          </p:grpSpPr>
          <p:sp>
            <p:nvSpPr>
              <p:cNvPr id="2686" name="Google Shape;2686;p73"/>
              <p:cNvSpPr/>
              <p:nvPr/>
            </p:nvSpPr>
            <p:spPr>
              <a:xfrm>
                <a:off x="1941158" y="6087928"/>
                <a:ext cx="674452"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87" name="Google Shape;2687;p73"/>
              <p:cNvSpPr/>
              <p:nvPr/>
            </p:nvSpPr>
            <p:spPr>
              <a:xfrm>
                <a:off x="1784140" y="6092546"/>
                <a:ext cx="1120096"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88" name="Google Shape;2688;p73"/>
              <p:cNvSpPr txBox="1"/>
              <p:nvPr/>
            </p:nvSpPr>
            <p:spPr>
              <a:xfrm>
                <a:off x="1981385" y="6096239"/>
                <a:ext cx="995918"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Ressource</a:t>
                </a:r>
                <a:endParaRPr/>
              </a:p>
            </p:txBody>
          </p:sp>
          <p:sp>
            <p:nvSpPr>
              <p:cNvPr id="2689" name="Google Shape;2689;p73"/>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90" name="Google Shape;2690;p73"/>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691" name="Google Shape;2691;p73"/>
            <p:cNvGrpSpPr/>
            <p:nvPr/>
          </p:nvGrpSpPr>
          <p:grpSpPr>
            <a:xfrm>
              <a:off x="2047113" y="3661022"/>
              <a:ext cx="320730" cy="314353"/>
              <a:chOff x="8515834" y="1384129"/>
              <a:chExt cx="1538157" cy="1507572"/>
            </a:xfrm>
          </p:grpSpPr>
          <p:grpSp>
            <p:nvGrpSpPr>
              <p:cNvPr id="2692" name="Google Shape;2692;p73"/>
              <p:cNvGrpSpPr/>
              <p:nvPr/>
            </p:nvGrpSpPr>
            <p:grpSpPr>
              <a:xfrm>
                <a:off x="9122006" y="1798742"/>
                <a:ext cx="652378" cy="709850"/>
                <a:chOff x="4172018" y="1336363"/>
                <a:chExt cx="742283" cy="807675"/>
              </a:xfrm>
            </p:grpSpPr>
            <p:sp>
              <p:nvSpPr>
                <p:cNvPr id="2693" name="Google Shape;2693;p73"/>
                <p:cNvSpPr/>
                <p:nvPr/>
              </p:nvSpPr>
              <p:spPr>
                <a:xfrm>
                  <a:off x="4172018" y="1603142"/>
                  <a:ext cx="326273" cy="540896"/>
                </a:xfrm>
                <a:custGeom>
                  <a:rect b="b" l="l" r="r" t="t"/>
                  <a:pathLst>
                    <a:path extrusionOk="0" h="540896" w="326273">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4" name="Google Shape;2694;p73"/>
                <p:cNvSpPr/>
                <p:nvPr/>
              </p:nvSpPr>
              <p:spPr>
                <a:xfrm>
                  <a:off x="4229167" y="1336363"/>
                  <a:ext cx="210937" cy="214976"/>
                </a:xfrm>
                <a:custGeom>
                  <a:rect b="b" l="l" r="r" t="t"/>
                  <a:pathLst>
                    <a:path extrusionOk="0" h="214976" w="210937">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5" name="Google Shape;2695;p73"/>
                <p:cNvSpPr/>
                <p:nvPr/>
              </p:nvSpPr>
              <p:spPr>
                <a:xfrm>
                  <a:off x="4809596" y="1481626"/>
                  <a:ext cx="104705" cy="404660"/>
                </a:xfrm>
                <a:custGeom>
                  <a:rect b="b" l="l" r="r" t="t"/>
                  <a:pathLst>
                    <a:path extrusionOk="0" h="404660" w="104705">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6" name="Google Shape;2696;p73"/>
                <p:cNvSpPr/>
                <p:nvPr/>
              </p:nvSpPr>
              <p:spPr>
                <a:xfrm>
                  <a:off x="4756500" y="1389805"/>
                  <a:ext cx="50819" cy="51633"/>
                </a:xfrm>
                <a:custGeom>
                  <a:rect b="b" l="l" r="r" t="t"/>
                  <a:pathLst>
                    <a:path extrusionOk="0" h="51633" w="50819">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697" name="Google Shape;2697;p73"/>
              <p:cNvSpPr/>
              <p:nvPr/>
            </p:nvSpPr>
            <p:spPr>
              <a:xfrm rot="1336282">
                <a:off x="8687174" y="1568164"/>
                <a:ext cx="1195477" cy="1139501"/>
              </a:xfrm>
              <a:prstGeom prst="wedgeEllipseCallout">
                <a:avLst>
                  <a:gd fmla="val -24644" name="adj1"/>
                  <a:gd fmla="val 67550" name="adj2"/>
                </a:avLst>
              </a:pr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1" name="Shape 2701"/>
        <p:cNvGrpSpPr/>
        <p:nvPr/>
      </p:nvGrpSpPr>
      <p:grpSpPr>
        <a:xfrm>
          <a:off x="0" y="0"/>
          <a:ext cx="0" cy="0"/>
          <a:chOff x="0" y="0"/>
          <a:chExt cx="0" cy="0"/>
        </a:xfrm>
      </p:grpSpPr>
      <p:sp>
        <p:nvSpPr>
          <p:cNvPr id="2702" name="Google Shape;2702;p74"/>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703" name="Google Shape;2703;p74"/>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704" name="Google Shape;2704;p74"/>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D38CBC"/>
              </a:buClr>
              <a:buSzPts val="3000"/>
              <a:buNone/>
            </a:pPr>
            <a:r>
              <a:rPr lang="en-GB"/>
              <a:t>Ressourcen</a:t>
            </a:r>
            <a:endParaRPr/>
          </a:p>
        </p:txBody>
      </p:sp>
      <p:cxnSp>
        <p:nvCxnSpPr>
          <p:cNvPr id="2705" name="Google Shape;2705;p74"/>
          <p:cNvCxnSpPr/>
          <p:nvPr/>
        </p:nvCxnSpPr>
        <p:spPr>
          <a:xfrm>
            <a:off x="1471747" y="1264920"/>
            <a:ext cx="5778139" cy="0"/>
          </a:xfrm>
          <a:prstGeom prst="straightConnector1">
            <a:avLst/>
          </a:prstGeom>
          <a:noFill/>
          <a:ln cap="flat" cmpd="sng" w="19050">
            <a:solidFill>
              <a:srgbClr val="D38CBC"/>
            </a:solidFill>
            <a:prstDash val="dot"/>
            <a:miter lim="8000"/>
            <a:headEnd len="sm" w="sm" type="none"/>
            <a:tailEnd len="sm" w="sm" type="none"/>
          </a:ln>
        </p:spPr>
      </p:cxnSp>
      <p:grpSp>
        <p:nvGrpSpPr>
          <p:cNvPr id="2706" name="Google Shape;2706;p74"/>
          <p:cNvGrpSpPr/>
          <p:nvPr/>
        </p:nvGrpSpPr>
        <p:grpSpPr>
          <a:xfrm>
            <a:off x="973372" y="543749"/>
            <a:ext cx="594171" cy="758066"/>
            <a:chOff x="5321116" y="858896"/>
            <a:chExt cx="888315" cy="1133345"/>
          </a:xfrm>
        </p:grpSpPr>
        <p:sp>
          <p:nvSpPr>
            <p:cNvPr id="2707" name="Google Shape;2707;p74"/>
            <p:cNvSpPr/>
            <p:nvPr/>
          </p:nvSpPr>
          <p:spPr>
            <a:xfrm>
              <a:off x="5484486" y="1083374"/>
              <a:ext cx="277113" cy="317697"/>
            </a:xfrm>
            <a:custGeom>
              <a:rect b="b" l="l" r="r" t="t"/>
              <a:pathLst>
                <a:path extrusionOk="0" h="317697" w="277113">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08" name="Google Shape;2708;p74"/>
            <p:cNvSpPr/>
            <p:nvPr/>
          </p:nvSpPr>
          <p:spPr>
            <a:xfrm>
              <a:off x="5667542" y="858896"/>
              <a:ext cx="256366" cy="489883"/>
            </a:xfrm>
            <a:custGeom>
              <a:rect b="b" l="l" r="r" t="t"/>
              <a:pathLst>
                <a:path extrusionOk="0" h="489883" w="256366">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09" name="Google Shape;2709;p74"/>
            <p:cNvSpPr/>
            <p:nvPr/>
          </p:nvSpPr>
          <p:spPr>
            <a:xfrm>
              <a:off x="5729002" y="1020941"/>
              <a:ext cx="113833" cy="327837"/>
            </a:xfrm>
            <a:custGeom>
              <a:rect b="b" l="l" r="r" t="t"/>
              <a:pathLst>
                <a:path extrusionOk="0" h="327837" w="113833">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10" name="Google Shape;2710;p74"/>
            <p:cNvSpPr/>
            <p:nvPr/>
          </p:nvSpPr>
          <p:spPr>
            <a:xfrm>
              <a:off x="5606832" y="1205557"/>
              <a:ext cx="155106" cy="644069"/>
            </a:xfrm>
            <a:custGeom>
              <a:rect b="b" l="l" r="r" t="t"/>
              <a:pathLst>
                <a:path extrusionOk="0" h="644069" w="155106">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11" name="Google Shape;2711;p74"/>
            <p:cNvSpPr/>
            <p:nvPr/>
          </p:nvSpPr>
          <p:spPr>
            <a:xfrm>
              <a:off x="5810496" y="1205446"/>
              <a:ext cx="398935" cy="381363"/>
            </a:xfrm>
            <a:custGeom>
              <a:rect b="b" l="l" r="r" t="t"/>
              <a:pathLst>
                <a:path extrusionOk="0" h="381363" w="398935">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12" name="Google Shape;2712;p74"/>
            <p:cNvSpPr/>
            <p:nvPr/>
          </p:nvSpPr>
          <p:spPr>
            <a:xfrm>
              <a:off x="5729070" y="1388914"/>
              <a:ext cx="276943" cy="338132"/>
            </a:xfrm>
            <a:custGeom>
              <a:rect b="b" l="l" r="r" t="t"/>
              <a:pathLst>
                <a:path extrusionOk="0" h="338132" w="276943">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13" name="Google Shape;2713;p74"/>
            <p:cNvSpPr/>
            <p:nvPr/>
          </p:nvSpPr>
          <p:spPr>
            <a:xfrm>
              <a:off x="5506225" y="1471221"/>
              <a:ext cx="255802" cy="296572"/>
            </a:xfrm>
            <a:custGeom>
              <a:rect b="b" l="l" r="r" t="t"/>
              <a:pathLst>
                <a:path extrusionOk="0" h="296572" w="25580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14" name="Google Shape;2714;p74"/>
            <p:cNvSpPr/>
            <p:nvPr/>
          </p:nvSpPr>
          <p:spPr>
            <a:xfrm>
              <a:off x="5321116" y="1246520"/>
              <a:ext cx="378785" cy="419745"/>
            </a:xfrm>
            <a:custGeom>
              <a:rect b="b" l="l" r="r" t="t"/>
              <a:pathLst>
                <a:path extrusionOk="0" h="419745" w="37878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15" name="Google Shape;2715;p74"/>
            <p:cNvSpPr/>
            <p:nvPr/>
          </p:nvSpPr>
          <p:spPr>
            <a:xfrm>
              <a:off x="5464146" y="1816690"/>
              <a:ext cx="562308" cy="175551"/>
            </a:xfrm>
            <a:custGeom>
              <a:rect b="b" l="l" r="r" t="t"/>
              <a:pathLst>
                <a:path extrusionOk="0" h="175551" w="562308">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solidFill>
              <a:srgbClr val="D38CB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716" name="Google Shape;2716;p74"/>
          <p:cNvSpPr/>
          <p:nvPr/>
        </p:nvSpPr>
        <p:spPr>
          <a:xfrm>
            <a:off x="1097187" y="2647796"/>
            <a:ext cx="5231219" cy="2279745"/>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17" name="Google Shape;2717;p74"/>
          <p:cNvSpPr txBox="1"/>
          <p:nvPr/>
        </p:nvSpPr>
        <p:spPr>
          <a:xfrm>
            <a:off x="1300706" y="2770075"/>
            <a:ext cx="4978649" cy="185412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1" i="0" lang="en-GB" sz="950">
                <a:solidFill>
                  <a:srgbClr val="1E2879"/>
                </a:solidFill>
                <a:latin typeface="Calibri"/>
                <a:ea typeface="Calibri"/>
                <a:cs typeface="Calibri"/>
                <a:sym typeface="Calibri"/>
              </a:rPr>
              <a:t>Money &amp; Life Skills (Erasmus+-Projekt)</a:t>
            </a:r>
            <a:endParaRPr/>
          </a:p>
          <a:p>
            <a:pPr indent="0" lvl="0" marL="0" marR="0" rtl="0" algn="l">
              <a:lnSpc>
                <a:spcPct val="150000"/>
              </a:lnSpc>
              <a:spcBef>
                <a:spcPts val="0"/>
              </a:spcBef>
              <a:spcAft>
                <a:spcPts val="0"/>
              </a:spcAft>
              <a:buClr>
                <a:srgbClr val="4763AE"/>
              </a:buClr>
              <a:buSzPts val="1100"/>
              <a:buFont typeface="Arial"/>
              <a:buNone/>
            </a:pPr>
            <a:r>
              <a:rPr b="0" i="0" lang="en-GB" sz="950">
                <a:solidFill>
                  <a:srgbClr val="1E2879"/>
                </a:solidFill>
                <a:latin typeface="Calibri"/>
                <a:ea typeface="Calibri"/>
                <a:cs typeface="Calibri"/>
                <a:sym typeface="Calibri"/>
              </a:rPr>
              <a:t>Eine eigens entwickelte EU-E-Learning-Plattform zu finanzieller Handlungskompetenz, Lebenskompetenzen und Erwachsenenbildung. (</a:t>
            </a:r>
            <a:r>
              <a:rPr b="0" i="0" lang="en-GB" sz="950" u="sng">
                <a:solidFill>
                  <a:srgbClr val="1E2879"/>
                </a:solidFill>
                <a:latin typeface="Calibri"/>
                <a:ea typeface="Calibri"/>
                <a:cs typeface="Calibri"/>
                <a:sym typeface="Calibri"/>
                <a:hlinkClick r:id="rId3">
                  <a:extLst>
                    <a:ext uri="{A12FA001-AC4F-418D-AE19-62706E023703}">
                      <ahyp:hlinkClr val="tx"/>
                    </a:ext>
                  </a:extLst>
                </a:hlinkClick>
              </a:rPr>
              <a:t>moneylifeskills.eu</a:t>
            </a:r>
            <a:r>
              <a:rPr b="0" i="0" lang="en-GB" sz="950">
                <a:solidFill>
                  <a:srgbClr val="1E2879"/>
                </a:solidFill>
                <a:latin typeface="Calibri"/>
                <a:ea typeface="Calibri"/>
                <a:cs typeface="Calibri"/>
                <a:sym typeface="Calibri"/>
              </a:rPr>
              <a:t>)</a:t>
            </a:r>
            <a:endParaRPr/>
          </a:p>
          <a:p>
            <a:pPr indent="0" lvl="0" marL="0" marR="0" rtl="0" algn="l">
              <a:lnSpc>
                <a:spcPct val="150000"/>
              </a:lnSpc>
              <a:spcBef>
                <a:spcPts val="0"/>
              </a:spcBef>
              <a:spcAft>
                <a:spcPts val="0"/>
              </a:spcAft>
              <a:buClr>
                <a:srgbClr val="4763AE"/>
              </a:buClr>
              <a:buSzPts val="1100"/>
              <a:buFont typeface="Arial"/>
              <a:buNone/>
            </a:pPr>
            <a:r>
              <a:rPr b="0" i="0" lang="en-GB" sz="950">
                <a:solidFill>
                  <a:srgbClr val="1E2879"/>
                </a:solidFill>
                <a:latin typeface="Calibri"/>
                <a:ea typeface="Calibri"/>
                <a:cs typeface="Calibri"/>
                <a:sym typeface="Calibri"/>
              </a:rPr>
              <a:t>Die Module der Plattform orientieren sich an realen Lebensereignissen (z. B. „ein Haus kaufen“, „den Job verlieren“, „Ruhestand“), sodass das Gelernte für Frauen in der Spätkarriere direkt anwendbar ist. (</a:t>
            </a:r>
            <a:r>
              <a:rPr b="0" i="0" lang="en-GB" sz="950" u="sng">
                <a:solidFill>
                  <a:srgbClr val="1E2879"/>
                </a:solidFill>
                <a:latin typeface="Calibri"/>
                <a:ea typeface="Calibri"/>
                <a:cs typeface="Calibri"/>
                <a:sym typeface="Calibri"/>
                <a:hlinkClick r:id="rId4">
                  <a:extLst>
                    <a:ext uri="{A12FA001-AC4F-418D-AE19-62706E023703}">
                      <ahyp:hlinkClr val="tx"/>
                    </a:ext>
                  </a:extLst>
                </a:hlinkClick>
              </a:rPr>
              <a:t>moneylifeskills.eu</a:t>
            </a:r>
            <a:r>
              <a:rPr b="0" i="0" lang="en-GB" sz="950">
                <a:solidFill>
                  <a:srgbClr val="1E2879"/>
                </a:solidFill>
                <a:latin typeface="Calibri"/>
                <a:ea typeface="Calibri"/>
                <a:cs typeface="Calibri"/>
                <a:sym typeface="Calibri"/>
              </a:rPr>
              <a:t>)</a:t>
            </a:r>
            <a:endParaRPr/>
          </a:p>
          <a:p>
            <a:pPr indent="0" lvl="0" marL="0" marR="0" rtl="0" algn="l">
              <a:lnSpc>
                <a:spcPct val="150000"/>
              </a:lnSpc>
              <a:spcBef>
                <a:spcPts val="0"/>
              </a:spcBef>
              <a:spcAft>
                <a:spcPts val="0"/>
              </a:spcAft>
              <a:buClr>
                <a:srgbClr val="4763AE"/>
              </a:buClr>
              <a:buSzPts val="1100"/>
              <a:buFont typeface="Arial"/>
              <a:buNone/>
            </a:pPr>
            <a:r>
              <a:rPr b="0" i="0" lang="en-GB" sz="950">
                <a:solidFill>
                  <a:srgbClr val="1E2879"/>
                </a:solidFill>
                <a:latin typeface="Calibri"/>
                <a:ea typeface="Calibri"/>
                <a:cs typeface="Calibri"/>
                <a:sym typeface="Calibri"/>
              </a:rPr>
              <a:t>Sie ist außerdem mehrsprachig und bietet Zertifikate – damit ist sie in verschiedenen EU-Ländern praktisch nutzbar und zugänglich. (</a:t>
            </a:r>
            <a:r>
              <a:rPr b="0" i="0" lang="en-GB" sz="950" u="sng">
                <a:solidFill>
                  <a:srgbClr val="1E2879"/>
                </a:solidFill>
                <a:latin typeface="Calibri"/>
                <a:ea typeface="Calibri"/>
                <a:cs typeface="Calibri"/>
                <a:sym typeface="Calibri"/>
                <a:hlinkClick r:id="rId5">
                  <a:extLst>
                    <a:ext uri="{A12FA001-AC4F-418D-AE19-62706E023703}">
                      <ahyp:hlinkClr val="tx"/>
                    </a:ext>
                  </a:extLst>
                </a:hlinkClick>
              </a:rPr>
              <a:t>moneylifeskills.eu</a:t>
            </a:r>
            <a:r>
              <a:rPr b="0" i="0" lang="en-GB" sz="950">
                <a:solidFill>
                  <a:srgbClr val="1E2879"/>
                </a:solidFill>
                <a:latin typeface="Calibri"/>
                <a:ea typeface="Calibri"/>
                <a:cs typeface="Calibri"/>
                <a:sym typeface="Calibri"/>
              </a:rPr>
              <a:t>)</a:t>
            </a:r>
            <a:endParaRPr b="0" i="0" sz="1000">
              <a:solidFill>
                <a:srgbClr val="1E2879"/>
              </a:solidFill>
              <a:latin typeface="Calibri"/>
              <a:ea typeface="Calibri"/>
              <a:cs typeface="Calibri"/>
              <a:sym typeface="Calibri"/>
            </a:endParaRPr>
          </a:p>
        </p:txBody>
      </p:sp>
      <p:grpSp>
        <p:nvGrpSpPr>
          <p:cNvPr id="2718" name="Google Shape;2718;p74"/>
          <p:cNvGrpSpPr/>
          <p:nvPr/>
        </p:nvGrpSpPr>
        <p:grpSpPr>
          <a:xfrm>
            <a:off x="1280320" y="2467348"/>
            <a:ext cx="1387128" cy="406400"/>
            <a:chOff x="1997756" y="3611831"/>
            <a:chExt cx="1387128" cy="406400"/>
          </a:xfrm>
        </p:grpSpPr>
        <p:grpSp>
          <p:nvGrpSpPr>
            <p:cNvPr id="2719" name="Google Shape;2719;p74"/>
            <p:cNvGrpSpPr/>
            <p:nvPr/>
          </p:nvGrpSpPr>
          <p:grpSpPr>
            <a:xfrm>
              <a:off x="1997756" y="3611831"/>
              <a:ext cx="1387128" cy="406400"/>
              <a:chOff x="1590175" y="6032510"/>
              <a:chExt cx="1387128" cy="406400"/>
            </a:xfrm>
          </p:grpSpPr>
          <p:sp>
            <p:nvSpPr>
              <p:cNvPr id="2720" name="Google Shape;2720;p74"/>
              <p:cNvSpPr/>
              <p:nvPr/>
            </p:nvSpPr>
            <p:spPr>
              <a:xfrm>
                <a:off x="1941158" y="6087928"/>
                <a:ext cx="674452"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21" name="Google Shape;2721;p74"/>
              <p:cNvSpPr/>
              <p:nvPr/>
            </p:nvSpPr>
            <p:spPr>
              <a:xfrm>
                <a:off x="1784140" y="6092546"/>
                <a:ext cx="1096616"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22" name="Google Shape;2722;p74"/>
              <p:cNvSpPr txBox="1"/>
              <p:nvPr/>
            </p:nvSpPr>
            <p:spPr>
              <a:xfrm>
                <a:off x="1981385" y="6096239"/>
                <a:ext cx="995918"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Ressource</a:t>
                </a:r>
                <a:endParaRPr/>
              </a:p>
            </p:txBody>
          </p:sp>
          <p:sp>
            <p:nvSpPr>
              <p:cNvPr id="2723" name="Google Shape;2723;p74"/>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24" name="Google Shape;2724;p74"/>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725" name="Google Shape;2725;p74"/>
            <p:cNvGrpSpPr/>
            <p:nvPr/>
          </p:nvGrpSpPr>
          <p:grpSpPr>
            <a:xfrm>
              <a:off x="2047113" y="3661022"/>
              <a:ext cx="320730" cy="314353"/>
              <a:chOff x="8515834" y="1384129"/>
              <a:chExt cx="1538157" cy="1507572"/>
            </a:xfrm>
          </p:grpSpPr>
          <p:grpSp>
            <p:nvGrpSpPr>
              <p:cNvPr id="2726" name="Google Shape;2726;p74"/>
              <p:cNvGrpSpPr/>
              <p:nvPr/>
            </p:nvGrpSpPr>
            <p:grpSpPr>
              <a:xfrm>
                <a:off x="9122006" y="1798742"/>
                <a:ext cx="652378" cy="709850"/>
                <a:chOff x="4172018" y="1336363"/>
                <a:chExt cx="742283" cy="807675"/>
              </a:xfrm>
            </p:grpSpPr>
            <p:sp>
              <p:nvSpPr>
                <p:cNvPr id="2727" name="Google Shape;2727;p74"/>
                <p:cNvSpPr/>
                <p:nvPr/>
              </p:nvSpPr>
              <p:spPr>
                <a:xfrm>
                  <a:off x="4172018" y="1603142"/>
                  <a:ext cx="326273" cy="540896"/>
                </a:xfrm>
                <a:custGeom>
                  <a:rect b="b" l="l" r="r" t="t"/>
                  <a:pathLst>
                    <a:path extrusionOk="0" h="540896" w="326273">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28" name="Google Shape;2728;p74"/>
                <p:cNvSpPr/>
                <p:nvPr/>
              </p:nvSpPr>
              <p:spPr>
                <a:xfrm>
                  <a:off x="4229167" y="1336363"/>
                  <a:ext cx="210937" cy="214976"/>
                </a:xfrm>
                <a:custGeom>
                  <a:rect b="b" l="l" r="r" t="t"/>
                  <a:pathLst>
                    <a:path extrusionOk="0" h="214976" w="210937">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29" name="Google Shape;2729;p74"/>
                <p:cNvSpPr/>
                <p:nvPr/>
              </p:nvSpPr>
              <p:spPr>
                <a:xfrm>
                  <a:off x="4809596" y="1481626"/>
                  <a:ext cx="104705" cy="404660"/>
                </a:xfrm>
                <a:custGeom>
                  <a:rect b="b" l="l" r="r" t="t"/>
                  <a:pathLst>
                    <a:path extrusionOk="0" h="404660" w="104705">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30" name="Google Shape;2730;p74"/>
                <p:cNvSpPr/>
                <p:nvPr/>
              </p:nvSpPr>
              <p:spPr>
                <a:xfrm>
                  <a:off x="4756500" y="1389805"/>
                  <a:ext cx="50819" cy="51633"/>
                </a:xfrm>
                <a:custGeom>
                  <a:rect b="b" l="l" r="r" t="t"/>
                  <a:pathLst>
                    <a:path extrusionOk="0" h="51633" w="50819">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731" name="Google Shape;2731;p74"/>
              <p:cNvSpPr/>
              <p:nvPr/>
            </p:nvSpPr>
            <p:spPr>
              <a:xfrm rot="1336282">
                <a:off x="8687174" y="1568164"/>
                <a:ext cx="1195477" cy="1139501"/>
              </a:xfrm>
              <a:prstGeom prst="wedgeEllipseCallout">
                <a:avLst>
                  <a:gd fmla="val -24644" name="adj1"/>
                  <a:gd fmla="val 67550" name="adj2"/>
                </a:avLst>
              </a:pr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2732" name="Google Shape;2732;p74"/>
          <p:cNvSpPr/>
          <p:nvPr/>
        </p:nvSpPr>
        <p:spPr>
          <a:xfrm>
            <a:off x="2006186" y="5217932"/>
            <a:ext cx="5231219" cy="1888394"/>
          </a:xfrm>
          <a:prstGeom prst="roundRect">
            <a:avLst>
              <a:gd fmla="val 4330" name="adj"/>
            </a:avLst>
          </a:prstGeom>
          <a:solidFill>
            <a:srgbClr val="D38CBC">
              <a:alpha val="7843"/>
            </a:srgbClr>
          </a:solidFill>
          <a:ln cap="flat" cmpd="sng" w="19050">
            <a:solidFill>
              <a:srgbClr val="D38CBC"/>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33" name="Google Shape;2733;p74"/>
          <p:cNvSpPr txBox="1"/>
          <p:nvPr/>
        </p:nvSpPr>
        <p:spPr>
          <a:xfrm>
            <a:off x="2160843" y="5471041"/>
            <a:ext cx="4921904" cy="1583951"/>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4763AE"/>
              </a:buClr>
              <a:buSzPts val="1100"/>
              <a:buFont typeface="Arial"/>
              <a:buNone/>
            </a:pPr>
            <a:r>
              <a:rPr b="1" i="0" lang="en-GB" sz="950">
                <a:solidFill>
                  <a:srgbClr val="1E2879"/>
                </a:solidFill>
                <a:latin typeface="Calibri"/>
                <a:ea typeface="Calibri"/>
                <a:cs typeface="Calibri"/>
                <a:sym typeface="Calibri"/>
              </a:rPr>
              <a:t>openHPI</a:t>
            </a:r>
            <a:endParaRPr b="1" i="0" sz="1100">
              <a:solidFill>
                <a:srgbClr val="1E2879"/>
              </a:solidFill>
              <a:latin typeface="Calibri"/>
              <a:ea typeface="Calibri"/>
              <a:cs typeface="Calibri"/>
              <a:sym typeface="Calibri"/>
            </a:endParaRPr>
          </a:p>
          <a:p>
            <a:pPr indent="0" lvl="0" marL="0" marR="0" rtl="0" algn="l">
              <a:lnSpc>
                <a:spcPct val="150000"/>
              </a:lnSpc>
              <a:spcBef>
                <a:spcPts val="0"/>
              </a:spcBef>
              <a:spcAft>
                <a:spcPts val="0"/>
              </a:spcAft>
              <a:buClr>
                <a:srgbClr val="4763AE"/>
              </a:buClr>
              <a:buSzPts val="1100"/>
              <a:buFont typeface="Arial"/>
              <a:buNone/>
            </a:pPr>
            <a:r>
              <a:rPr b="0" i="0" lang="en-GB" sz="950">
                <a:solidFill>
                  <a:srgbClr val="1E2879"/>
                </a:solidFill>
                <a:latin typeface="Calibri"/>
                <a:ea typeface="Calibri"/>
                <a:cs typeface="Calibri"/>
                <a:sym typeface="Calibri"/>
              </a:rPr>
              <a:t>Diese MOOC-Plattform des Hasso-Plattner-Instituts in Deutschland konzentriert sich auf IT, digitale Kompetenzen und Technologie. (</a:t>
            </a:r>
            <a:r>
              <a:rPr b="0" i="0" lang="en-GB" sz="950" u="sng">
                <a:solidFill>
                  <a:srgbClr val="1E2879"/>
                </a:solidFill>
                <a:latin typeface="Calibri"/>
                <a:ea typeface="Calibri"/>
                <a:cs typeface="Calibri"/>
                <a:sym typeface="Calibri"/>
                <a:hlinkClick r:id="rId6">
                  <a:extLst>
                    <a:ext uri="{A12FA001-AC4F-418D-AE19-62706E023703}">
                      <ahyp:hlinkClr val="tx"/>
                    </a:ext>
                  </a:extLst>
                </a:hlinkClick>
              </a:rPr>
              <a:t>Wikipedia</a:t>
            </a:r>
            <a:r>
              <a:rPr b="0" i="0" lang="en-GB" sz="950">
                <a:solidFill>
                  <a:srgbClr val="1E2879"/>
                </a:solidFill>
                <a:latin typeface="Calibri"/>
                <a:ea typeface="Calibri"/>
                <a:cs typeface="Calibri"/>
                <a:sym typeface="Calibri"/>
              </a:rPr>
              <a:t>)</a:t>
            </a:r>
            <a:endParaRPr/>
          </a:p>
          <a:p>
            <a:pPr indent="0" lvl="0" marL="0" marR="0" rtl="0" algn="l">
              <a:lnSpc>
                <a:spcPct val="150000"/>
              </a:lnSpc>
              <a:spcBef>
                <a:spcPts val="0"/>
              </a:spcBef>
              <a:spcAft>
                <a:spcPts val="0"/>
              </a:spcAft>
              <a:buClr>
                <a:srgbClr val="4763AE"/>
              </a:buClr>
              <a:buSzPts val="1100"/>
              <a:buFont typeface="Arial"/>
              <a:buNone/>
            </a:pPr>
            <a:r>
              <a:rPr b="0" i="0" lang="en-GB" sz="950">
                <a:solidFill>
                  <a:srgbClr val="1E2879"/>
                </a:solidFill>
                <a:latin typeface="Calibri"/>
                <a:ea typeface="Calibri"/>
                <a:cs typeface="Calibri"/>
                <a:sym typeface="Calibri"/>
              </a:rPr>
              <a:t>Die Kurse sind kostenlos, im eigenen Tempo absolvierbar und werden auf Deutsch und Englisch angeboten. (</a:t>
            </a:r>
            <a:r>
              <a:rPr b="0" i="0" lang="en-GB" sz="950" u="sng">
                <a:solidFill>
                  <a:srgbClr val="1E2879"/>
                </a:solidFill>
                <a:latin typeface="Calibri"/>
                <a:ea typeface="Calibri"/>
                <a:cs typeface="Calibri"/>
                <a:sym typeface="Calibri"/>
                <a:hlinkClick r:id="rId7">
                  <a:extLst>
                    <a:ext uri="{A12FA001-AC4F-418D-AE19-62706E023703}">
                      <ahyp:hlinkClr val="tx"/>
                    </a:ext>
                  </a:extLst>
                </a:hlinkClick>
              </a:rPr>
              <a:t>Wikipedia</a:t>
            </a:r>
            <a:r>
              <a:rPr b="0" i="0" lang="en-GB" sz="950">
                <a:solidFill>
                  <a:srgbClr val="1E2879"/>
                </a:solidFill>
                <a:latin typeface="Calibri"/>
                <a:ea typeface="Calibri"/>
                <a:cs typeface="Calibri"/>
                <a:sym typeface="Calibri"/>
              </a:rPr>
              <a:t>)</a:t>
            </a:r>
            <a:endParaRPr/>
          </a:p>
          <a:p>
            <a:pPr indent="0" lvl="0" marL="0" marR="0" rtl="0" algn="l">
              <a:lnSpc>
                <a:spcPct val="150000"/>
              </a:lnSpc>
              <a:spcBef>
                <a:spcPts val="0"/>
              </a:spcBef>
              <a:spcAft>
                <a:spcPts val="0"/>
              </a:spcAft>
              <a:buClr>
                <a:srgbClr val="4763AE"/>
              </a:buClr>
              <a:buSzPts val="1100"/>
              <a:buFont typeface="Arial"/>
              <a:buNone/>
            </a:pPr>
            <a:r>
              <a:rPr b="0" i="0" lang="en-GB" sz="950">
                <a:solidFill>
                  <a:srgbClr val="1E2879"/>
                </a:solidFill>
                <a:latin typeface="Calibri"/>
                <a:ea typeface="Calibri"/>
                <a:cs typeface="Calibri"/>
                <a:sym typeface="Calibri"/>
              </a:rPr>
              <a:t>Hilfreich für Frauen, die ihre technische Kompetenz ausbauen oder sich beruflich wie privat mit der digitalen Transformation befassen möchten.</a:t>
            </a:r>
            <a:endParaRPr/>
          </a:p>
        </p:txBody>
      </p:sp>
      <p:grpSp>
        <p:nvGrpSpPr>
          <p:cNvPr id="2734" name="Google Shape;2734;p74"/>
          <p:cNvGrpSpPr/>
          <p:nvPr/>
        </p:nvGrpSpPr>
        <p:grpSpPr>
          <a:xfrm>
            <a:off x="2189319" y="5037483"/>
            <a:ext cx="1346899" cy="406400"/>
            <a:chOff x="1997756" y="3611831"/>
            <a:chExt cx="1346899" cy="406400"/>
          </a:xfrm>
        </p:grpSpPr>
        <p:grpSp>
          <p:nvGrpSpPr>
            <p:cNvPr id="2735" name="Google Shape;2735;p74"/>
            <p:cNvGrpSpPr/>
            <p:nvPr/>
          </p:nvGrpSpPr>
          <p:grpSpPr>
            <a:xfrm>
              <a:off x="1997756" y="3611831"/>
              <a:ext cx="1346899" cy="406400"/>
              <a:chOff x="1590175" y="6032510"/>
              <a:chExt cx="1346899" cy="406400"/>
            </a:xfrm>
          </p:grpSpPr>
          <p:sp>
            <p:nvSpPr>
              <p:cNvPr id="2736" name="Google Shape;2736;p74"/>
              <p:cNvSpPr/>
              <p:nvPr/>
            </p:nvSpPr>
            <p:spPr>
              <a:xfrm>
                <a:off x="1941157" y="6087928"/>
                <a:ext cx="995917" cy="28632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37" name="Google Shape;2737;p74"/>
              <p:cNvSpPr/>
              <p:nvPr/>
            </p:nvSpPr>
            <p:spPr>
              <a:xfrm>
                <a:off x="1784140" y="6092546"/>
                <a:ext cx="1152934" cy="286328"/>
              </a:xfrm>
              <a:prstGeom prst="rect">
                <a:avLst/>
              </a:prstGeom>
              <a:solidFill>
                <a:srgbClr val="D38CBC">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38" name="Google Shape;2738;p74"/>
              <p:cNvSpPr txBox="1"/>
              <p:nvPr/>
            </p:nvSpPr>
            <p:spPr>
              <a:xfrm>
                <a:off x="1981385" y="6096239"/>
                <a:ext cx="955689" cy="27801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400"/>
                  <a:buFont typeface="Arial"/>
                  <a:buNone/>
                </a:pPr>
                <a:r>
                  <a:rPr b="1" lang="en-GB" sz="1400">
                    <a:solidFill>
                      <a:schemeClr val="lt1"/>
                    </a:solidFill>
                    <a:latin typeface="Calibri"/>
                    <a:ea typeface="Calibri"/>
                    <a:cs typeface="Calibri"/>
                    <a:sym typeface="Calibri"/>
                  </a:rPr>
                  <a:t>Ressource</a:t>
                </a:r>
                <a:endParaRPr/>
              </a:p>
            </p:txBody>
          </p:sp>
          <p:sp>
            <p:nvSpPr>
              <p:cNvPr id="2739" name="Google Shape;2739;p74"/>
              <p:cNvSpPr/>
              <p:nvPr/>
            </p:nvSpPr>
            <p:spPr>
              <a:xfrm>
                <a:off x="1590175" y="6032510"/>
                <a:ext cx="406400" cy="406400"/>
              </a:xfrm>
              <a:prstGeom prst="ellipse">
                <a:avLst/>
              </a:prstGeom>
              <a:solidFill>
                <a:srgbClr val="D38CBC"/>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40" name="Google Shape;2740;p74"/>
              <p:cNvSpPr/>
              <p:nvPr/>
            </p:nvSpPr>
            <p:spPr>
              <a:xfrm>
                <a:off x="1791425" y="6345201"/>
                <a:ext cx="10615" cy="9828"/>
              </a:xfrm>
              <a:custGeom>
                <a:rect b="b" l="l" r="r" t="t"/>
                <a:pathLst>
                  <a:path extrusionOk="0" h="53568" w="57855">
                    <a:moveTo>
                      <a:pt x="32338" y="53568"/>
                    </a:moveTo>
                    <a:lnTo>
                      <a:pt x="19025" y="53568"/>
                    </a:lnTo>
                    <a:cubicBezTo>
                      <a:pt x="-16161" y="39304"/>
                      <a:pt x="1908" y="-11096"/>
                      <a:pt x="37093" y="2217"/>
                    </a:cubicBezTo>
                    <a:cubicBezTo>
                      <a:pt x="72278" y="15530"/>
                      <a:pt x="57063" y="45010"/>
                      <a:pt x="33289" y="5356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741" name="Google Shape;2741;p74"/>
            <p:cNvGrpSpPr/>
            <p:nvPr/>
          </p:nvGrpSpPr>
          <p:grpSpPr>
            <a:xfrm>
              <a:off x="2047113" y="3661022"/>
              <a:ext cx="320730" cy="314353"/>
              <a:chOff x="8515834" y="1384129"/>
              <a:chExt cx="1538157" cy="1507572"/>
            </a:xfrm>
          </p:grpSpPr>
          <p:grpSp>
            <p:nvGrpSpPr>
              <p:cNvPr id="2742" name="Google Shape;2742;p74"/>
              <p:cNvGrpSpPr/>
              <p:nvPr/>
            </p:nvGrpSpPr>
            <p:grpSpPr>
              <a:xfrm>
                <a:off x="9122006" y="1798742"/>
                <a:ext cx="652378" cy="709850"/>
                <a:chOff x="4172018" y="1336363"/>
                <a:chExt cx="742283" cy="807675"/>
              </a:xfrm>
            </p:grpSpPr>
            <p:sp>
              <p:nvSpPr>
                <p:cNvPr id="2743" name="Google Shape;2743;p74"/>
                <p:cNvSpPr/>
                <p:nvPr/>
              </p:nvSpPr>
              <p:spPr>
                <a:xfrm>
                  <a:off x="4172018" y="1603142"/>
                  <a:ext cx="326273" cy="540896"/>
                </a:xfrm>
                <a:custGeom>
                  <a:rect b="b" l="l" r="r" t="t"/>
                  <a:pathLst>
                    <a:path extrusionOk="0" h="540896" w="326273">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44" name="Google Shape;2744;p74"/>
                <p:cNvSpPr/>
                <p:nvPr/>
              </p:nvSpPr>
              <p:spPr>
                <a:xfrm>
                  <a:off x="4229167" y="1336363"/>
                  <a:ext cx="210937" cy="214976"/>
                </a:xfrm>
                <a:custGeom>
                  <a:rect b="b" l="l" r="r" t="t"/>
                  <a:pathLst>
                    <a:path extrusionOk="0" h="214976" w="210937">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45" name="Google Shape;2745;p74"/>
                <p:cNvSpPr/>
                <p:nvPr/>
              </p:nvSpPr>
              <p:spPr>
                <a:xfrm>
                  <a:off x="4809596" y="1481626"/>
                  <a:ext cx="104705" cy="404660"/>
                </a:xfrm>
                <a:custGeom>
                  <a:rect b="b" l="l" r="r" t="t"/>
                  <a:pathLst>
                    <a:path extrusionOk="0" h="404660" w="104705">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46" name="Google Shape;2746;p74"/>
                <p:cNvSpPr/>
                <p:nvPr/>
              </p:nvSpPr>
              <p:spPr>
                <a:xfrm>
                  <a:off x="4756500" y="1389805"/>
                  <a:ext cx="50819" cy="51633"/>
                </a:xfrm>
                <a:custGeom>
                  <a:rect b="b" l="l" r="r" t="t"/>
                  <a:pathLst>
                    <a:path extrusionOk="0" h="51633" w="50819">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747" name="Google Shape;2747;p74"/>
              <p:cNvSpPr/>
              <p:nvPr/>
            </p:nvSpPr>
            <p:spPr>
              <a:xfrm rot="1336282">
                <a:off x="8687174" y="1568164"/>
                <a:ext cx="1195477" cy="1139501"/>
              </a:xfrm>
              <a:prstGeom prst="wedgeEllipseCallout">
                <a:avLst>
                  <a:gd fmla="val -24644" name="adj1"/>
                  <a:gd fmla="val 67550" name="adj2"/>
                </a:avLst>
              </a:pr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2748" name="Google Shape;2748;p74"/>
          <p:cNvSpPr txBox="1"/>
          <p:nvPr>
            <p:ph idx="4" type="body"/>
          </p:nvPr>
        </p:nvSpPr>
        <p:spPr>
          <a:xfrm>
            <a:off x="1306362" y="1371943"/>
            <a:ext cx="5931043" cy="108720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SzPts val="1100"/>
              <a:buNone/>
            </a:pPr>
            <a:r>
              <a:rPr b="1" lang="en-GB">
                <a:solidFill>
                  <a:srgbClr val="D38CBC"/>
                </a:solidFill>
              </a:rPr>
              <a:t>Plattformen für lebenslanges Lernen</a:t>
            </a:r>
            <a:endParaRPr/>
          </a:p>
          <a:p>
            <a:pPr indent="0" lvl="0" marL="0" rtl="0" algn="l">
              <a:lnSpc>
                <a:spcPct val="150000"/>
              </a:lnSpc>
              <a:spcBef>
                <a:spcPts val="0"/>
              </a:spcBef>
              <a:spcAft>
                <a:spcPts val="0"/>
              </a:spcAft>
              <a:buSzPts val="1100"/>
              <a:buNone/>
            </a:pPr>
            <a:r>
              <a:rPr lang="en-GB"/>
              <a:t>Hier finden Sie EU-weite Plattformen für lebenslanges Lernen, die für Frauen in der Spätkarriere besonders relevant sind – vor allem für persönliche Entwicklung, Finanzbildung, Führung und Übergänge – sowie einige Tipps, wie Sie sie wirkungsvoll nutzen.</a:t>
            </a:r>
            <a:endParaRPr/>
          </a:p>
          <a:p>
            <a:pPr indent="0" lvl="0" marL="0" rtl="0" algn="l">
              <a:lnSpc>
                <a:spcPct val="150000"/>
              </a:lnSpc>
              <a:spcBef>
                <a:spcPts val="0"/>
              </a:spcBef>
              <a:spcAft>
                <a:spcPts val="0"/>
              </a:spcAft>
              <a:buSzPts val="1100"/>
              <a:buNone/>
            </a:pPr>
            <a:r>
              <a:t/>
            </a:r>
            <a:endParaRPr>
              <a:latin typeface="Calibri"/>
              <a:ea typeface="Calibri"/>
              <a:cs typeface="Calibri"/>
              <a:sym typeface="Calibri"/>
            </a:endParaRPr>
          </a:p>
          <a:p>
            <a:pPr indent="-101600" lvl="0" marL="171450" rtl="0" algn="l">
              <a:lnSpc>
                <a:spcPct val="150000"/>
              </a:lnSpc>
              <a:spcBef>
                <a:spcPts val="0"/>
              </a:spcBef>
              <a:spcAft>
                <a:spcPts val="0"/>
              </a:spcAft>
              <a:buSzPts val="1100"/>
              <a:buNone/>
            </a:pPr>
            <a:r>
              <a:t/>
            </a:r>
            <a:endParaRPr>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2" name="Shape 2752"/>
        <p:cNvGrpSpPr/>
        <p:nvPr/>
      </p:nvGrpSpPr>
      <p:grpSpPr>
        <a:xfrm>
          <a:off x="0" y="0"/>
          <a:ext cx="0" cy="0"/>
          <a:chOff x="0" y="0"/>
          <a:chExt cx="0" cy="0"/>
        </a:xfrm>
      </p:grpSpPr>
      <p:sp>
        <p:nvSpPr>
          <p:cNvPr id="2753" name="Google Shape;2753;p75"/>
          <p:cNvSpPr txBox="1"/>
          <p:nvPr>
            <p:ph idx="1" type="body"/>
          </p:nvPr>
        </p:nvSpPr>
        <p:spPr>
          <a:xfrm>
            <a:off x="816428" y="3053443"/>
            <a:ext cx="2090057" cy="2048629"/>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3000"/>
              <a:buNone/>
            </a:pPr>
            <a:r>
              <a:rPr lang="en-GB"/>
              <a:t>05</a:t>
            </a:r>
            <a:endParaRPr/>
          </a:p>
        </p:txBody>
      </p:sp>
      <p:sp>
        <p:nvSpPr>
          <p:cNvPr id="2754" name="Google Shape;2754;p75"/>
          <p:cNvSpPr/>
          <p:nvPr/>
        </p:nvSpPr>
        <p:spPr>
          <a:xfrm>
            <a:off x="2777891" y="4910405"/>
            <a:ext cx="3328995" cy="606296"/>
          </a:xfrm>
          <a:prstGeom prst="rect">
            <a:avLst/>
          </a:prstGeom>
          <a:solidFill>
            <a:srgbClr val="4763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529">
              <a:solidFill>
                <a:schemeClr val="lt1"/>
              </a:solidFill>
              <a:latin typeface="Montserrat"/>
              <a:ea typeface="Montserrat"/>
              <a:cs typeface="Montserrat"/>
              <a:sym typeface="Montserrat"/>
            </a:endParaRPr>
          </a:p>
        </p:txBody>
      </p:sp>
      <p:sp>
        <p:nvSpPr>
          <p:cNvPr id="2755" name="Google Shape;2755;p75"/>
          <p:cNvSpPr txBox="1"/>
          <p:nvPr/>
        </p:nvSpPr>
        <p:spPr>
          <a:xfrm>
            <a:off x="2909998" y="4916982"/>
            <a:ext cx="314547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600">
                <a:solidFill>
                  <a:schemeClr val="lt1"/>
                </a:solidFill>
                <a:latin typeface="Calibri"/>
                <a:ea typeface="Calibri"/>
                <a:cs typeface="Calibri"/>
                <a:sym typeface="Calibri"/>
              </a:rPr>
              <a:t>FAZIT</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9" name="Shape 2759"/>
        <p:cNvGrpSpPr/>
        <p:nvPr/>
      </p:nvGrpSpPr>
      <p:grpSpPr>
        <a:xfrm>
          <a:off x="0" y="0"/>
          <a:ext cx="0" cy="0"/>
          <a:chOff x="0" y="0"/>
          <a:chExt cx="0" cy="0"/>
        </a:xfrm>
      </p:grpSpPr>
      <p:sp>
        <p:nvSpPr>
          <p:cNvPr id="2760" name="Google Shape;2760;p76"/>
          <p:cNvSpPr txBox="1"/>
          <p:nvPr>
            <p:ph idx="1" type="body"/>
          </p:nvPr>
        </p:nvSpPr>
        <p:spPr>
          <a:xfrm rot="-5400000">
            <a:off x="-673454" y="921600"/>
            <a:ext cx="2096888"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Einführung</a:t>
            </a:r>
            <a:endParaRPr/>
          </a:p>
        </p:txBody>
      </p:sp>
      <p:sp>
        <p:nvSpPr>
          <p:cNvPr id="2761" name="Google Shape;2761;p76"/>
          <p:cNvSpPr txBox="1"/>
          <p:nvPr>
            <p:ph idx="2" type="body"/>
          </p:nvPr>
        </p:nvSpPr>
        <p:spPr>
          <a:xfrm rot="-5400000">
            <a:off x="-719019" y="9490322"/>
            <a:ext cx="2110110" cy="292876"/>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500"/>
              <a:buNone/>
            </a:pPr>
            <a:r>
              <a:rPr lang="en-GB"/>
              <a:t>Fazit</a:t>
            </a:r>
            <a:endParaRPr/>
          </a:p>
        </p:txBody>
      </p:sp>
      <p:sp>
        <p:nvSpPr>
          <p:cNvPr id="2762" name="Google Shape;2762;p76"/>
          <p:cNvSpPr txBox="1"/>
          <p:nvPr>
            <p:ph idx="3" type="body"/>
          </p:nvPr>
        </p:nvSpPr>
        <p:spPr>
          <a:xfrm>
            <a:off x="1704812" y="623738"/>
            <a:ext cx="5284924" cy="722656"/>
          </a:xfrm>
          <a:prstGeom prst="rect">
            <a:avLst/>
          </a:prstGeom>
          <a:noFill/>
          <a:ln>
            <a:noFill/>
          </a:ln>
        </p:spPr>
        <p:txBody>
          <a:bodyPr anchorCtr="0" anchor="ctr" bIns="45700" lIns="91425" spcFirstLastPara="1" rIns="91425" wrap="square" tIns="45700">
            <a:noAutofit/>
          </a:bodyPr>
          <a:lstStyle/>
          <a:p>
            <a:pPr indent="0" lvl="0" marL="19050" rtl="0" algn="l">
              <a:lnSpc>
                <a:spcPct val="126666"/>
              </a:lnSpc>
              <a:spcBef>
                <a:spcPts val="0"/>
              </a:spcBef>
              <a:spcAft>
                <a:spcPts val="0"/>
              </a:spcAft>
              <a:buClr>
                <a:srgbClr val="1E2879"/>
              </a:buClr>
              <a:buSzPts val="3000"/>
              <a:buNone/>
            </a:pPr>
            <a:r>
              <a:rPr lang="en-GB"/>
              <a:t>Fazit</a:t>
            </a:r>
            <a:endParaRPr/>
          </a:p>
        </p:txBody>
      </p:sp>
      <p:sp>
        <p:nvSpPr>
          <p:cNvPr id="2763" name="Google Shape;2763;p76"/>
          <p:cNvSpPr txBox="1"/>
          <p:nvPr>
            <p:ph idx="4" type="body"/>
          </p:nvPr>
        </p:nvSpPr>
        <p:spPr>
          <a:xfrm>
            <a:off x="1704813" y="1534332"/>
            <a:ext cx="5238428" cy="8400082"/>
          </a:xfrm>
          <a:prstGeom prst="rect">
            <a:avLst/>
          </a:prstGeom>
          <a:noFill/>
          <a:ln>
            <a:noFill/>
          </a:ln>
        </p:spPr>
        <p:txBody>
          <a:bodyPr anchorCtr="0" anchor="t" bIns="45700" lIns="91425" spcFirstLastPara="1" rIns="91425" wrap="square" tIns="45700">
            <a:noAutofit/>
          </a:bodyPr>
          <a:lstStyle/>
          <a:p>
            <a:pPr indent="0" lvl="0" marL="0" rtl="0" algn="l">
              <a:lnSpc>
                <a:spcPct val="87142"/>
              </a:lnSpc>
              <a:spcBef>
                <a:spcPts val="0"/>
              </a:spcBef>
              <a:spcAft>
                <a:spcPts val="0"/>
              </a:spcAft>
              <a:buSzPts val="1400"/>
              <a:buNone/>
            </a:pPr>
            <a:r>
              <a:rPr b="1" lang="en-GB" sz="1400"/>
              <a:t>Fazit: Frauen in allen Karrierephasen</a:t>
            </a:r>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Persönliche Entwicklung ist das Fundament für lebenslanges Wachstum und finanzielle Selbstbestimmung. Ganz gleich, wo eine Frau in ihrer Karriere steht – am Anfang, in der Mitte oder in der späten Phase –, verändert die Pflege von Selbstvertrauen, Reflexion und Resilienz ihre Beziehung zu Geld, Arbeit und sich selbst.</a:t>
            </a:r>
            <a:endParaRPr/>
          </a:p>
          <a:p>
            <a:pPr indent="-171450" lvl="1" marL="377967"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Berufsanfang: Frauen legen den Grundstein für Selbstvertrauen, Selbstwahrnehmung und Finanzbildung. Indem sie Werte klären, Ziele setzen und Fähigkeiten entwickeln, bereiten sie sich auf langfristigen Erfolg und selbstbestimmte Entscheidungen vor.</a:t>
            </a:r>
            <a:endParaRPr/>
          </a:p>
          <a:p>
            <a:pPr indent="-171450" lvl="1" marL="377967"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Karrieremitte: Frauen festigen ihre Erfahrung, erweitern ihre Führungskompetenz und bringen persönliche und berufliche Prioritäten in Balance. Reflexion und bewusste Planung stärken in dieser Phase Resilienz, finanzielle Unabhängigkeit und Einfluss – und ermöglichen es Frauen, sich selbst und andere klar und selbstbewusst zu führen.</a:t>
            </a:r>
            <a:endParaRPr/>
          </a:p>
          <a:p>
            <a:pPr indent="-171450" lvl="1" marL="377967"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Spätkarriere: Frauen nutzen ihre gesammelte Weisheit, ihre Mittel und Erfahrung, um ein Vermächtnis zu schaffen, die nächste Generation zu begleiten und Übergänge mit Sinn zu gestalten. Bedauern loszulassen, Selbstsicherheit zuzulassen sowie Wissen und Finanzen verantwortungsvoll zu verwalten schafft bleibende Wirkung über den Arbeitsplatz hinaus.</a:t>
            </a:r>
            <a:endParaRPr/>
          </a:p>
          <a:p>
            <a:pPr indent="0" lvl="0" marL="0" rtl="0" algn="l">
              <a:lnSpc>
                <a:spcPct val="150000"/>
              </a:lnSpc>
              <a:spcBef>
                <a:spcPts val="0"/>
              </a:spcBef>
              <a:spcAft>
                <a:spcPts val="0"/>
              </a:spcAft>
              <a:buSzPts val="1100"/>
              <a:buNone/>
            </a:pPr>
            <a:r>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In allen Phasen befähigt persönliche Entwicklung Frauen dazu:</a:t>
            </a:r>
            <a:endParaRPr/>
          </a:p>
          <a:p>
            <a:pPr indent="-171450" lvl="1" marL="549417"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Selbstvertrauen und Resilienz aufzubauen</a:t>
            </a:r>
            <a:endParaRPr/>
          </a:p>
          <a:p>
            <a:pPr indent="-171450" lvl="1" marL="549417"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Finanzbildung und Unabhängigkeit zu entwickeln</a:t>
            </a:r>
            <a:endParaRPr/>
          </a:p>
          <a:p>
            <a:pPr indent="-171450" lvl="1" marL="549417"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andere zu begleiten und zu stärken</a:t>
            </a:r>
            <a:endParaRPr/>
          </a:p>
          <a:p>
            <a:pPr indent="-171450" lvl="1" marL="549417" rtl="0" algn="l">
              <a:lnSpc>
                <a:spcPct val="150000"/>
              </a:lnSpc>
              <a:spcBef>
                <a:spcPts val="413"/>
              </a:spcBef>
              <a:spcAft>
                <a:spcPts val="0"/>
              </a:spcAft>
              <a:buClr>
                <a:srgbClr val="D38CBC"/>
              </a:buClr>
              <a:buSzPts val="1100"/>
              <a:buFont typeface="Arial"/>
              <a:buChar char="•"/>
            </a:pPr>
            <a:r>
              <a:rPr lang="en-GB" sz="1100">
                <a:latin typeface="Calibri"/>
                <a:ea typeface="Calibri"/>
                <a:cs typeface="Calibri"/>
                <a:sym typeface="Calibri"/>
              </a:rPr>
              <a:t>ein bedeutsames Vermächtnis zu hinterlassen</a:t>
            </a:r>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Wer sich zu lebenslangem Wachstum, Reflexion und bewusstem Handeln verpflichtet, kann Herausforderungen meistern, Chancen ergreifen und die eigene persönliche wie finanzielle Zukunft gestalten. Jede Phase ist eine Gelegenheit, zu wachsen, zu wirken und aufzublühen.</a:t>
            </a:r>
            <a:endParaRPr/>
          </a:p>
          <a:p>
            <a:pPr indent="0" lvl="0" marL="0" rtl="0" algn="l">
              <a:lnSpc>
                <a:spcPct val="150000"/>
              </a:lnSpc>
              <a:spcBef>
                <a:spcPts val="0"/>
              </a:spcBef>
              <a:spcAft>
                <a:spcPts val="0"/>
              </a:spcAft>
              <a:buSzPts val="1100"/>
              <a:buNone/>
            </a:pPr>
            <a:r>
              <a:t/>
            </a:r>
            <a:endParaRPr>
              <a:latin typeface="Calibri"/>
              <a:ea typeface="Calibri"/>
              <a:cs typeface="Calibri"/>
              <a:sym typeface="Calibri"/>
            </a:endParaRPr>
          </a:p>
          <a:p>
            <a:pPr indent="0" lvl="0" marL="0" rtl="0" algn="l">
              <a:lnSpc>
                <a:spcPct val="150000"/>
              </a:lnSpc>
              <a:spcBef>
                <a:spcPts val="0"/>
              </a:spcBef>
              <a:spcAft>
                <a:spcPts val="0"/>
              </a:spcAft>
              <a:buSzPts val="1100"/>
              <a:buNone/>
            </a:pPr>
            <a:r>
              <a:rPr lang="en-GB">
                <a:latin typeface="Calibri"/>
                <a:ea typeface="Calibri"/>
                <a:cs typeface="Calibri"/>
                <a:sym typeface="Calibri"/>
              </a:rPr>
              <a:t>Selbstbestimmte Frauen in jeder Lebensphase schaffen bleibende Wirkung – für sich selbst, ihre Familien und ihre Gemeinschaften. </a:t>
            </a:r>
            <a:endParaRPr/>
          </a:p>
          <a:p>
            <a:pPr indent="0" lvl="0" marL="0" rtl="0" algn="l">
              <a:lnSpc>
                <a:spcPct val="110909"/>
              </a:lnSpc>
              <a:spcBef>
                <a:spcPts val="0"/>
              </a:spcBef>
              <a:spcAft>
                <a:spcPts val="0"/>
              </a:spcAft>
              <a:buSzPts val="1100"/>
              <a:buNone/>
            </a:pPr>
            <a:r>
              <a:t/>
            </a:r>
            <a:endParaRPr/>
          </a:p>
          <a:p>
            <a:pPr indent="-101600" lvl="0" marL="171450" rtl="0" algn="l">
              <a:lnSpc>
                <a:spcPct val="110909"/>
              </a:lnSpc>
              <a:spcBef>
                <a:spcPts val="0"/>
              </a:spcBef>
              <a:spcAft>
                <a:spcPts val="0"/>
              </a:spcAft>
              <a:buClr>
                <a:srgbClr val="4763AE"/>
              </a:buClr>
              <a:buSzPts val="1100"/>
              <a:buFont typeface="Arial"/>
              <a:buNone/>
            </a:pPr>
            <a:r>
              <a:t/>
            </a:r>
            <a:endParaRPr/>
          </a:p>
        </p:txBody>
      </p:sp>
      <p:cxnSp>
        <p:nvCxnSpPr>
          <p:cNvPr id="2764" name="Google Shape;2764;p76"/>
          <p:cNvCxnSpPr/>
          <p:nvPr/>
        </p:nvCxnSpPr>
        <p:spPr>
          <a:xfrm>
            <a:off x="1569720" y="1264920"/>
            <a:ext cx="5669280" cy="0"/>
          </a:xfrm>
          <a:prstGeom prst="straightConnector1">
            <a:avLst/>
          </a:prstGeom>
          <a:noFill/>
          <a:ln cap="flat" cmpd="sng" w="19050">
            <a:solidFill>
              <a:srgbClr val="1E2879"/>
            </a:solidFill>
            <a:prstDash val="dot"/>
            <a:miter lim="8000"/>
            <a:headEnd len="sm" w="sm" type="none"/>
            <a:tailEnd len="sm" w="sm" type="none"/>
          </a:ln>
        </p:spPr>
      </p:cxn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8" name="Shape 2768"/>
        <p:cNvGrpSpPr/>
        <p:nvPr/>
      </p:nvGrpSpPr>
      <p:grpSpPr>
        <a:xfrm>
          <a:off x="0" y="0"/>
          <a:ext cx="0" cy="0"/>
          <a:chOff x="0" y="0"/>
          <a:chExt cx="0" cy="0"/>
        </a:xfrm>
      </p:grpSpPr>
      <p:sp>
        <p:nvSpPr>
          <p:cNvPr id="2769" name="Google Shape;2769;p77"/>
          <p:cNvSpPr txBox="1"/>
          <p:nvPr>
            <p:ph idx="1" type="body"/>
          </p:nvPr>
        </p:nvSpPr>
        <p:spPr>
          <a:xfrm>
            <a:off x="728419" y="7540867"/>
            <a:ext cx="3282950" cy="78105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000"/>
              <a:buFont typeface="Arial"/>
              <a:buNone/>
            </a:pPr>
            <a:r>
              <a:rPr b="1" i="0" lang="en-GB" sz="2000" u="none" cap="none" strike="noStrike">
                <a:solidFill>
                  <a:schemeClr val="lt1"/>
                </a:solidFill>
                <a:latin typeface="Calibri"/>
                <a:ea typeface="Calibri"/>
                <a:cs typeface="Calibri"/>
                <a:sym typeface="Calibri"/>
              </a:rPr>
              <a:t>Begleiten Sie uns</a:t>
            </a:r>
            <a:endParaRPr/>
          </a:p>
        </p:txBody>
      </p:sp>
      <p:sp>
        <p:nvSpPr>
          <p:cNvPr id="2770" name="Google Shape;2770;p77"/>
          <p:cNvSpPr txBox="1"/>
          <p:nvPr/>
        </p:nvSpPr>
        <p:spPr>
          <a:xfrm>
            <a:off x="3717645" y="9783934"/>
            <a:ext cx="3842030" cy="536162"/>
          </a:xfrm>
          <a:prstGeom prst="rect">
            <a:avLst/>
          </a:prstGeom>
          <a:solidFill>
            <a:srgbClr val="F16024"/>
          </a:soli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SzPts val="2400"/>
              <a:buFont typeface="Arial"/>
              <a:buNone/>
            </a:pPr>
            <a:r>
              <a:rPr b="1" i="0" lang="en-GB" sz="2400">
                <a:solidFill>
                  <a:schemeClr val="lt1"/>
                </a:solidFill>
                <a:latin typeface="Calibri"/>
                <a:ea typeface="Calibri"/>
                <a:cs typeface="Calibri"/>
                <a:sym typeface="Calibri"/>
              </a:rPr>
              <a:t>www.fempower.finance</a:t>
            </a:r>
            <a:endParaRPr/>
          </a:p>
        </p:txBody>
      </p:sp>
      <p:grpSp>
        <p:nvGrpSpPr>
          <p:cNvPr id="2771" name="Google Shape;2771;p77"/>
          <p:cNvGrpSpPr/>
          <p:nvPr/>
        </p:nvGrpSpPr>
        <p:grpSpPr>
          <a:xfrm>
            <a:off x="223434" y="3826589"/>
            <a:ext cx="4705438" cy="2867812"/>
            <a:chOff x="1950804" y="3053151"/>
            <a:chExt cx="5608871" cy="3418425"/>
          </a:xfrm>
        </p:grpSpPr>
        <p:pic>
          <p:nvPicPr>
            <p:cNvPr id="2772" name="Google Shape;2772;p77"/>
            <p:cNvPicPr preferRelativeResize="0"/>
            <p:nvPr/>
          </p:nvPicPr>
          <p:blipFill rotWithShape="1">
            <a:blip r:embed="rId3">
              <a:alphaModFix/>
            </a:blip>
            <a:srcRect b="0" l="0" r="0" t="0"/>
            <a:stretch/>
          </p:blipFill>
          <p:spPr>
            <a:xfrm>
              <a:off x="1950804" y="3053151"/>
              <a:ext cx="5608871" cy="3418425"/>
            </a:xfrm>
            <a:prstGeom prst="rect">
              <a:avLst/>
            </a:prstGeom>
            <a:noFill/>
            <a:ln>
              <a:noFill/>
            </a:ln>
          </p:spPr>
        </p:pic>
        <p:sp>
          <p:nvSpPr>
            <p:cNvPr id="2773" name="Google Shape;2773;p77"/>
            <p:cNvSpPr/>
            <p:nvPr/>
          </p:nvSpPr>
          <p:spPr>
            <a:xfrm>
              <a:off x="2801073" y="3350555"/>
              <a:ext cx="3981692" cy="252328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74" name="Google Shape;2774;p77"/>
            <p:cNvSpPr txBox="1"/>
            <p:nvPr/>
          </p:nvSpPr>
          <p:spPr>
            <a:xfrm>
              <a:off x="2801073" y="4337414"/>
              <a:ext cx="3981692" cy="8914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a:solidFill>
                    <a:srgbClr val="000000"/>
                  </a:solidFill>
                  <a:latin typeface="Calibri"/>
                  <a:ea typeface="Calibri"/>
                  <a:cs typeface="Calibri"/>
                  <a:sym typeface="Calibri"/>
                </a:rPr>
                <a:t>Zur Website</a:t>
              </a:r>
              <a:endParaRPr b="0" i="0" sz="1800">
                <a:solidFill>
                  <a:srgbClr val="000000"/>
                </a:solidFill>
                <a:latin typeface="Calibri"/>
                <a:ea typeface="Calibri"/>
                <a:cs typeface="Calibri"/>
                <a:sym typeface="Calibri"/>
              </a:endParaRPr>
            </a:p>
          </p:txBody>
        </p:sp>
      </p:grpSp>
      <p:pic>
        <p:nvPicPr>
          <p:cNvPr id="2775" name="Google Shape;2775;p77"/>
          <p:cNvPicPr preferRelativeResize="0"/>
          <p:nvPr/>
        </p:nvPicPr>
        <p:blipFill rotWithShape="1">
          <a:blip r:embed="rId4">
            <a:alphaModFix/>
          </a:blip>
          <a:srcRect b="0" l="0" r="0" t="0"/>
          <a:stretch/>
        </p:blipFill>
        <p:spPr>
          <a:xfrm>
            <a:off x="936748" y="4074792"/>
            <a:ext cx="3340352" cy="2146203"/>
          </a:xfrm>
          <a:prstGeom prst="rect">
            <a:avLst/>
          </a:prstGeom>
          <a:noFill/>
          <a:ln>
            <a:noFill/>
          </a:ln>
        </p:spPr>
      </p:pic>
      <p:grpSp>
        <p:nvGrpSpPr>
          <p:cNvPr id="2776" name="Google Shape;2776;p77"/>
          <p:cNvGrpSpPr/>
          <p:nvPr/>
        </p:nvGrpSpPr>
        <p:grpSpPr>
          <a:xfrm>
            <a:off x="1749471" y="7958589"/>
            <a:ext cx="406935" cy="406935"/>
            <a:chOff x="938298" y="2389014"/>
            <a:chExt cx="850463" cy="850463"/>
          </a:xfrm>
        </p:grpSpPr>
        <p:sp>
          <p:nvSpPr>
            <p:cNvPr id="2777" name="Google Shape;2777;p77">
              <a:hlinkClick r:id="rId5"/>
            </p:cNvPr>
            <p:cNvSpPr/>
            <p:nvPr/>
          </p:nvSpPr>
          <p:spPr>
            <a:xfrm>
              <a:off x="938298" y="2389014"/>
              <a:ext cx="850463" cy="850463"/>
            </a:xfrm>
            <a:custGeom>
              <a:rect b="b" l="l" r="r" t="t"/>
              <a:pathLst>
                <a:path extrusionOk="0" h="850463" w="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778" name="Google Shape;2778;p77"/>
            <p:cNvGrpSpPr/>
            <p:nvPr/>
          </p:nvGrpSpPr>
          <p:grpSpPr>
            <a:xfrm>
              <a:off x="1100330" y="2533846"/>
              <a:ext cx="535477" cy="535477"/>
              <a:chOff x="1100330" y="2533846"/>
              <a:chExt cx="535477" cy="535477"/>
            </a:xfrm>
          </p:grpSpPr>
          <p:sp>
            <p:nvSpPr>
              <p:cNvPr id="2779" name="Google Shape;2779;p77"/>
              <p:cNvSpPr/>
              <p:nvPr/>
            </p:nvSpPr>
            <p:spPr>
              <a:xfrm>
                <a:off x="1100330" y="2533846"/>
                <a:ext cx="535477" cy="535477"/>
              </a:xfrm>
              <a:custGeom>
                <a:rect b="b" l="l" r="r" t="t"/>
                <a:pathLst>
                  <a:path extrusionOk="0" h="535477" w="535476">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80" name="Google Shape;2780;p77"/>
              <p:cNvSpPr/>
              <p:nvPr/>
            </p:nvSpPr>
            <p:spPr>
              <a:xfrm>
                <a:off x="1226196" y="2664251"/>
                <a:ext cx="274668" cy="274668"/>
              </a:xfrm>
              <a:custGeom>
                <a:rect b="b" l="l" r="r" t="t"/>
                <a:pathLst>
                  <a:path extrusionOk="0" h="274668" w="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81" name="Google Shape;2781;p77"/>
              <p:cNvSpPr/>
              <p:nvPr/>
            </p:nvSpPr>
            <p:spPr>
              <a:xfrm>
                <a:off x="1414076" y="2769455"/>
                <a:ext cx="64257" cy="64257"/>
              </a:xfrm>
              <a:custGeom>
                <a:rect b="b" l="l" r="r" t="t"/>
                <a:pathLst>
                  <a:path extrusionOk="0" h="64257" w="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2782" name="Google Shape;2782;p77"/>
          <p:cNvGrpSpPr/>
          <p:nvPr/>
        </p:nvGrpSpPr>
        <p:grpSpPr>
          <a:xfrm>
            <a:off x="1274359" y="7958589"/>
            <a:ext cx="406935" cy="406935"/>
            <a:chOff x="1277088" y="4770708"/>
            <a:chExt cx="539701" cy="539701"/>
          </a:xfrm>
        </p:grpSpPr>
        <p:sp>
          <p:nvSpPr>
            <p:cNvPr id="2783" name="Google Shape;2783;p77"/>
            <p:cNvSpPr/>
            <p:nvPr/>
          </p:nvSpPr>
          <p:spPr>
            <a:xfrm>
              <a:off x="1277088" y="4770708"/>
              <a:ext cx="539701" cy="539701"/>
            </a:xfrm>
            <a:custGeom>
              <a:rect b="b" l="l" r="r" t="t"/>
              <a:pathLst>
                <a:path extrusionOk="0" h="850463" w="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84" name="Google Shape;2784;p77">
              <a:hlinkClick r:id="rId6"/>
            </p:cNvPr>
            <p:cNvSpPr/>
            <p:nvPr/>
          </p:nvSpPr>
          <p:spPr>
            <a:xfrm>
              <a:off x="1425674" y="4828537"/>
              <a:ext cx="230672" cy="434559"/>
            </a:xfrm>
            <a:custGeom>
              <a:rect b="b" l="l" r="r" t="t"/>
              <a:pathLst>
                <a:path extrusionOk="0" h="684780" w="363494">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785" name="Google Shape;2785;p77"/>
          <p:cNvGrpSpPr/>
          <p:nvPr/>
        </p:nvGrpSpPr>
        <p:grpSpPr>
          <a:xfrm>
            <a:off x="799247" y="7958589"/>
            <a:ext cx="406935" cy="406935"/>
            <a:chOff x="546710" y="4792155"/>
            <a:chExt cx="539701" cy="539701"/>
          </a:xfrm>
        </p:grpSpPr>
        <p:sp>
          <p:nvSpPr>
            <p:cNvPr id="2786" name="Google Shape;2786;p77"/>
            <p:cNvSpPr/>
            <p:nvPr/>
          </p:nvSpPr>
          <p:spPr>
            <a:xfrm>
              <a:off x="546710" y="4792155"/>
              <a:ext cx="539701" cy="539701"/>
            </a:xfrm>
            <a:custGeom>
              <a:rect b="b" l="l" r="r" t="t"/>
              <a:pathLst>
                <a:path extrusionOk="0" h="850463" w="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World with solid fill" id="2787" name="Google Shape;2787;p77">
              <a:hlinkClick r:id="rId7"/>
            </p:cNvPr>
            <p:cNvPicPr preferRelativeResize="0"/>
            <p:nvPr/>
          </p:nvPicPr>
          <p:blipFill rotWithShape="1">
            <a:blip r:embed="rId8">
              <a:alphaModFix/>
            </a:blip>
            <a:srcRect b="0" l="0" r="0" t="0"/>
            <a:stretch/>
          </p:blipFill>
          <p:spPr>
            <a:xfrm>
              <a:off x="579939" y="4825384"/>
              <a:ext cx="473243" cy="473243"/>
            </a:xfrm>
            <a:prstGeom prst="rect">
              <a:avLst/>
            </a:prstGeom>
            <a:noFill/>
            <a:ln>
              <a:noFill/>
            </a:ln>
          </p:spPr>
        </p:pic>
      </p:grpSp>
      <p:grpSp>
        <p:nvGrpSpPr>
          <p:cNvPr id="2788" name="Google Shape;2788;p77"/>
          <p:cNvGrpSpPr/>
          <p:nvPr/>
        </p:nvGrpSpPr>
        <p:grpSpPr>
          <a:xfrm>
            <a:off x="2224584" y="7958589"/>
            <a:ext cx="406935" cy="406935"/>
            <a:chOff x="2437074" y="4787340"/>
            <a:chExt cx="539701" cy="539701"/>
          </a:xfrm>
        </p:grpSpPr>
        <p:sp>
          <p:nvSpPr>
            <p:cNvPr id="2789" name="Google Shape;2789;p77">
              <a:hlinkClick r:id="rId9"/>
            </p:cNvPr>
            <p:cNvSpPr/>
            <p:nvPr/>
          </p:nvSpPr>
          <p:spPr>
            <a:xfrm>
              <a:off x="2437074" y="4787340"/>
              <a:ext cx="539701" cy="539701"/>
            </a:xfrm>
            <a:custGeom>
              <a:rect b="b" l="l" r="r" t="t"/>
              <a:pathLst>
                <a:path extrusionOk="0" h="850463" w="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790" name="Google Shape;2790;p77"/>
            <p:cNvGrpSpPr/>
            <p:nvPr/>
          </p:nvGrpSpPr>
          <p:grpSpPr>
            <a:xfrm>
              <a:off x="2536697" y="4872812"/>
              <a:ext cx="352589" cy="337510"/>
              <a:chOff x="3303016" y="4946695"/>
              <a:chExt cx="685139" cy="655838"/>
            </a:xfrm>
          </p:grpSpPr>
          <p:sp>
            <p:nvSpPr>
              <p:cNvPr id="2791" name="Google Shape;2791;p77"/>
              <p:cNvSpPr/>
              <p:nvPr/>
            </p:nvSpPr>
            <p:spPr>
              <a:xfrm>
                <a:off x="3540110" y="5149321"/>
                <a:ext cx="448045" cy="453212"/>
              </a:xfrm>
              <a:custGeom>
                <a:rect b="b" l="l" r="r" t="t"/>
                <a:pathLst>
                  <a:path extrusionOk="0" h="453212" w="448045">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92" name="Google Shape;2792;p77"/>
              <p:cNvSpPr/>
              <p:nvPr/>
            </p:nvSpPr>
            <p:spPr>
              <a:xfrm>
                <a:off x="3311799" y="5159950"/>
                <a:ext cx="146847" cy="442047"/>
              </a:xfrm>
              <a:custGeom>
                <a:rect b="b" l="l" r="r" t="t"/>
                <a:pathLst>
                  <a:path extrusionOk="0" h="442047" w="1468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93" name="Google Shape;2793;p77"/>
              <p:cNvSpPr/>
              <p:nvPr/>
            </p:nvSpPr>
            <p:spPr>
              <a:xfrm>
                <a:off x="3303016" y="4946695"/>
                <a:ext cx="165330" cy="153521"/>
              </a:xfrm>
              <a:custGeom>
                <a:rect b="b" l="l" r="r" t="t"/>
                <a:pathLst>
                  <a:path extrusionOk="0" h="153521" w="165330">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2018-08-04T19:06:08Z</dcterms:created>
  <dc:creator>Mert Özmutaf</dc:creator>
</cp:coreProperties>
</file>