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handoutMasterIdLst>
    <p:handoutMasterId r:id="rId4"/>
  </p:handoutMasterIdLst>
  <p:sldIdLst>
    <p:sldId id="270" r:id="rId2"/>
    <p:sldId id="271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A84"/>
    <a:srgbClr val="F16024"/>
    <a:srgbClr val="D38CBC"/>
    <a:srgbClr val="6480E2"/>
    <a:srgbClr val="5A89F8"/>
    <a:srgbClr val="557EE0"/>
    <a:srgbClr val="4763AE"/>
    <a:srgbClr val="DC5924"/>
    <a:srgbClr val="B0769E"/>
    <a:srgbClr val="4463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529"/>
    <p:restoredTop sz="96301"/>
  </p:normalViewPr>
  <p:slideViewPr>
    <p:cSldViewPr snapToGrid="0">
      <p:cViewPr>
        <p:scale>
          <a:sx n="88" d="100"/>
          <a:sy n="88" d="100"/>
        </p:scale>
        <p:origin x="1928" y="-19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8E4CD-94C7-4B4B-83C5-93840727A844}" type="datetimeFigureOut">
              <a:rPr lang="en-US" smtClean="0"/>
              <a:t>1/23/26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F7564-F1E1-5C44-A7E2-029DECB9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de-DE"/>
              <a:t>Click to edit Master subtitle style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1521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4811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4134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0178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3704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3015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2280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de-DE"/>
              <a:t>Click icon to add picture</a:t>
            </a:r>
            <a:endParaRPr lang="de-D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230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5505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7407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Click to edit Master title style</a:t>
            </a:r>
            <a:endParaRPr lang="de-D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de-DE" smtClean="0"/>
              <a:t>1/23/26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961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13131-CFCC-03AF-932B-4DBBFDA8B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raphic 433">
            <a:extLst>
              <a:ext uri="{FF2B5EF4-FFF2-40B4-BE49-F238E27FC236}">
                <a16:creationId xmlns:a16="http://schemas.microsoft.com/office/drawing/2014/main" id="{659A4E9A-92B9-1DF8-2E36-FC318E5797B9}"/>
              </a:ext>
            </a:extLst>
          </p:cNvPr>
          <p:cNvSpPr/>
          <p:nvPr/>
        </p:nvSpPr>
        <p:spPr>
          <a:xfrm>
            <a:off x="-3695" y="1034549"/>
            <a:ext cx="7384733" cy="7865372"/>
          </a:xfrm>
          <a:custGeom>
            <a:avLst/>
            <a:gdLst>
              <a:gd name="csX0" fmla="*/ 2336751 w 7384733"/>
              <a:gd name="csY0" fmla="*/ 0 h 7865372"/>
              <a:gd name="csX1" fmla="*/ 2336751 w 7384733"/>
              <a:gd name="csY1" fmla="*/ 633959 h 7865372"/>
              <a:gd name="csX2" fmla="*/ 2572897 w 7384733"/>
              <a:gd name="csY2" fmla="*/ 870595 h 7865372"/>
              <a:gd name="csX3" fmla="*/ 7148588 w 7384733"/>
              <a:gd name="csY3" fmla="*/ 870595 h 7865372"/>
              <a:gd name="csX4" fmla="*/ 7384734 w 7384733"/>
              <a:gd name="csY4" fmla="*/ 1107230 h 7865372"/>
              <a:gd name="csX5" fmla="*/ 7384734 w 7384733"/>
              <a:gd name="csY5" fmla="*/ 3080630 h 7865372"/>
              <a:gd name="csX6" fmla="*/ 7148588 w 7384733"/>
              <a:gd name="csY6" fmla="*/ 3317266 h 7865372"/>
              <a:gd name="csX7" fmla="*/ 475812 w 7384733"/>
              <a:gd name="csY7" fmla="*/ 3317266 h 7865372"/>
              <a:gd name="csX8" fmla="*/ 239667 w 7384733"/>
              <a:gd name="csY8" fmla="*/ 3553901 h 7865372"/>
              <a:gd name="csX9" fmla="*/ 239667 w 7384733"/>
              <a:gd name="csY9" fmla="*/ 5647384 h 7865372"/>
              <a:gd name="csX10" fmla="*/ 475812 w 7384733"/>
              <a:gd name="csY10" fmla="*/ 5884019 h 7865372"/>
              <a:gd name="csX11" fmla="*/ 7148588 w 7384733"/>
              <a:gd name="csY11" fmla="*/ 5884019 h 7865372"/>
              <a:gd name="csX12" fmla="*/ 7384734 w 7384733"/>
              <a:gd name="csY12" fmla="*/ 6120654 h 7865372"/>
              <a:gd name="csX13" fmla="*/ 7384734 w 7384733"/>
              <a:gd name="csY13" fmla="*/ 7628737 h 7865372"/>
              <a:gd name="csX14" fmla="*/ 7148588 w 7384733"/>
              <a:gd name="csY14" fmla="*/ 7865373 h 7865372"/>
              <a:gd name="csX15" fmla="*/ 0 w 7384733"/>
              <a:gd name="csY15" fmla="*/ 7865373 h 78653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7384733" h="7865372">
                <a:moveTo>
                  <a:pt x="2336751" y="0"/>
                </a:moveTo>
                <a:lnTo>
                  <a:pt x="2336751" y="633959"/>
                </a:lnTo>
                <a:cubicBezTo>
                  <a:pt x="2336751" y="764109"/>
                  <a:pt x="2443017" y="870595"/>
                  <a:pt x="2572897" y="870595"/>
                </a:cubicBezTo>
                <a:lnTo>
                  <a:pt x="7148588" y="870595"/>
                </a:lnTo>
                <a:cubicBezTo>
                  <a:pt x="7278468" y="870595"/>
                  <a:pt x="7384734" y="977080"/>
                  <a:pt x="7384734" y="1107230"/>
                </a:cubicBezTo>
                <a:lnTo>
                  <a:pt x="7384734" y="3080630"/>
                </a:lnTo>
                <a:cubicBezTo>
                  <a:pt x="7384734" y="3210780"/>
                  <a:pt x="7278468" y="3317266"/>
                  <a:pt x="7148588" y="3317266"/>
                </a:cubicBezTo>
                <a:lnTo>
                  <a:pt x="475812" y="3317266"/>
                </a:lnTo>
                <a:cubicBezTo>
                  <a:pt x="345932" y="3317266"/>
                  <a:pt x="239667" y="3423752"/>
                  <a:pt x="239667" y="3553901"/>
                </a:cubicBezTo>
                <a:lnTo>
                  <a:pt x="239667" y="5647384"/>
                </a:lnTo>
                <a:cubicBezTo>
                  <a:pt x="239667" y="5777533"/>
                  <a:pt x="345932" y="5884019"/>
                  <a:pt x="475812" y="5884019"/>
                </a:cubicBezTo>
                <a:lnTo>
                  <a:pt x="7148588" y="5884019"/>
                </a:lnTo>
                <a:cubicBezTo>
                  <a:pt x="7278468" y="5884019"/>
                  <a:pt x="7384734" y="5990504"/>
                  <a:pt x="7384734" y="6120654"/>
                </a:cubicBezTo>
                <a:lnTo>
                  <a:pt x="7384734" y="7628737"/>
                </a:lnTo>
                <a:cubicBezTo>
                  <a:pt x="7384734" y="7758886"/>
                  <a:pt x="7278468" y="7865373"/>
                  <a:pt x="7148588" y="7865373"/>
                </a:cubicBezTo>
                <a:lnTo>
                  <a:pt x="0" y="7865373"/>
                </a:lnTo>
              </a:path>
            </a:pathLst>
          </a:custGeom>
          <a:noFill/>
          <a:ln w="12700" cap="flat">
            <a:solidFill>
              <a:srgbClr val="334A84"/>
            </a:solidFill>
            <a:prstDash val="dash"/>
            <a:miter/>
          </a:ln>
        </p:spPr>
        <p:txBody>
          <a:bodyPr/>
          <a:lstStyle/>
          <a:p>
            <a:endParaRPr lang="de-DE"/>
          </a:p>
        </p:txBody>
      </p: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AF52E803-319D-D2CD-5CA1-463AC9EBDA3D}"/>
              </a:ext>
            </a:extLst>
          </p:cNvPr>
          <p:cNvGrpSpPr/>
          <p:nvPr/>
        </p:nvGrpSpPr>
        <p:grpSpPr>
          <a:xfrm>
            <a:off x="2624120" y="1780002"/>
            <a:ext cx="2318540" cy="647669"/>
            <a:chOff x="341054" y="3386166"/>
            <a:chExt cx="2318540" cy="647669"/>
          </a:xfrm>
        </p:grpSpPr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05D4EB90-A19F-855F-D21A-1131196FF5EC}"/>
                </a:ext>
              </a:extLst>
            </p:cNvPr>
            <p:cNvGrpSpPr/>
            <p:nvPr/>
          </p:nvGrpSpPr>
          <p:grpSpPr>
            <a:xfrm>
              <a:off x="341054" y="3386166"/>
              <a:ext cx="1851366" cy="338554"/>
              <a:chOff x="1041560" y="6653171"/>
              <a:chExt cx="2057703" cy="404595"/>
            </a:xfrm>
          </p:grpSpPr>
          <p:sp>
            <p:nvSpPr>
              <p:cNvPr id="252" name="Rectangle 251">
                <a:extLst>
                  <a:ext uri="{FF2B5EF4-FFF2-40B4-BE49-F238E27FC236}">
                    <a16:creationId xmlns:a16="http://schemas.microsoft.com/office/drawing/2014/main" id="{26B9DFBB-220A-1CBA-8EC8-9BA7A50196EB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198756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EE4F7C82-70F3-87CA-E018-148FA18A7502}"/>
                  </a:ext>
                </a:extLst>
              </p:cNvPr>
              <p:cNvSpPr txBox="1"/>
              <p:nvPr/>
            </p:nvSpPr>
            <p:spPr>
              <a:xfrm>
                <a:off x="1407717" y="6671407"/>
                <a:ext cx="1691546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Ihren Bedarf im</a:t>
                </a:r>
              </a:p>
            </p:txBody>
          </p: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359EF196-47BA-9B1E-8FEA-07E284695DF9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01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F2E68FAD-89D6-D2B2-2F4B-7ECAC2E3AB85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56E797C9-0A6E-E9FA-4303-59D2174F86EC}"/>
                </a:ext>
              </a:extLst>
            </p:cNvPr>
            <p:cNvGrpSpPr/>
            <p:nvPr/>
          </p:nvGrpSpPr>
          <p:grpSpPr>
            <a:xfrm>
              <a:off x="346784" y="3721440"/>
              <a:ext cx="2312810" cy="312395"/>
              <a:chOff x="1047928" y="6655848"/>
              <a:chExt cx="2570574" cy="373334"/>
            </a:xfrm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61103012-CA66-359C-91A8-CB68E8BC9E29}"/>
                  </a:ext>
                </a:extLst>
              </p:cNvPr>
              <p:cNvSpPr/>
              <p:nvPr/>
            </p:nvSpPr>
            <p:spPr>
              <a:xfrm>
                <a:off x="1047928" y="6659269"/>
                <a:ext cx="2079510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7E0FF18B-57AC-FDB3-BF1B-DEDE0EF8F01D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3306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Ruhestand kennen</a:t>
                </a:r>
              </a:p>
            </p:txBody>
          </p: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B7E60DAB-9327-FB2A-DA9F-864A8F8FCC31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6D6AA48A-531A-52C5-A8E9-B1462281CA04}"/>
              </a:ext>
            </a:extLst>
          </p:cNvPr>
          <p:cNvCxnSpPr/>
          <p:nvPr/>
        </p:nvCxnSpPr>
        <p:spPr>
          <a:xfrm>
            <a:off x="11471541" y="4596934"/>
            <a:ext cx="0" cy="323901"/>
          </a:xfrm>
          <a:prstGeom prst="line">
            <a:avLst/>
          </a:prstGeom>
          <a:ln w="12700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D395AE2E-87C0-A0ED-07EC-772FA8C4EE61}"/>
              </a:ext>
            </a:extLst>
          </p:cNvPr>
          <p:cNvGrpSpPr/>
          <p:nvPr/>
        </p:nvGrpSpPr>
        <p:grpSpPr>
          <a:xfrm>
            <a:off x="5011499" y="1780002"/>
            <a:ext cx="2588816" cy="837978"/>
            <a:chOff x="2809741" y="3363597"/>
            <a:chExt cx="2588816" cy="837978"/>
          </a:xfrm>
        </p:grpSpPr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B7FFA14F-9693-9971-C12F-5A0E558A770E}"/>
                </a:ext>
              </a:extLst>
            </p:cNvPr>
            <p:cNvGrpSpPr/>
            <p:nvPr/>
          </p:nvGrpSpPr>
          <p:grpSpPr>
            <a:xfrm>
              <a:off x="2809741" y="3363597"/>
              <a:ext cx="2588816" cy="338554"/>
              <a:chOff x="1041560" y="6653171"/>
              <a:chExt cx="2877342" cy="404595"/>
            </a:xfrm>
          </p:grpSpPr>
          <p:sp>
            <p:nvSpPr>
              <p:cNvPr id="268" name="Rectangle 267">
                <a:extLst>
                  <a:ext uri="{FF2B5EF4-FFF2-40B4-BE49-F238E27FC236}">
                    <a16:creationId xmlns:a16="http://schemas.microsoft.com/office/drawing/2014/main" id="{DE60FB5C-353A-1CAC-2B34-3BCD7B3F9CCD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2340369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9716B886-3014-CB3A-D307-BE32111F0D6B}"/>
                  </a:ext>
                </a:extLst>
              </p:cNvPr>
              <p:cNvSpPr txBox="1"/>
              <p:nvPr/>
            </p:nvSpPr>
            <p:spPr>
              <a:xfrm>
                <a:off x="1407716" y="6671407"/>
                <a:ext cx="2511186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Aktuelle Finanzlage</a:t>
                </a:r>
              </a:p>
            </p:txBody>
          </p:sp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59E7F4EB-A32A-6F0F-0D77-149BA2C97D02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02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FE727759-34FA-2C84-D5F9-419DB47035CD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05B2B14C-C4C4-A0D1-2468-207079E798D6}"/>
                </a:ext>
              </a:extLst>
            </p:cNvPr>
            <p:cNvGrpSpPr/>
            <p:nvPr/>
          </p:nvGrpSpPr>
          <p:grpSpPr>
            <a:xfrm>
              <a:off x="2815471" y="3698873"/>
              <a:ext cx="2312811" cy="502702"/>
              <a:chOff x="1047927" y="6655848"/>
              <a:chExt cx="2570575" cy="600764"/>
            </a:xfrm>
          </p:grpSpPr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A44E184D-6F50-5501-34B4-3F0174DD18CE}"/>
                  </a:ext>
                </a:extLst>
              </p:cNvPr>
              <p:cNvSpPr/>
              <p:nvPr/>
            </p:nvSpPr>
            <p:spPr>
              <a:xfrm>
                <a:off x="1047927" y="6659269"/>
                <a:ext cx="2180300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85FE2914-6FEE-DAD6-664C-40ABDB95D662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600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prüfen</a:t>
                </a:r>
              </a:p>
              <a:p>
                <a:pPr>
                  <a:lnSpc>
                    <a:spcPts val="1600"/>
                  </a:lnSpc>
                </a:pPr>
                <a:endPara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id="{997B48FC-E45F-0308-C547-4F7841C09B3C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E12853C4-FB9F-83E3-1354-43637B6CA387}"/>
              </a:ext>
            </a:extLst>
          </p:cNvPr>
          <p:cNvGrpSpPr/>
          <p:nvPr/>
        </p:nvGrpSpPr>
        <p:grpSpPr>
          <a:xfrm>
            <a:off x="5238710" y="4229312"/>
            <a:ext cx="2588816" cy="1043166"/>
            <a:chOff x="5202134" y="3388685"/>
            <a:chExt cx="2588816" cy="1043166"/>
          </a:xfrm>
        </p:grpSpPr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8DE13BBB-B4CA-B4D9-F1A3-2847831D9659}"/>
                </a:ext>
              </a:extLst>
            </p:cNvPr>
            <p:cNvGrpSpPr/>
            <p:nvPr/>
          </p:nvGrpSpPr>
          <p:grpSpPr>
            <a:xfrm>
              <a:off x="5202134" y="3388685"/>
              <a:ext cx="2588816" cy="517962"/>
              <a:chOff x="1041560" y="6653171"/>
              <a:chExt cx="2877342" cy="619000"/>
            </a:xfrm>
          </p:grpSpPr>
          <p:sp>
            <p:nvSpPr>
              <p:cNvPr id="277" name="Rectangle 276">
                <a:extLst>
                  <a:ext uri="{FF2B5EF4-FFF2-40B4-BE49-F238E27FC236}">
                    <a16:creationId xmlns:a16="http://schemas.microsoft.com/office/drawing/2014/main" id="{6783C036-6FB0-D945-B1E6-EFAB5D4204CD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2105978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51830525-1435-E35F-6EE4-A152B2213E39}"/>
                  </a:ext>
                </a:extLst>
              </p:cNvPr>
              <p:cNvSpPr txBox="1"/>
              <p:nvPr/>
            </p:nvSpPr>
            <p:spPr>
              <a:xfrm>
                <a:off x="1407716" y="6671407"/>
                <a:ext cx="2511186" cy="600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Vorsorgebeiträge</a:t>
                </a:r>
              </a:p>
              <a:p>
                <a:pPr>
                  <a:lnSpc>
                    <a:spcPts val="1600"/>
                  </a:lnSpc>
                </a:pPr>
                <a:endPara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561A2141-FCB0-C9A0-2CBE-4C9BCC8B0724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03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61939719-17F3-B81F-C1D8-85D64961D17E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F70C7C76-6D3D-4E3F-168B-7F530A0B4A63}"/>
                </a:ext>
              </a:extLst>
            </p:cNvPr>
            <p:cNvGrpSpPr/>
            <p:nvPr/>
          </p:nvGrpSpPr>
          <p:grpSpPr>
            <a:xfrm>
              <a:off x="5207864" y="3723965"/>
              <a:ext cx="2312811" cy="707886"/>
              <a:chOff x="1047927" y="6655848"/>
              <a:chExt cx="2570575" cy="845973"/>
            </a:xfrm>
          </p:grpSpPr>
          <p:sp>
            <p:nvSpPr>
              <p:cNvPr id="282" name="Rectangle 281">
                <a:extLst>
                  <a:ext uri="{FF2B5EF4-FFF2-40B4-BE49-F238E27FC236}">
                    <a16:creationId xmlns:a16="http://schemas.microsoft.com/office/drawing/2014/main" id="{C8CEDD14-DBCE-E25B-6C37-E0B0CE0EA76D}"/>
                  </a:ext>
                </a:extLst>
              </p:cNvPr>
              <p:cNvSpPr/>
              <p:nvPr/>
            </p:nvSpPr>
            <p:spPr>
              <a:xfrm>
                <a:off x="1047927" y="6659269"/>
                <a:ext cx="183437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83" name="TextBox 282">
                <a:extLst>
                  <a:ext uri="{FF2B5EF4-FFF2-40B4-BE49-F238E27FC236}">
                    <a16:creationId xmlns:a16="http://schemas.microsoft.com/office/drawing/2014/main" id="{CE45E556-243E-398D-2214-6FE0AA6521BB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845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maximieren</a:t>
                </a:r>
              </a:p>
              <a:p>
                <a:pPr>
                  <a:lnSpc>
                    <a:spcPts val="1600"/>
                  </a:lnSpc>
                </a:pPr>
                <a:endPara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ts val="1600"/>
                  </a:lnSpc>
                </a:pPr>
                <a:endPara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DCABA19D-1EA7-B7C4-D90C-80EB0F0EAC3E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8" name="Text Placeholder 2">
            <a:extLst>
              <a:ext uri="{FF2B5EF4-FFF2-40B4-BE49-F238E27FC236}">
                <a16:creationId xmlns:a16="http://schemas.microsoft.com/office/drawing/2014/main" id="{958BAA43-0E6B-1E60-83F2-D5B70D1C3BEB}"/>
              </a:ext>
            </a:extLst>
          </p:cNvPr>
          <p:cNvSpPr txBox="1">
            <a:spLocks/>
          </p:cNvSpPr>
          <p:nvPr/>
        </p:nvSpPr>
        <p:spPr>
          <a:xfrm>
            <a:off x="4995024" y="2515099"/>
            <a:ext cx="2133938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Berechnen Sie Ihre aktuellen Ersparnisse und Geldanlagen.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Prüfen Sie Ihre Ansprüche auf gesetzliche Rente (z. B. über die Ren­ten­infor­mation Ihres Landes).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Ermitteln Sie Lücken zwischen Ihrem vor­aus­sicht­lichen Bedarf und Ihren aktuellen Mitteln.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2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71459A14-C6D2-E33B-F9E6-D28F4A2DF3B7}"/>
              </a:ext>
            </a:extLst>
          </p:cNvPr>
          <p:cNvSpPr txBox="1">
            <a:spLocks/>
          </p:cNvSpPr>
          <p:nvPr/>
        </p:nvSpPr>
        <p:spPr>
          <a:xfrm>
            <a:off x="2545768" y="2515099"/>
            <a:ext cx="2260281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Schätzen Sie, wie viel Einkommen Sie im Ruhestand monatlich brauchen.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Berück­sich­tigen Sie die höhere Lebens­erwar­tung (Frauen leben oft 5–7 Jahre länger als Männer).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Planen Sie Gesund­heits­kos­ten und möglichen Pfle­gebe­darf ein.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2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2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0" name="Text Placeholder 2">
            <a:extLst>
              <a:ext uri="{FF2B5EF4-FFF2-40B4-BE49-F238E27FC236}">
                <a16:creationId xmlns:a16="http://schemas.microsoft.com/office/drawing/2014/main" id="{D3B59CBE-34A0-542A-1F62-0DE2F4F9B11C}"/>
              </a:ext>
            </a:extLst>
          </p:cNvPr>
          <p:cNvSpPr txBox="1">
            <a:spLocks/>
          </p:cNvSpPr>
          <p:nvPr/>
        </p:nvSpPr>
        <p:spPr>
          <a:xfrm>
            <a:off x="5152252" y="4996378"/>
            <a:ext cx="2091142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Zahlen Sie regelmäßig in gesetzliche, betrieb­liche und private Alters­vor­sorge ein.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Erwägen Sie nach Erwerbs­unter­bre­chun­gen freiwillige Beiträge, um Lücken zu schließen.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Nutzen Sie steuerliche Anreize für die Alters­vor­sorge.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2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1047E991-65B5-744C-01C1-6EDDE0ECD576}"/>
              </a:ext>
            </a:extLst>
          </p:cNvPr>
          <p:cNvGrpSpPr/>
          <p:nvPr/>
        </p:nvGrpSpPr>
        <p:grpSpPr>
          <a:xfrm>
            <a:off x="332816" y="6746537"/>
            <a:ext cx="1859604" cy="338554"/>
            <a:chOff x="1032404" y="6643326"/>
            <a:chExt cx="2066859" cy="404595"/>
          </a:xfrm>
        </p:grpSpPr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1D6895EF-6F12-A085-63E4-302591B59D5B}"/>
                </a:ext>
              </a:extLst>
            </p:cNvPr>
            <p:cNvSpPr/>
            <p:nvPr/>
          </p:nvSpPr>
          <p:spPr>
            <a:xfrm>
              <a:off x="1047926" y="6659269"/>
              <a:ext cx="2172420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400" dirty="0">
                <a:latin typeface="Montserrat" panose="00000500000000000000" pitchFamily="50" charset="0"/>
              </a:endParaRP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5BC0F8FC-7049-4B5F-3FCF-4BFCA7AE4DD1}"/>
                </a:ext>
              </a:extLst>
            </p:cNvPr>
            <p:cNvSpPr txBox="1"/>
            <p:nvPr/>
          </p:nvSpPr>
          <p:spPr>
            <a:xfrm>
              <a:off x="1407717" y="6671407"/>
              <a:ext cx="2051053" cy="35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Inflation einplanen </a:t>
              </a: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828F45FB-B39B-79E6-58A4-926252724502}"/>
                </a:ext>
              </a:extLst>
            </p:cNvPr>
            <p:cNvSpPr txBox="1"/>
            <p:nvPr/>
          </p:nvSpPr>
          <p:spPr>
            <a:xfrm>
              <a:off x="1032404" y="6643326"/>
              <a:ext cx="530608" cy="404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06</a:t>
              </a:r>
              <a:endParaRPr lang="de-DE" sz="1600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CD9E1C8F-FDA5-6FE6-5B40-2230A6E59168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0E27AE97-AB64-E6EB-7AAE-3622BEB8E24B}"/>
              </a:ext>
            </a:extLst>
          </p:cNvPr>
          <p:cNvGrpSpPr/>
          <p:nvPr/>
        </p:nvGrpSpPr>
        <p:grpSpPr>
          <a:xfrm>
            <a:off x="351213" y="4228941"/>
            <a:ext cx="1851367" cy="647663"/>
            <a:chOff x="2809741" y="3363597"/>
            <a:chExt cx="1851367" cy="647663"/>
          </a:xfrm>
        </p:grpSpPr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7965B686-E6CF-F342-23E9-3FFC032A7E3F}"/>
                </a:ext>
              </a:extLst>
            </p:cNvPr>
            <p:cNvGrpSpPr/>
            <p:nvPr/>
          </p:nvGrpSpPr>
          <p:grpSpPr>
            <a:xfrm>
              <a:off x="2809741" y="3363597"/>
              <a:ext cx="1851367" cy="338554"/>
              <a:chOff x="1041560" y="6653171"/>
              <a:chExt cx="2057703" cy="404595"/>
            </a:xfrm>
          </p:grpSpPr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4D7E5AA1-7A8B-873B-B5E6-C6561F1DE5A2}"/>
                  </a:ext>
                </a:extLst>
              </p:cNvPr>
              <p:cNvSpPr/>
              <p:nvPr/>
            </p:nvSpPr>
            <p:spPr>
              <a:xfrm>
                <a:off x="1047927" y="6659269"/>
                <a:ext cx="1832764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38" name="TextBox 337">
                <a:extLst>
                  <a:ext uri="{FF2B5EF4-FFF2-40B4-BE49-F238E27FC236}">
                    <a16:creationId xmlns:a16="http://schemas.microsoft.com/office/drawing/2014/main" id="{FA870DD4-655E-6C6F-D97D-51D3E0F1C965}"/>
                  </a:ext>
                </a:extLst>
              </p:cNvPr>
              <p:cNvSpPr txBox="1"/>
              <p:nvPr/>
            </p:nvSpPr>
            <p:spPr>
              <a:xfrm>
                <a:off x="1407716" y="6671407"/>
                <a:ext cx="1691547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Geldanlagen</a:t>
                </a:r>
              </a:p>
            </p:txBody>
          </p:sp>
          <p:sp>
            <p:nvSpPr>
              <p:cNvPr id="339" name="TextBox 338">
                <a:extLst>
                  <a:ext uri="{FF2B5EF4-FFF2-40B4-BE49-F238E27FC236}">
                    <a16:creationId xmlns:a16="http://schemas.microsoft.com/office/drawing/2014/main" id="{77EF9D5E-EDC3-C812-8312-0012D7CF9044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05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40" name="Straight Connector 339">
                <a:extLst>
                  <a:ext uri="{FF2B5EF4-FFF2-40B4-BE49-F238E27FC236}">
                    <a16:creationId xmlns:a16="http://schemas.microsoft.com/office/drawing/2014/main" id="{6BAA1DE6-3127-FD33-9A47-70BD04778E66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id="{90E87EA2-9D26-AB30-7CFB-6A11709F35E0}"/>
                </a:ext>
              </a:extLst>
            </p:cNvPr>
            <p:cNvGrpSpPr/>
            <p:nvPr/>
          </p:nvGrpSpPr>
          <p:grpSpPr>
            <a:xfrm>
              <a:off x="2815470" y="3698867"/>
              <a:ext cx="1648983" cy="312393"/>
              <a:chOff x="1047927" y="6655850"/>
              <a:chExt cx="1832764" cy="373332"/>
            </a:xfrm>
          </p:grpSpPr>
          <p:sp>
            <p:nvSpPr>
              <p:cNvPr id="334" name="Rectangle 333">
                <a:extLst>
                  <a:ext uri="{FF2B5EF4-FFF2-40B4-BE49-F238E27FC236}">
                    <a16:creationId xmlns:a16="http://schemas.microsoft.com/office/drawing/2014/main" id="{5799DB04-7FD9-A15F-3FCD-930C50490F97}"/>
                  </a:ext>
                </a:extLst>
              </p:cNvPr>
              <p:cNvSpPr/>
              <p:nvPr/>
            </p:nvSpPr>
            <p:spPr>
              <a:xfrm>
                <a:off x="1047927" y="6659269"/>
                <a:ext cx="168677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35" name="TextBox 334">
                <a:extLst>
                  <a:ext uri="{FF2B5EF4-FFF2-40B4-BE49-F238E27FC236}">
                    <a16:creationId xmlns:a16="http://schemas.microsoft.com/office/drawing/2014/main" id="{8B5A6979-C7C0-B9DE-F3D7-4D490DB16461}"/>
                  </a:ext>
                </a:extLst>
              </p:cNvPr>
              <p:cNvSpPr txBox="1"/>
              <p:nvPr/>
            </p:nvSpPr>
            <p:spPr>
              <a:xfrm>
                <a:off x="1406716" y="6655850"/>
                <a:ext cx="1473975" cy="355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streuen</a:t>
                </a:r>
              </a:p>
            </p:txBody>
          </p:sp>
          <p:cxnSp>
            <p:nvCxnSpPr>
              <p:cNvPr id="336" name="Straight Connector 335">
                <a:extLst>
                  <a:ext uri="{FF2B5EF4-FFF2-40B4-BE49-F238E27FC236}">
                    <a16:creationId xmlns:a16="http://schemas.microsoft.com/office/drawing/2014/main" id="{D0DBACAF-392C-FFF1-A96A-C794827E6998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9FE45135-071A-E295-F2D9-1576C967CFAF}"/>
              </a:ext>
            </a:extLst>
          </p:cNvPr>
          <p:cNvGrpSpPr/>
          <p:nvPr/>
        </p:nvGrpSpPr>
        <p:grpSpPr>
          <a:xfrm>
            <a:off x="2544801" y="4229312"/>
            <a:ext cx="2318541" cy="1043162"/>
            <a:chOff x="5202134" y="3388689"/>
            <a:chExt cx="2318541" cy="1043162"/>
          </a:xfrm>
        </p:grpSpPr>
        <p:grpSp>
          <p:nvGrpSpPr>
            <p:cNvPr id="342" name="Group 341">
              <a:extLst>
                <a:ext uri="{FF2B5EF4-FFF2-40B4-BE49-F238E27FC236}">
                  <a16:creationId xmlns:a16="http://schemas.microsoft.com/office/drawing/2014/main" id="{A0AE55F3-C880-EAFC-90C8-E3BDAFC02719}"/>
                </a:ext>
              </a:extLst>
            </p:cNvPr>
            <p:cNvGrpSpPr/>
            <p:nvPr/>
          </p:nvGrpSpPr>
          <p:grpSpPr>
            <a:xfrm>
              <a:off x="5202134" y="3388689"/>
              <a:ext cx="2241794" cy="338554"/>
              <a:chOff x="1041560" y="6653171"/>
              <a:chExt cx="2491645" cy="404595"/>
            </a:xfrm>
          </p:grpSpPr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080CD13E-408A-05B1-4450-15ABBED5608C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2687701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58" name="TextBox 357">
                <a:extLst>
                  <a:ext uri="{FF2B5EF4-FFF2-40B4-BE49-F238E27FC236}">
                    <a16:creationId xmlns:a16="http://schemas.microsoft.com/office/drawing/2014/main" id="{13404944-0390-3088-3415-6BF56EEC8C2D}"/>
                  </a:ext>
                </a:extLst>
              </p:cNvPr>
              <p:cNvSpPr txBox="1"/>
              <p:nvPr/>
            </p:nvSpPr>
            <p:spPr>
              <a:xfrm>
                <a:off x="1434385" y="6680894"/>
                <a:ext cx="2524006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Erwerbsunterbrechungen</a:t>
                </a:r>
              </a:p>
            </p:txBody>
          </p:sp>
          <p:sp>
            <p:nvSpPr>
              <p:cNvPr id="359" name="TextBox 358">
                <a:extLst>
                  <a:ext uri="{FF2B5EF4-FFF2-40B4-BE49-F238E27FC236}">
                    <a16:creationId xmlns:a16="http://schemas.microsoft.com/office/drawing/2014/main" id="{4FB25277-A1DD-D6DE-B0C5-189A10F91695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04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60" name="Straight Connector 359">
                <a:extLst>
                  <a:ext uri="{FF2B5EF4-FFF2-40B4-BE49-F238E27FC236}">
                    <a16:creationId xmlns:a16="http://schemas.microsoft.com/office/drawing/2014/main" id="{8CF95208-B83B-4B94-3142-097DAE8E6C10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3" name="Group 342">
              <a:extLst>
                <a:ext uri="{FF2B5EF4-FFF2-40B4-BE49-F238E27FC236}">
                  <a16:creationId xmlns:a16="http://schemas.microsoft.com/office/drawing/2014/main" id="{63952725-A426-A2E6-9C79-DB6005A14FE8}"/>
                </a:ext>
              </a:extLst>
            </p:cNvPr>
            <p:cNvGrpSpPr/>
            <p:nvPr/>
          </p:nvGrpSpPr>
          <p:grpSpPr>
            <a:xfrm>
              <a:off x="5207865" y="3723965"/>
              <a:ext cx="2312810" cy="707886"/>
              <a:chOff x="1047928" y="6655848"/>
              <a:chExt cx="2570574" cy="845973"/>
            </a:xfrm>
          </p:grpSpPr>
          <p:sp>
            <p:nvSpPr>
              <p:cNvPr id="354" name="Rectangle 353">
                <a:extLst>
                  <a:ext uri="{FF2B5EF4-FFF2-40B4-BE49-F238E27FC236}">
                    <a16:creationId xmlns:a16="http://schemas.microsoft.com/office/drawing/2014/main" id="{D64310CB-7601-6ECA-BC40-1F6AD809F2FC}"/>
                  </a:ext>
                </a:extLst>
              </p:cNvPr>
              <p:cNvSpPr/>
              <p:nvPr/>
            </p:nvSpPr>
            <p:spPr>
              <a:xfrm>
                <a:off x="1047928" y="6659269"/>
                <a:ext cx="2039968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55" name="TextBox 354">
                <a:extLst>
                  <a:ext uri="{FF2B5EF4-FFF2-40B4-BE49-F238E27FC236}">
                    <a16:creationId xmlns:a16="http://schemas.microsoft.com/office/drawing/2014/main" id="{6FFAFDEA-84CB-BE95-027F-E3DD2F6CBC01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845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 Teilzeit beachten</a:t>
                </a:r>
              </a:p>
              <a:p>
                <a:pPr>
                  <a:lnSpc>
                    <a:spcPts val="1600"/>
                  </a:lnSpc>
                </a:pPr>
                <a:endPara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ts val="1600"/>
                  </a:lnSpc>
                </a:pPr>
                <a:endPara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56" name="Straight Connector 355">
                <a:extLst>
                  <a:ext uri="{FF2B5EF4-FFF2-40B4-BE49-F238E27FC236}">
                    <a16:creationId xmlns:a16="http://schemas.microsoft.com/office/drawing/2014/main" id="{F25523F2-7E1F-3927-6233-3F4BCD44786A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3" name="Text Placeholder 2">
            <a:extLst>
              <a:ext uri="{FF2B5EF4-FFF2-40B4-BE49-F238E27FC236}">
                <a16:creationId xmlns:a16="http://schemas.microsoft.com/office/drawing/2014/main" id="{EB2B4C2A-3DCA-58A2-BACD-E786110785BB}"/>
              </a:ext>
            </a:extLst>
          </p:cNvPr>
          <p:cNvSpPr txBox="1">
            <a:spLocks/>
          </p:cNvSpPr>
          <p:nvPr/>
        </p:nvSpPr>
        <p:spPr>
          <a:xfrm>
            <a:off x="283938" y="4996004"/>
            <a:ext cx="1851102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lvl="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Prüfen Sie die Anla­gestra­tegie Ihres Pen­sions­fonds.</a:t>
            </a:r>
          </a:p>
          <a:p>
            <a:pPr marL="273050" lvl="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Erwägen Sie einen Mix aus risikoarmen und wachs­tumso­rien­tier­ten Anlagen für lang­fris­tige Sicherheit.</a:t>
            </a:r>
          </a:p>
          <a:p>
            <a:pPr marL="273050" lvl="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4" name="Text Placeholder 2">
            <a:extLst>
              <a:ext uri="{FF2B5EF4-FFF2-40B4-BE49-F238E27FC236}">
                <a16:creationId xmlns:a16="http://schemas.microsoft.com/office/drawing/2014/main" id="{6724822A-DA3D-556E-6F31-7C0D44744474}"/>
              </a:ext>
            </a:extLst>
          </p:cNvPr>
          <p:cNvSpPr txBox="1">
            <a:spLocks/>
          </p:cNvSpPr>
          <p:nvPr/>
        </p:nvSpPr>
        <p:spPr>
          <a:xfrm>
            <a:off x="262703" y="7205479"/>
            <a:ext cx="1929718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lvl="0" indent="-273050">
              <a:lnSpc>
                <a:spcPts val="90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9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Stellen Sie sicher, dass Ihr Ruhe­stand­sein­kom­men mit steigenden Kosten Schritt hält.</a:t>
            </a:r>
          </a:p>
          <a:p>
            <a:pPr marL="273050" lvl="0" indent="-273050">
              <a:lnSpc>
                <a:spcPts val="90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9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Prüfen Sie, ob Ihre Ren­ten­leis­tun­gen index­gebun­den sind.</a:t>
            </a:r>
          </a:p>
          <a:p>
            <a:pPr marL="273050" lvl="0" indent="-273050">
              <a:lnSpc>
                <a:spcPts val="90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9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5" name="Text Placeholder 2">
            <a:extLst>
              <a:ext uri="{FF2B5EF4-FFF2-40B4-BE49-F238E27FC236}">
                <a16:creationId xmlns:a16="http://schemas.microsoft.com/office/drawing/2014/main" id="{E072ED41-2DA4-9017-F6FA-951EEC5F93C3}"/>
              </a:ext>
            </a:extLst>
          </p:cNvPr>
          <p:cNvSpPr txBox="1">
            <a:spLocks/>
          </p:cNvSpPr>
          <p:nvPr/>
        </p:nvSpPr>
        <p:spPr>
          <a:xfrm>
            <a:off x="2458342" y="4996374"/>
            <a:ext cx="1942316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lvl="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Klären Sie, wie sich Sorgezeiten auf Ihre Rente auswirken.</a:t>
            </a:r>
          </a:p>
          <a:p>
            <a:pPr marL="273050" lvl="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Informieren Sie sich über ange­rech­nete Bei­trags­zei­ten oder Nach­zah­lungs­mög­lich­kei­ten.</a:t>
            </a:r>
          </a:p>
          <a:p>
            <a:pPr marL="273050" lvl="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40AEBE73-D3E1-967C-578C-955159A52A9C}"/>
              </a:ext>
            </a:extLst>
          </p:cNvPr>
          <p:cNvGrpSpPr/>
          <p:nvPr/>
        </p:nvGrpSpPr>
        <p:grpSpPr>
          <a:xfrm>
            <a:off x="2702471" y="6734436"/>
            <a:ext cx="2318541" cy="647669"/>
            <a:chOff x="341054" y="3386166"/>
            <a:chExt cx="2318541" cy="647669"/>
          </a:xfrm>
        </p:grpSpPr>
        <p:grpSp>
          <p:nvGrpSpPr>
            <p:cNvPr id="367" name="Group 366">
              <a:extLst>
                <a:ext uri="{FF2B5EF4-FFF2-40B4-BE49-F238E27FC236}">
                  <a16:creationId xmlns:a16="http://schemas.microsoft.com/office/drawing/2014/main" id="{87090C86-A416-E9A4-1771-3ECF6C2DC46F}"/>
                </a:ext>
              </a:extLst>
            </p:cNvPr>
            <p:cNvGrpSpPr/>
            <p:nvPr/>
          </p:nvGrpSpPr>
          <p:grpSpPr>
            <a:xfrm>
              <a:off x="341054" y="3386166"/>
              <a:ext cx="1696809" cy="338554"/>
              <a:chOff x="1041560" y="6653171"/>
              <a:chExt cx="1885920" cy="404595"/>
            </a:xfrm>
          </p:grpSpPr>
          <p:sp>
            <p:nvSpPr>
              <p:cNvPr id="372" name="Rectangle 371">
                <a:extLst>
                  <a:ext uri="{FF2B5EF4-FFF2-40B4-BE49-F238E27FC236}">
                    <a16:creationId xmlns:a16="http://schemas.microsoft.com/office/drawing/2014/main" id="{A24C6198-2C79-C3A3-C32A-1E815E89F57C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1879554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73" name="TextBox 372">
                <a:extLst>
                  <a:ext uri="{FF2B5EF4-FFF2-40B4-BE49-F238E27FC236}">
                    <a16:creationId xmlns:a16="http://schemas.microsoft.com/office/drawing/2014/main" id="{C8B461A5-FFAA-4A9F-A415-D6734BB62F17}"/>
                  </a:ext>
                </a:extLst>
              </p:cNvPr>
              <p:cNvSpPr txBox="1"/>
              <p:nvPr/>
            </p:nvSpPr>
            <p:spPr>
              <a:xfrm>
                <a:off x="1407716" y="6671407"/>
                <a:ext cx="1508472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Langlebigkeit</a:t>
                </a:r>
              </a:p>
            </p:txBody>
          </p:sp>
          <p:sp>
            <p:nvSpPr>
              <p:cNvPr id="374" name="TextBox 373">
                <a:extLst>
                  <a:ext uri="{FF2B5EF4-FFF2-40B4-BE49-F238E27FC236}">
                    <a16:creationId xmlns:a16="http://schemas.microsoft.com/office/drawing/2014/main" id="{75614CA7-841A-040B-347D-6134CD9E3D4E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07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75" name="Straight Connector 374">
                <a:extLst>
                  <a:ext uri="{FF2B5EF4-FFF2-40B4-BE49-F238E27FC236}">
                    <a16:creationId xmlns:a16="http://schemas.microsoft.com/office/drawing/2014/main" id="{14D8831F-9ABD-39BC-8475-285226BC49CE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8" name="Group 367">
              <a:extLst>
                <a:ext uri="{FF2B5EF4-FFF2-40B4-BE49-F238E27FC236}">
                  <a16:creationId xmlns:a16="http://schemas.microsoft.com/office/drawing/2014/main" id="{0BA3A3C7-754F-FC06-D7C5-825D085BC4AE}"/>
                </a:ext>
              </a:extLst>
            </p:cNvPr>
            <p:cNvGrpSpPr/>
            <p:nvPr/>
          </p:nvGrpSpPr>
          <p:grpSpPr>
            <a:xfrm>
              <a:off x="346784" y="3721440"/>
              <a:ext cx="2312811" cy="312395"/>
              <a:chOff x="1047927" y="6655848"/>
              <a:chExt cx="2570575" cy="373334"/>
            </a:xfrm>
          </p:grpSpPr>
          <p:sp>
            <p:nvSpPr>
              <p:cNvPr id="369" name="Rectangle 368">
                <a:extLst>
                  <a:ext uri="{FF2B5EF4-FFF2-40B4-BE49-F238E27FC236}">
                    <a16:creationId xmlns:a16="http://schemas.microsoft.com/office/drawing/2014/main" id="{23598C88-FF7F-FF10-84EA-7B856695C729}"/>
                  </a:ext>
                </a:extLst>
              </p:cNvPr>
              <p:cNvSpPr/>
              <p:nvPr/>
            </p:nvSpPr>
            <p:spPr>
              <a:xfrm>
                <a:off x="1047927" y="6659269"/>
                <a:ext cx="1811797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70" name="TextBox 369">
                <a:extLst>
                  <a:ext uri="{FF2B5EF4-FFF2-40B4-BE49-F238E27FC236}">
                    <a16:creationId xmlns:a16="http://schemas.microsoft.com/office/drawing/2014/main" id="{F8347A88-C08D-586D-AA28-4283305E8096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355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absichern </a:t>
                </a:r>
              </a:p>
            </p:txBody>
          </p:sp>
          <p:cxnSp>
            <p:nvCxnSpPr>
              <p:cNvPr id="371" name="Straight Connector 370">
                <a:extLst>
                  <a:ext uri="{FF2B5EF4-FFF2-40B4-BE49-F238E27FC236}">
                    <a16:creationId xmlns:a16="http://schemas.microsoft.com/office/drawing/2014/main" id="{764905AB-9B73-F5AF-947F-E633413B655A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3B5A8C23-1229-87D5-08B9-0B42DA165E3F}"/>
              </a:ext>
            </a:extLst>
          </p:cNvPr>
          <p:cNvGrpSpPr/>
          <p:nvPr/>
        </p:nvGrpSpPr>
        <p:grpSpPr>
          <a:xfrm>
            <a:off x="4993905" y="6734435"/>
            <a:ext cx="2588816" cy="647670"/>
            <a:chOff x="2809741" y="3363596"/>
            <a:chExt cx="2588816" cy="647670"/>
          </a:xfrm>
        </p:grpSpPr>
        <p:grpSp>
          <p:nvGrpSpPr>
            <p:cNvPr id="377" name="Group 376">
              <a:extLst>
                <a:ext uri="{FF2B5EF4-FFF2-40B4-BE49-F238E27FC236}">
                  <a16:creationId xmlns:a16="http://schemas.microsoft.com/office/drawing/2014/main" id="{9CF7244E-EB56-EC53-3ACA-B37B6C54316A}"/>
                </a:ext>
              </a:extLst>
            </p:cNvPr>
            <p:cNvGrpSpPr/>
            <p:nvPr/>
          </p:nvGrpSpPr>
          <p:grpSpPr>
            <a:xfrm>
              <a:off x="2809741" y="3363596"/>
              <a:ext cx="2588816" cy="338554"/>
              <a:chOff x="1041560" y="6653171"/>
              <a:chExt cx="2877342" cy="404595"/>
            </a:xfrm>
          </p:grpSpPr>
          <p:sp>
            <p:nvSpPr>
              <p:cNvPr id="382" name="Rectangle 381">
                <a:extLst>
                  <a:ext uri="{FF2B5EF4-FFF2-40B4-BE49-F238E27FC236}">
                    <a16:creationId xmlns:a16="http://schemas.microsoft.com/office/drawing/2014/main" id="{87243C2B-DF51-179E-5DB0-07D511119A80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2340369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83" name="TextBox 382">
                <a:extLst>
                  <a:ext uri="{FF2B5EF4-FFF2-40B4-BE49-F238E27FC236}">
                    <a16:creationId xmlns:a16="http://schemas.microsoft.com/office/drawing/2014/main" id="{58E4C1DD-DFEC-A3BE-4831-73E101828AFC}"/>
                  </a:ext>
                </a:extLst>
              </p:cNvPr>
              <p:cNvSpPr txBox="1"/>
              <p:nvPr/>
            </p:nvSpPr>
            <p:spPr>
              <a:xfrm>
                <a:off x="1407716" y="6671407"/>
                <a:ext cx="2511186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Hinterbliebenen-</a:t>
                </a:r>
              </a:p>
            </p:txBody>
          </p:sp>
          <p:sp>
            <p:nvSpPr>
              <p:cNvPr id="384" name="TextBox 383">
                <a:extLst>
                  <a:ext uri="{FF2B5EF4-FFF2-40B4-BE49-F238E27FC236}">
                    <a16:creationId xmlns:a16="http://schemas.microsoft.com/office/drawing/2014/main" id="{1F0022D9-EB07-69C0-A997-9E6CA51D35ED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08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85" name="Straight Connector 384">
                <a:extLst>
                  <a:ext uri="{FF2B5EF4-FFF2-40B4-BE49-F238E27FC236}">
                    <a16:creationId xmlns:a16="http://schemas.microsoft.com/office/drawing/2014/main" id="{ABF2CF95-47C8-1693-5E38-6683E43C70CB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A074343E-C75B-BCA6-0E8C-BE3E5EDB2A69}"/>
                </a:ext>
              </a:extLst>
            </p:cNvPr>
            <p:cNvGrpSpPr/>
            <p:nvPr/>
          </p:nvGrpSpPr>
          <p:grpSpPr>
            <a:xfrm>
              <a:off x="2815472" y="3698871"/>
              <a:ext cx="2312810" cy="312395"/>
              <a:chOff x="1047928" y="6655848"/>
              <a:chExt cx="2570574" cy="373334"/>
            </a:xfrm>
          </p:grpSpPr>
          <p:sp>
            <p:nvSpPr>
              <p:cNvPr id="379" name="Rectangle 378">
                <a:extLst>
                  <a:ext uri="{FF2B5EF4-FFF2-40B4-BE49-F238E27FC236}">
                    <a16:creationId xmlns:a16="http://schemas.microsoft.com/office/drawing/2014/main" id="{FF5BE868-AFCA-B6BF-ABFC-3932FA5C364A}"/>
                  </a:ext>
                </a:extLst>
              </p:cNvPr>
              <p:cNvSpPr/>
              <p:nvPr/>
            </p:nvSpPr>
            <p:spPr>
              <a:xfrm>
                <a:off x="1047928" y="6659269"/>
                <a:ext cx="1423904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80" name="TextBox 379">
                <a:extLst>
                  <a:ext uri="{FF2B5EF4-FFF2-40B4-BE49-F238E27FC236}">
                    <a16:creationId xmlns:a16="http://schemas.microsoft.com/office/drawing/2014/main" id="{139F91E3-4B7E-2F7B-451C-75D329B00ABD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355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leistungen</a:t>
                </a:r>
              </a:p>
            </p:txBody>
          </p:sp>
          <p:cxnSp>
            <p:nvCxnSpPr>
              <p:cNvPr id="381" name="Straight Connector 380">
                <a:extLst>
                  <a:ext uri="{FF2B5EF4-FFF2-40B4-BE49-F238E27FC236}">
                    <a16:creationId xmlns:a16="http://schemas.microsoft.com/office/drawing/2014/main" id="{189CF035-B6E5-EA4C-E798-EF7150E76568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6" name="Group 385">
            <a:extLst>
              <a:ext uri="{FF2B5EF4-FFF2-40B4-BE49-F238E27FC236}">
                <a16:creationId xmlns:a16="http://schemas.microsoft.com/office/drawing/2014/main" id="{521F5986-74EA-5798-6021-D357DED2E02E}"/>
              </a:ext>
            </a:extLst>
          </p:cNvPr>
          <p:cNvGrpSpPr/>
          <p:nvPr/>
        </p:nvGrpSpPr>
        <p:grpSpPr>
          <a:xfrm>
            <a:off x="364228" y="8768371"/>
            <a:ext cx="2588816" cy="837978"/>
            <a:chOff x="5202134" y="3388688"/>
            <a:chExt cx="2588816" cy="837978"/>
          </a:xfrm>
        </p:grpSpPr>
        <p:grpSp>
          <p:nvGrpSpPr>
            <p:cNvPr id="387" name="Group 386">
              <a:extLst>
                <a:ext uri="{FF2B5EF4-FFF2-40B4-BE49-F238E27FC236}">
                  <a16:creationId xmlns:a16="http://schemas.microsoft.com/office/drawing/2014/main" id="{DEBD8D83-74F5-CFEB-2DC7-541E8C6E035B}"/>
                </a:ext>
              </a:extLst>
            </p:cNvPr>
            <p:cNvGrpSpPr/>
            <p:nvPr/>
          </p:nvGrpSpPr>
          <p:grpSpPr>
            <a:xfrm>
              <a:off x="5202134" y="3388688"/>
              <a:ext cx="2588816" cy="338554"/>
              <a:chOff x="1041560" y="6653171"/>
              <a:chExt cx="2877342" cy="404595"/>
            </a:xfrm>
          </p:grpSpPr>
          <p:sp>
            <p:nvSpPr>
              <p:cNvPr id="392" name="Rectangle 391">
                <a:extLst>
                  <a:ext uri="{FF2B5EF4-FFF2-40B4-BE49-F238E27FC236}">
                    <a16:creationId xmlns:a16="http://schemas.microsoft.com/office/drawing/2014/main" id="{AF5D4854-F474-8D8C-B966-38ADF9D428BC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2105978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93" name="TextBox 392">
                <a:extLst>
                  <a:ext uri="{FF2B5EF4-FFF2-40B4-BE49-F238E27FC236}">
                    <a16:creationId xmlns:a16="http://schemas.microsoft.com/office/drawing/2014/main" id="{2FBD635A-652D-974C-79B8-800886B5B554}"/>
                  </a:ext>
                </a:extLst>
              </p:cNvPr>
              <p:cNvSpPr txBox="1"/>
              <p:nvPr/>
            </p:nvSpPr>
            <p:spPr>
              <a:xfrm>
                <a:off x="1407716" y="6671410"/>
                <a:ext cx="2511186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Notgroschen</a:t>
                </a:r>
              </a:p>
            </p:txBody>
          </p:sp>
          <p:sp>
            <p:nvSpPr>
              <p:cNvPr id="394" name="TextBox 393">
                <a:extLst>
                  <a:ext uri="{FF2B5EF4-FFF2-40B4-BE49-F238E27FC236}">
                    <a16:creationId xmlns:a16="http://schemas.microsoft.com/office/drawing/2014/main" id="{2D3C5127-7D9C-DBA9-A653-0E0599A0ADD5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09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95" name="Straight Connector 394">
                <a:extLst>
                  <a:ext uri="{FF2B5EF4-FFF2-40B4-BE49-F238E27FC236}">
                    <a16:creationId xmlns:a16="http://schemas.microsoft.com/office/drawing/2014/main" id="{FBF92BF0-9AD7-7E8D-2E53-5EA999308166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8" name="Group 387">
              <a:extLst>
                <a:ext uri="{FF2B5EF4-FFF2-40B4-BE49-F238E27FC236}">
                  <a16:creationId xmlns:a16="http://schemas.microsoft.com/office/drawing/2014/main" id="{E83BE955-BD98-492B-4B07-169308CDEEFA}"/>
                </a:ext>
              </a:extLst>
            </p:cNvPr>
            <p:cNvGrpSpPr/>
            <p:nvPr/>
          </p:nvGrpSpPr>
          <p:grpSpPr>
            <a:xfrm>
              <a:off x="5207864" y="3723964"/>
              <a:ext cx="2312811" cy="502702"/>
              <a:chOff x="1047927" y="6655848"/>
              <a:chExt cx="2570575" cy="600764"/>
            </a:xfrm>
          </p:grpSpPr>
          <p:sp>
            <p:nvSpPr>
              <p:cNvPr id="389" name="Rectangle 388">
                <a:extLst>
                  <a:ext uri="{FF2B5EF4-FFF2-40B4-BE49-F238E27FC236}">
                    <a16:creationId xmlns:a16="http://schemas.microsoft.com/office/drawing/2014/main" id="{D7EE4789-231D-D6B4-5056-B856C1573B4C}"/>
                  </a:ext>
                </a:extLst>
              </p:cNvPr>
              <p:cNvSpPr/>
              <p:nvPr/>
            </p:nvSpPr>
            <p:spPr>
              <a:xfrm>
                <a:off x="1047927" y="6659269"/>
                <a:ext cx="1308221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90" name="TextBox 389">
                <a:extLst>
                  <a:ext uri="{FF2B5EF4-FFF2-40B4-BE49-F238E27FC236}">
                    <a16:creationId xmlns:a16="http://schemas.microsoft.com/office/drawing/2014/main" id="{4F00FC28-B4EB-6964-BD14-3167CB88E27D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600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aufbauen </a:t>
                </a:r>
              </a:p>
              <a:p>
                <a:pPr>
                  <a:lnSpc>
                    <a:spcPts val="1600"/>
                  </a:lnSpc>
                </a:pPr>
                <a:endPara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AF2D20BE-6D93-336E-11D1-A54AE689ED80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6" name="Text Placeholder 2">
            <a:extLst>
              <a:ext uri="{FF2B5EF4-FFF2-40B4-BE49-F238E27FC236}">
                <a16:creationId xmlns:a16="http://schemas.microsoft.com/office/drawing/2014/main" id="{990E9788-5E64-F10E-9030-3BEA5DCB1C10}"/>
              </a:ext>
            </a:extLst>
          </p:cNvPr>
          <p:cNvSpPr txBox="1">
            <a:spLocks/>
          </p:cNvSpPr>
          <p:nvPr/>
        </p:nvSpPr>
        <p:spPr>
          <a:xfrm>
            <a:off x="4977429" y="7469533"/>
            <a:ext cx="2095269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lvl="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Prüfen Sie die Alters­vor­sorge Ihrer Partnerin oder Ihres Partners.</a:t>
            </a:r>
          </a:p>
          <a:p>
            <a:pPr marL="273050" lvl="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Stellen Sie sicher, dass Sie gege­benen­falls als Begünstigte eingetragen sind.</a:t>
            </a:r>
          </a:p>
          <a:p>
            <a:pPr marL="273050" lvl="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2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7" name="Text Placeholder 2">
            <a:extLst>
              <a:ext uri="{FF2B5EF4-FFF2-40B4-BE49-F238E27FC236}">
                <a16:creationId xmlns:a16="http://schemas.microsoft.com/office/drawing/2014/main" id="{C9B6CCC4-C166-59C3-CA55-1908400B1E34}"/>
              </a:ext>
            </a:extLst>
          </p:cNvPr>
          <p:cNvSpPr txBox="1">
            <a:spLocks/>
          </p:cNvSpPr>
          <p:nvPr/>
        </p:nvSpPr>
        <p:spPr>
          <a:xfrm>
            <a:off x="2624120" y="7469533"/>
            <a:ext cx="2059982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lvl="0" indent="-273050">
              <a:lnSpc>
                <a:spcPts val="932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9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Erwägen Sie Leibrenten oder andere Produkte, die lebenslang Einkommen bieten.</a:t>
            </a:r>
          </a:p>
          <a:p>
            <a:pPr marL="273050" lvl="0" indent="-273050">
              <a:lnSpc>
                <a:spcPts val="932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9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Planen Sie für mindestens 20–30 Jahre Ruhestand.</a:t>
            </a:r>
          </a:p>
          <a:p>
            <a:pPr marL="273050" lvl="0" indent="-273050">
              <a:lnSpc>
                <a:spcPts val="932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97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8" name="Text Placeholder 2">
            <a:extLst>
              <a:ext uri="{FF2B5EF4-FFF2-40B4-BE49-F238E27FC236}">
                <a16:creationId xmlns:a16="http://schemas.microsoft.com/office/drawing/2014/main" id="{F1BF4A41-C766-F970-3107-DCC7475FA369}"/>
              </a:ext>
            </a:extLst>
          </p:cNvPr>
          <p:cNvSpPr txBox="1">
            <a:spLocks/>
          </p:cNvSpPr>
          <p:nvPr/>
        </p:nvSpPr>
        <p:spPr>
          <a:xfrm>
            <a:off x="277769" y="9503468"/>
            <a:ext cx="2087737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932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9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Halten Sie eine eigene Rücklage für unerwartete Ausgaben im Ruhestand bereit.</a:t>
            </a:r>
          </a:p>
          <a:p>
            <a:pPr marL="273050" indent="-273050">
              <a:lnSpc>
                <a:spcPts val="932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97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02" name="Group 401">
            <a:extLst>
              <a:ext uri="{FF2B5EF4-FFF2-40B4-BE49-F238E27FC236}">
                <a16:creationId xmlns:a16="http://schemas.microsoft.com/office/drawing/2014/main" id="{1B0BF694-38B6-1228-76CC-F91E01A38816}"/>
              </a:ext>
            </a:extLst>
          </p:cNvPr>
          <p:cNvGrpSpPr/>
          <p:nvPr/>
        </p:nvGrpSpPr>
        <p:grpSpPr>
          <a:xfrm>
            <a:off x="2732439" y="8748032"/>
            <a:ext cx="1685312" cy="338554"/>
            <a:chOff x="1041560" y="6643326"/>
            <a:chExt cx="1873142" cy="404595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336B6E17-C58F-1755-8AE0-37341F172842}"/>
                </a:ext>
              </a:extLst>
            </p:cNvPr>
            <p:cNvSpPr/>
            <p:nvPr/>
          </p:nvSpPr>
          <p:spPr>
            <a:xfrm>
              <a:off x="1047926" y="6659269"/>
              <a:ext cx="2075732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400" dirty="0">
                <a:latin typeface="Montserrat" panose="00000500000000000000" pitchFamily="50" charset="0"/>
              </a:endParaRP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0A49CD00-8BEC-8C27-3F3D-2A158D7B6694}"/>
                </a:ext>
              </a:extLst>
            </p:cNvPr>
            <p:cNvSpPr txBox="1"/>
            <p:nvPr/>
          </p:nvSpPr>
          <p:spPr>
            <a:xfrm>
              <a:off x="1407716" y="6671407"/>
              <a:ext cx="1946287" cy="35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Informiert bleiben </a:t>
              </a:r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FD03D1EC-413C-CD4A-6C97-34172A2B944E}"/>
                </a:ext>
              </a:extLst>
            </p:cNvPr>
            <p:cNvSpPr txBox="1"/>
            <p:nvPr/>
          </p:nvSpPr>
          <p:spPr>
            <a:xfrm>
              <a:off x="1041560" y="6643326"/>
              <a:ext cx="530608" cy="404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de-DE" sz="1600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808AEFD8-34AB-02E3-6D21-E7034EF0A0FA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Text Placeholder 2">
            <a:extLst>
              <a:ext uri="{FF2B5EF4-FFF2-40B4-BE49-F238E27FC236}">
                <a16:creationId xmlns:a16="http://schemas.microsoft.com/office/drawing/2014/main" id="{C74342E9-B017-06C3-CD81-4E81BBA0D699}"/>
              </a:ext>
            </a:extLst>
          </p:cNvPr>
          <p:cNvSpPr txBox="1">
            <a:spLocks/>
          </p:cNvSpPr>
          <p:nvPr/>
        </p:nvSpPr>
        <p:spPr>
          <a:xfrm>
            <a:off x="2645980" y="9215880"/>
            <a:ext cx="1947354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lvl="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Prüfen Sie regelmäßig Ren­ten­infor­matio­nen und Geset­zes­ände­run­gen.</a:t>
            </a:r>
          </a:p>
          <a:p>
            <a:pPr marL="273050" lvl="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Verfolgen Sie Ihren Fortschritt mit digitalen Ren­ten­über­sich­ten oder Ren­ten­rech­nern.</a:t>
            </a:r>
          </a:p>
          <a:p>
            <a:pPr marL="273050" lvl="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4" name="Rectangle 423">
            <a:extLst>
              <a:ext uri="{FF2B5EF4-FFF2-40B4-BE49-F238E27FC236}">
                <a16:creationId xmlns:a16="http://schemas.microsoft.com/office/drawing/2014/main" id="{CEE676F0-3D4B-2740-2205-5F335B77F579}"/>
              </a:ext>
            </a:extLst>
          </p:cNvPr>
          <p:cNvSpPr/>
          <p:nvPr/>
        </p:nvSpPr>
        <p:spPr>
          <a:xfrm>
            <a:off x="-3695" y="241572"/>
            <a:ext cx="3952073" cy="1089527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5" name="Freeform 424">
            <a:extLst>
              <a:ext uri="{FF2B5EF4-FFF2-40B4-BE49-F238E27FC236}">
                <a16:creationId xmlns:a16="http://schemas.microsoft.com/office/drawing/2014/main" id="{84D6A934-E6DA-01F9-3556-9232A08C8754}"/>
              </a:ext>
            </a:extLst>
          </p:cNvPr>
          <p:cNvSpPr/>
          <p:nvPr/>
        </p:nvSpPr>
        <p:spPr>
          <a:xfrm rot="4032905">
            <a:off x="1767882" y="1630813"/>
            <a:ext cx="623644" cy="354547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426" name="Picture 425">
            <a:extLst>
              <a:ext uri="{FF2B5EF4-FFF2-40B4-BE49-F238E27FC236}">
                <a16:creationId xmlns:a16="http://schemas.microsoft.com/office/drawing/2014/main" id="{1ED3ADE2-338B-2278-B33E-F846CB48C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185" y="482104"/>
            <a:ext cx="3176853" cy="954840"/>
          </a:xfrm>
          <a:prstGeom prst="rect">
            <a:avLst/>
          </a:prstGeom>
        </p:spPr>
      </p:pic>
      <p:sp>
        <p:nvSpPr>
          <p:cNvPr id="427" name="TextBox 426">
            <a:extLst>
              <a:ext uri="{FF2B5EF4-FFF2-40B4-BE49-F238E27FC236}">
                <a16:creationId xmlns:a16="http://schemas.microsoft.com/office/drawing/2014/main" id="{FC6744BB-87CC-3CE7-5062-113C94156B51}"/>
              </a:ext>
            </a:extLst>
          </p:cNvPr>
          <p:cNvSpPr txBox="1"/>
          <p:nvPr/>
        </p:nvSpPr>
        <p:spPr>
          <a:xfrm>
            <a:off x="106695" y="441772"/>
            <a:ext cx="3731291" cy="793038"/>
          </a:xfrm>
          <a:prstGeom prst="rect">
            <a:avLst/>
          </a:prstGeom>
          <a:noFill/>
        </p:spPr>
        <p:txBody>
          <a:bodyPr wrap="square" rtlCol="0"/>
          <a:lstStyle/>
          <a:p>
            <a:pPr>
              <a:lnSpc>
                <a:spcPts val="2069"/>
              </a:lnSpc>
            </a:pPr>
            <a:r>
              <a:rPr lang="de-DE" sz="2175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Checkliste Ruhestandsplanung für Frauen</a:t>
            </a:r>
          </a:p>
        </p:txBody>
      </p:sp>
      <p:pic>
        <p:nvPicPr>
          <p:cNvPr id="430" name="Picture 429">
            <a:extLst>
              <a:ext uri="{FF2B5EF4-FFF2-40B4-BE49-F238E27FC236}">
                <a16:creationId xmlns:a16="http://schemas.microsoft.com/office/drawing/2014/main" id="{526E2157-7DE4-DB5E-93C5-B15A573CC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566" y="9786230"/>
            <a:ext cx="1398513" cy="311410"/>
          </a:xfrm>
          <a:prstGeom prst="rect">
            <a:avLst/>
          </a:prstGeom>
        </p:spPr>
      </p:pic>
      <p:pic>
        <p:nvPicPr>
          <p:cNvPr id="432" name="Graphic 431">
            <a:extLst>
              <a:ext uri="{FF2B5EF4-FFF2-40B4-BE49-F238E27FC236}">
                <a16:creationId xmlns:a16="http://schemas.microsoft.com/office/drawing/2014/main" id="{0EB265A2-0A64-2A31-D146-BDC7001C08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9779" t="43830" r="12773" b="34042"/>
          <a:stretch>
            <a:fillRect/>
          </a:stretch>
        </p:blipFill>
        <p:spPr>
          <a:xfrm>
            <a:off x="-222801" y="1813641"/>
            <a:ext cx="2927425" cy="2170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216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29BFD-0EA2-D83C-05A3-88B567040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raphic 13">
            <a:extLst>
              <a:ext uri="{FF2B5EF4-FFF2-40B4-BE49-F238E27FC236}">
                <a16:creationId xmlns:a16="http://schemas.microsoft.com/office/drawing/2014/main" id="{AEC6FBE9-09D2-3241-6C29-F67811F2CC43}"/>
              </a:ext>
            </a:extLst>
          </p:cNvPr>
          <p:cNvSpPr/>
          <p:nvPr/>
        </p:nvSpPr>
        <p:spPr>
          <a:xfrm>
            <a:off x="196998" y="1482774"/>
            <a:ext cx="7136846" cy="7484354"/>
          </a:xfrm>
          <a:custGeom>
            <a:avLst/>
            <a:gdLst>
              <a:gd name="csX0" fmla="*/ 7136846 w 7136846"/>
              <a:gd name="csY0" fmla="*/ 0 h 7484354"/>
              <a:gd name="csX1" fmla="*/ 7136846 w 7136846"/>
              <a:gd name="csY1" fmla="*/ 537022 h 7484354"/>
              <a:gd name="csX2" fmla="*/ 6903419 w 7136846"/>
              <a:gd name="csY2" fmla="*/ 770666 h 7484354"/>
              <a:gd name="csX3" fmla="*/ 233427 w 7136846"/>
              <a:gd name="csY3" fmla="*/ 770666 h 7484354"/>
              <a:gd name="csX4" fmla="*/ 0 w 7136846"/>
              <a:gd name="csY4" fmla="*/ 1004310 h 7484354"/>
              <a:gd name="csX5" fmla="*/ 0 w 7136846"/>
              <a:gd name="csY5" fmla="*/ 3130611 h 7484354"/>
              <a:gd name="csX6" fmla="*/ 233427 w 7136846"/>
              <a:gd name="csY6" fmla="*/ 3364254 h 7484354"/>
              <a:gd name="csX7" fmla="*/ 6903419 w 7136846"/>
              <a:gd name="csY7" fmla="*/ 3364254 h 7484354"/>
              <a:gd name="csX8" fmla="*/ 7136846 w 7136846"/>
              <a:gd name="csY8" fmla="*/ 3597899 h 7484354"/>
              <a:gd name="csX9" fmla="*/ 7136846 w 7136846"/>
              <a:gd name="csY9" fmla="*/ 5368507 h 7484354"/>
              <a:gd name="csX10" fmla="*/ 6903419 w 7136846"/>
              <a:gd name="csY10" fmla="*/ 5602151 h 7484354"/>
              <a:gd name="csX11" fmla="*/ 233427 w 7136846"/>
              <a:gd name="csY11" fmla="*/ 5602151 h 7484354"/>
              <a:gd name="csX12" fmla="*/ 0 w 7136846"/>
              <a:gd name="csY12" fmla="*/ 5835795 h 7484354"/>
              <a:gd name="csX13" fmla="*/ 0 w 7136846"/>
              <a:gd name="csY13" fmla="*/ 7250711 h 7484354"/>
              <a:gd name="csX14" fmla="*/ 233427 w 7136846"/>
              <a:gd name="csY14" fmla="*/ 7484355 h 7484354"/>
              <a:gd name="csX15" fmla="*/ 1066085 w 7136846"/>
              <a:gd name="csY15" fmla="*/ 7484355 h 74843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7136846" h="7484354">
                <a:moveTo>
                  <a:pt x="7136846" y="0"/>
                </a:moveTo>
                <a:lnTo>
                  <a:pt x="7136846" y="537022"/>
                </a:lnTo>
                <a:cubicBezTo>
                  <a:pt x="7136846" y="665526"/>
                  <a:pt x="7031804" y="770666"/>
                  <a:pt x="6903419" y="770666"/>
                </a:cubicBezTo>
                <a:lnTo>
                  <a:pt x="233427" y="770666"/>
                </a:lnTo>
                <a:cubicBezTo>
                  <a:pt x="105042" y="770666"/>
                  <a:pt x="0" y="875806"/>
                  <a:pt x="0" y="1004310"/>
                </a:cubicBezTo>
                <a:lnTo>
                  <a:pt x="0" y="3130611"/>
                </a:lnTo>
                <a:cubicBezTo>
                  <a:pt x="0" y="3259115"/>
                  <a:pt x="105042" y="3364254"/>
                  <a:pt x="233427" y="3364254"/>
                </a:cubicBezTo>
                <a:lnTo>
                  <a:pt x="6903419" y="3364254"/>
                </a:lnTo>
                <a:cubicBezTo>
                  <a:pt x="7031804" y="3364254"/>
                  <a:pt x="7136846" y="3469394"/>
                  <a:pt x="7136846" y="3597899"/>
                </a:cubicBezTo>
                <a:lnTo>
                  <a:pt x="7136846" y="5368507"/>
                </a:lnTo>
                <a:cubicBezTo>
                  <a:pt x="7136846" y="5497011"/>
                  <a:pt x="7031804" y="5602151"/>
                  <a:pt x="6903419" y="5602151"/>
                </a:cubicBezTo>
                <a:lnTo>
                  <a:pt x="233427" y="5602151"/>
                </a:lnTo>
                <a:cubicBezTo>
                  <a:pt x="105042" y="5602151"/>
                  <a:pt x="0" y="5707291"/>
                  <a:pt x="0" y="5835795"/>
                </a:cubicBezTo>
                <a:lnTo>
                  <a:pt x="0" y="7250711"/>
                </a:lnTo>
                <a:cubicBezTo>
                  <a:pt x="0" y="7379215"/>
                  <a:pt x="105042" y="7484355"/>
                  <a:pt x="233427" y="7484355"/>
                </a:cubicBezTo>
                <a:lnTo>
                  <a:pt x="1066085" y="7484355"/>
                </a:lnTo>
              </a:path>
            </a:pathLst>
          </a:custGeom>
          <a:noFill/>
          <a:ln w="12700" cap="flat">
            <a:solidFill>
              <a:srgbClr val="334A84"/>
            </a:solidFill>
            <a:prstDash val="dash"/>
            <a:miter/>
          </a:ln>
        </p:spPr>
        <p:txBody>
          <a:bodyPr/>
          <a:lstStyle/>
          <a:p>
            <a:endParaRPr lang="de-DE"/>
          </a:p>
        </p:txBody>
      </p:sp>
      <p:sp>
        <p:nvSpPr>
          <p:cNvPr id="361" name="Rectangle 360">
            <a:extLst>
              <a:ext uri="{FF2B5EF4-FFF2-40B4-BE49-F238E27FC236}">
                <a16:creationId xmlns:a16="http://schemas.microsoft.com/office/drawing/2014/main" id="{29AEEE88-C41B-1F5A-F392-A0C44691F67D}"/>
              </a:ext>
            </a:extLst>
          </p:cNvPr>
          <p:cNvSpPr/>
          <p:nvPr/>
        </p:nvSpPr>
        <p:spPr>
          <a:xfrm>
            <a:off x="3607602" y="255469"/>
            <a:ext cx="3952073" cy="1089527"/>
          </a:xfrm>
          <a:prstGeom prst="rect">
            <a:avLst/>
          </a:prstGeom>
          <a:solidFill>
            <a:srgbClr val="4763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6" name="Freeform 255">
            <a:extLst>
              <a:ext uri="{FF2B5EF4-FFF2-40B4-BE49-F238E27FC236}">
                <a16:creationId xmlns:a16="http://schemas.microsoft.com/office/drawing/2014/main" id="{D19D9AD1-01FB-9FDD-8B2D-858103DCD508}"/>
              </a:ext>
            </a:extLst>
          </p:cNvPr>
          <p:cNvSpPr/>
          <p:nvPr/>
        </p:nvSpPr>
        <p:spPr>
          <a:xfrm rot="5400000">
            <a:off x="2988631" y="1435925"/>
            <a:ext cx="623644" cy="354547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285" name="Group 284">
            <a:extLst>
              <a:ext uri="{FF2B5EF4-FFF2-40B4-BE49-F238E27FC236}">
                <a16:creationId xmlns:a16="http://schemas.microsoft.com/office/drawing/2014/main" id="{ECAEFCFA-33AA-F120-EF7D-8E82C4645907}"/>
              </a:ext>
            </a:extLst>
          </p:cNvPr>
          <p:cNvGrpSpPr/>
          <p:nvPr/>
        </p:nvGrpSpPr>
        <p:grpSpPr>
          <a:xfrm>
            <a:off x="356121" y="2135004"/>
            <a:ext cx="2318540" cy="647669"/>
            <a:chOff x="341054" y="3386166"/>
            <a:chExt cx="2318540" cy="647669"/>
          </a:xfrm>
        </p:grpSpPr>
        <p:grpSp>
          <p:nvGrpSpPr>
            <p:cNvPr id="251" name="Group 250">
              <a:extLst>
                <a:ext uri="{FF2B5EF4-FFF2-40B4-BE49-F238E27FC236}">
                  <a16:creationId xmlns:a16="http://schemas.microsoft.com/office/drawing/2014/main" id="{C7A7B7EC-62A3-D8AA-A118-A3BFB2AB3B12}"/>
                </a:ext>
              </a:extLst>
            </p:cNvPr>
            <p:cNvGrpSpPr/>
            <p:nvPr/>
          </p:nvGrpSpPr>
          <p:grpSpPr>
            <a:xfrm>
              <a:off x="341054" y="3386166"/>
              <a:ext cx="1851366" cy="338554"/>
              <a:chOff x="1041560" y="6653171"/>
              <a:chExt cx="2057703" cy="404595"/>
            </a:xfrm>
          </p:grpSpPr>
          <p:sp>
            <p:nvSpPr>
              <p:cNvPr id="252" name="Rectangle 251">
                <a:extLst>
                  <a:ext uri="{FF2B5EF4-FFF2-40B4-BE49-F238E27FC236}">
                    <a16:creationId xmlns:a16="http://schemas.microsoft.com/office/drawing/2014/main" id="{C59603D4-9E94-FCA1-56A2-30FE9C3F1F62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198756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B7CCF1B4-E081-E3CC-AC17-43187449CF2C}"/>
                  </a:ext>
                </a:extLst>
              </p:cNvPr>
              <p:cNvSpPr txBox="1"/>
              <p:nvPr/>
            </p:nvSpPr>
            <p:spPr>
              <a:xfrm>
                <a:off x="1407717" y="6671407"/>
                <a:ext cx="1691546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Ihren Bedarf im</a:t>
                </a:r>
              </a:p>
            </p:txBody>
          </p:sp>
          <p:sp>
            <p:nvSpPr>
              <p:cNvPr id="254" name="TextBox 253">
                <a:extLst>
                  <a:ext uri="{FF2B5EF4-FFF2-40B4-BE49-F238E27FC236}">
                    <a16:creationId xmlns:a16="http://schemas.microsoft.com/office/drawing/2014/main" id="{0CFFB334-675C-872B-0868-6B75E568F7EE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01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55" name="Straight Connector 254">
                <a:extLst>
                  <a:ext uri="{FF2B5EF4-FFF2-40B4-BE49-F238E27FC236}">
                    <a16:creationId xmlns:a16="http://schemas.microsoft.com/office/drawing/2014/main" id="{9C008E70-1B07-8ACD-3C2E-DCD54AE363DF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9D10756A-BCD4-D964-98F7-7F8F27E84C4D}"/>
                </a:ext>
              </a:extLst>
            </p:cNvPr>
            <p:cNvGrpSpPr/>
            <p:nvPr/>
          </p:nvGrpSpPr>
          <p:grpSpPr>
            <a:xfrm>
              <a:off x="346784" y="3721440"/>
              <a:ext cx="2312810" cy="312395"/>
              <a:chOff x="1047928" y="6655848"/>
              <a:chExt cx="2570574" cy="373334"/>
            </a:xfrm>
          </p:grpSpPr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id="{3E6C37BC-50D9-3E77-1CA0-779A409397F7}"/>
                  </a:ext>
                </a:extLst>
              </p:cNvPr>
              <p:cNvSpPr/>
              <p:nvPr/>
            </p:nvSpPr>
            <p:spPr>
              <a:xfrm>
                <a:off x="1047928" y="6659269"/>
                <a:ext cx="2079510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2CDC0AD0-2306-D711-34AB-124FDE4796DD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3306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Ruhestand kennen</a:t>
                </a:r>
              </a:p>
            </p:txBody>
          </p: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E9F04549-3FD6-6243-1462-C73E2AEE7ED6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62" name="Straight Connector 261">
            <a:extLst>
              <a:ext uri="{FF2B5EF4-FFF2-40B4-BE49-F238E27FC236}">
                <a16:creationId xmlns:a16="http://schemas.microsoft.com/office/drawing/2014/main" id="{A1D12F23-E649-F0FC-1BD0-11A79C6ED3BE}"/>
              </a:ext>
            </a:extLst>
          </p:cNvPr>
          <p:cNvCxnSpPr/>
          <p:nvPr/>
        </p:nvCxnSpPr>
        <p:spPr>
          <a:xfrm>
            <a:off x="11471541" y="4951936"/>
            <a:ext cx="0" cy="323901"/>
          </a:xfrm>
          <a:prstGeom prst="line">
            <a:avLst/>
          </a:prstGeom>
          <a:ln w="12700">
            <a:solidFill>
              <a:srgbClr val="FFFFFF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3" name="Picture 262">
            <a:extLst>
              <a:ext uri="{FF2B5EF4-FFF2-40B4-BE49-F238E27FC236}">
                <a16:creationId xmlns:a16="http://schemas.microsoft.com/office/drawing/2014/main" id="{7A4CA322-FE6A-BEA4-7ACB-420112659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77" y="404335"/>
            <a:ext cx="3176853" cy="954840"/>
          </a:xfrm>
          <a:prstGeom prst="rect">
            <a:avLst/>
          </a:prstGeom>
        </p:spPr>
      </p:pic>
      <p:sp>
        <p:nvSpPr>
          <p:cNvPr id="265" name="TextBox 264">
            <a:extLst>
              <a:ext uri="{FF2B5EF4-FFF2-40B4-BE49-F238E27FC236}">
                <a16:creationId xmlns:a16="http://schemas.microsoft.com/office/drawing/2014/main" id="{FB706868-18C9-1F88-550B-0AE59709290C}"/>
              </a:ext>
            </a:extLst>
          </p:cNvPr>
          <p:cNvSpPr txBox="1"/>
          <p:nvPr/>
        </p:nvSpPr>
        <p:spPr>
          <a:xfrm>
            <a:off x="3607602" y="455669"/>
            <a:ext cx="3731291" cy="793038"/>
          </a:xfrm>
          <a:prstGeom prst="rect">
            <a:avLst/>
          </a:prstGeom>
          <a:noFill/>
        </p:spPr>
        <p:txBody>
          <a:bodyPr wrap="square" rtlCol="0"/>
          <a:lstStyle/>
          <a:p>
            <a:pPr algn="r">
              <a:lnSpc>
                <a:spcPts val="2069"/>
              </a:lnSpc>
            </a:pPr>
            <a:r>
              <a:rPr lang="de-DE" sz="2175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Checkliste Ruhestandsplanung für Frauen</a:t>
            </a:r>
          </a:p>
        </p:txBody>
      </p:sp>
      <p:grpSp>
        <p:nvGrpSpPr>
          <p:cNvPr id="286" name="Group 285">
            <a:extLst>
              <a:ext uri="{FF2B5EF4-FFF2-40B4-BE49-F238E27FC236}">
                <a16:creationId xmlns:a16="http://schemas.microsoft.com/office/drawing/2014/main" id="{E778A45F-7F78-C3C6-2DF3-EB315895994C}"/>
              </a:ext>
            </a:extLst>
          </p:cNvPr>
          <p:cNvGrpSpPr/>
          <p:nvPr/>
        </p:nvGrpSpPr>
        <p:grpSpPr>
          <a:xfrm>
            <a:off x="2743500" y="2135004"/>
            <a:ext cx="2588816" cy="837978"/>
            <a:chOff x="2809741" y="3363597"/>
            <a:chExt cx="2588816" cy="837978"/>
          </a:xfrm>
        </p:grpSpPr>
        <p:grpSp>
          <p:nvGrpSpPr>
            <p:cNvPr id="267" name="Group 266">
              <a:extLst>
                <a:ext uri="{FF2B5EF4-FFF2-40B4-BE49-F238E27FC236}">
                  <a16:creationId xmlns:a16="http://schemas.microsoft.com/office/drawing/2014/main" id="{46BCC8E3-3B33-D177-5679-A236834FD21F}"/>
                </a:ext>
              </a:extLst>
            </p:cNvPr>
            <p:cNvGrpSpPr/>
            <p:nvPr/>
          </p:nvGrpSpPr>
          <p:grpSpPr>
            <a:xfrm>
              <a:off x="2809741" y="3363597"/>
              <a:ext cx="2588816" cy="338554"/>
              <a:chOff x="1041560" y="6653171"/>
              <a:chExt cx="2877342" cy="404595"/>
            </a:xfrm>
          </p:grpSpPr>
          <p:sp>
            <p:nvSpPr>
              <p:cNvPr id="268" name="Rectangle 267">
                <a:extLst>
                  <a:ext uri="{FF2B5EF4-FFF2-40B4-BE49-F238E27FC236}">
                    <a16:creationId xmlns:a16="http://schemas.microsoft.com/office/drawing/2014/main" id="{14496035-270E-1462-F7E0-9AC4EA462612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2340369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DA0919B8-80A6-E903-612F-1142F5984E42}"/>
                  </a:ext>
                </a:extLst>
              </p:cNvPr>
              <p:cNvSpPr txBox="1"/>
              <p:nvPr/>
            </p:nvSpPr>
            <p:spPr>
              <a:xfrm>
                <a:off x="1407716" y="6671407"/>
                <a:ext cx="2511186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Aktuelle Finanzlage</a:t>
                </a:r>
              </a:p>
            </p:txBody>
          </p:sp>
          <p:sp>
            <p:nvSpPr>
              <p:cNvPr id="270" name="TextBox 269">
                <a:extLst>
                  <a:ext uri="{FF2B5EF4-FFF2-40B4-BE49-F238E27FC236}">
                    <a16:creationId xmlns:a16="http://schemas.microsoft.com/office/drawing/2014/main" id="{DAAD5E07-9830-6445-5DDE-F9595E3C4A0E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02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5BE8B397-20AD-335E-5573-BC27A33CA2E5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5889C336-DD2C-9AE0-8A54-5A9F711BCD1D}"/>
                </a:ext>
              </a:extLst>
            </p:cNvPr>
            <p:cNvGrpSpPr/>
            <p:nvPr/>
          </p:nvGrpSpPr>
          <p:grpSpPr>
            <a:xfrm>
              <a:off x="2815471" y="3698873"/>
              <a:ext cx="2312811" cy="502702"/>
              <a:chOff x="1047927" y="6655848"/>
              <a:chExt cx="2570575" cy="600764"/>
            </a:xfrm>
          </p:grpSpPr>
          <p:sp>
            <p:nvSpPr>
              <p:cNvPr id="273" name="Rectangle 272">
                <a:extLst>
                  <a:ext uri="{FF2B5EF4-FFF2-40B4-BE49-F238E27FC236}">
                    <a16:creationId xmlns:a16="http://schemas.microsoft.com/office/drawing/2014/main" id="{B293F309-68A8-98A2-3C26-CB7443FA212F}"/>
                  </a:ext>
                </a:extLst>
              </p:cNvPr>
              <p:cNvSpPr/>
              <p:nvPr/>
            </p:nvSpPr>
            <p:spPr>
              <a:xfrm>
                <a:off x="1047927" y="6659269"/>
                <a:ext cx="2180300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74" name="TextBox 273">
                <a:extLst>
                  <a:ext uri="{FF2B5EF4-FFF2-40B4-BE49-F238E27FC236}">
                    <a16:creationId xmlns:a16="http://schemas.microsoft.com/office/drawing/2014/main" id="{61AC500F-BCF0-01A6-CC85-7B1AA9B19AF5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600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prüfen</a:t>
                </a:r>
              </a:p>
              <a:p>
                <a:pPr>
                  <a:lnSpc>
                    <a:spcPts val="1600"/>
                  </a:lnSpc>
                </a:pPr>
                <a:endPara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id="{15D4C6AA-D6D1-796C-98A8-264BA78C45A5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BBAE07C8-DCF8-CAD6-389A-9CDE25142BAE}"/>
              </a:ext>
            </a:extLst>
          </p:cNvPr>
          <p:cNvGrpSpPr/>
          <p:nvPr/>
        </p:nvGrpSpPr>
        <p:grpSpPr>
          <a:xfrm>
            <a:off x="5238710" y="2138003"/>
            <a:ext cx="2588816" cy="1043166"/>
            <a:chOff x="5202134" y="3388685"/>
            <a:chExt cx="2588816" cy="1043166"/>
          </a:xfrm>
        </p:grpSpPr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A03E5CE6-5775-704F-F53D-FE0CACB2CE76}"/>
                </a:ext>
              </a:extLst>
            </p:cNvPr>
            <p:cNvGrpSpPr/>
            <p:nvPr/>
          </p:nvGrpSpPr>
          <p:grpSpPr>
            <a:xfrm>
              <a:off x="5202134" y="3388685"/>
              <a:ext cx="2588816" cy="517962"/>
              <a:chOff x="1041560" y="6653171"/>
              <a:chExt cx="2877342" cy="619000"/>
            </a:xfrm>
          </p:grpSpPr>
          <p:sp>
            <p:nvSpPr>
              <p:cNvPr id="277" name="Rectangle 276">
                <a:extLst>
                  <a:ext uri="{FF2B5EF4-FFF2-40B4-BE49-F238E27FC236}">
                    <a16:creationId xmlns:a16="http://schemas.microsoft.com/office/drawing/2014/main" id="{33032BDB-C8A6-D0D9-1A6F-5BB0FCDC79CF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2105978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78" name="TextBox 277">
                <a:extLst>
                  <a:ext uri="{FF2B5EF4-FFF2-40B4-BE49-F238E27FC236}">
                    <a16:creationId xmlns:a16="http://schemas.microsoft.com/office/drawing/2014/main" id="{3C3AED70-993B-5FF7-DAF3-9A97A29B2848}"/>
                  </a:ext>
                </a:extLst>
              </p:cNvPr>
              <p:cNvSpPr txBox="1"/>
              <p:nvPr/>
            </p:nvSpPr>
            <p:spPr>
              <a:xfrm>
                <a:off x="1407716" y="6671407"/>
                <a:ext cx="2511186" cy="600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Vorsorgebeiträge</a:t>
                </a:r>
              </a:p>
              <a:p>
                <a:pPr>
                  <a:lnSpc>
                    <a:spcPts val="1600"/>
                  </a:lnSpc>
                </a:pPr>
                <a:endPara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777C66E7-362D-97CD-E9FE-9214D94B1A02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03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80" name="Straight Connector 279">
                <a:extLst>
                  <a:ext uri="{FF2B5EF4-FFF2-40B4-BE49-F238E27FC236}">
                    <a16:creationId xmlns:a16="http://schemas.microsoft.com/office/drawing/2014/main" id="{B568978F-549A-93CC-681B-8465016092B9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C13C02CF-3903-27C9-CC58-7045CAF32183}"/>
                </a:ext>
              </a:extLst>
            </p:cNvPr>
            <p:cNvGrpSpPr/>
            <p:nvPr/>
          </p:nvGrpSpPr>
          <p:grpSpPr>
            <a:xfrm>
              <a:off x="5207864" y="3723965"/>
              <a:ext cx="2312811" cy="707886"/>
              <a:chOff x="1047927" y="6655848"/>
              <a:chExt cx="2570575" cy="845973"/>
            </a:xfrm>
          </p:grpSpPr>
          <p:sp>
            <p:nvSpPr>
              <p:cNvPr id="282" name="Rectangle 281">
                <a:extLst>
                  <a:ext uri="{FF2B5EF4-FFF2-40B4-BE49-F238E27FC236}">
                    <a16:creationId xmlns:a16="http://schemas.microsoft.com/office/drawing/2014/main" id="{91A0325F-4BF8-DA32-5C1D-D0D914B141DF}"/>
                  </a:ext>
                </a:extLst>
              </p:cNvPr>
              <p:cNvSpPr/>
              <p:nvPr/>
            </p:nvSpPr>
            <p:spPr>
              <a:xfrm>
                <a:off x="1047927" y="6659269"/>
                <a:ext cx="183437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283" name="TextBox 282">
                <a:extLst>
                  <a:ext uri="{FF2B5EF4-FFF2-40B4-BE49-F238E27FC236}">
                    <a16:creationId xmlns:a16="http://schemas.microsoft.com/office/drawing/2014/main" id="{7532DAF7-13F5-00AB-0B2F-3400ECA1974E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845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maximieren</a:t>
                </a:r>
              </a:p>
              <a:p>
                <a:pPr>
                  <a:lnSpc>
                    <a:spcPts val="1600"/>
                  </a:lnSpc>
                </a:pPr>
                <a:endPara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ts val="1600"/>
                  </a:lnSpc>
                </a:pPr>
                <a:endPara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38BF7930-170C-298D-5FC7-2E686E8EB301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8" name="Text Placeholder 2">
            <a:extLst>
              <a:ext uri="{FF2B5EF4-FFF2-40B4-BE49-F238E27FC236}">
                <a16:creationId xmlns:a16="http://schemas.microsoft.com/office/drawing/2014/main" id="{32EBF98F-CB6B-4B3C-5B64-9A56FCF848CF}"/>
              </a:ext>
            </a:extLst>
          </p:cNvPr>
          <p:cNvSpPr txBox="1">
            <a:spLocks/>
          </p:cNvSpPr>
          <p:nvPr/>
        </p:nvSpPr>
        <p:spPr>
          <a:xfrm>
            <a:off x="2727025" y="2870101"/>
            <a:ext cx="2133938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Berechnen Sie Ihre aktuellen Ersparnisse und Geldanlagen.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Prüfen Sie Ihre Ansprüche auf gesetzliche Rente (z. B. über die Ren­ten­infor­mation Ihres Landes).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Ermitteln Sie Lücken zwischen Ihrem vor­aus­sicht­lichen Bedarf und Ihren aktuellen Mitteln.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2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9" name="Text Placeholder 2">
            <a:extLst>
              <a:ext uri="{FF2B5EF4-FFF2-40B4-BE49-F238E27FC236}">
                <a16:creationId xmlns:a16="http://schemas.microsoft.com/office/drawing/2014/main" id="{D3DAF77B-4BA8-23D2-01B8-DDFB0A1B20DE}"/>
              </a:ext>
            </a:extLst>
          </p:cNvPr>
          <p:cNvSpPr txBox="1">
            <a:spLocks/>
          </p:cNvSpPr>
          <p:nvPr/>
        </p:nvSpPr>
        <p:spPr>
          <a:xfrm>
            <a:off x="277769" y="2870101"/>
            <a:ext cx="2260281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Schätzen Sie, wie viel Einkommen Sie im Ruhestand monatlich brauchen.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Berück­sich­tigen Sie die höhere Lebens­erwar­tung (Frauen leben oft 5–7 Jahre länger als Männer).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Planen Sie Gesund­heits­kos­ten und möglichen Pfle­gebe­darf ein.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2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2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0" name="Text Placeholder 2">
            <a:extLst>
              <a:ext uri="{FF2B5EF4-FFF2-40B4-BE49-F238E27FC236}">
                <a16:creationId xmlns:a16="http://schemas.microsoft.com/office/drawing/2014/main" id="{B889AAEB-2471-8870-2472-7F73696F05BC}"/>
              </a:ext>
            </a:extLst>
          </p:cNvPr>
          <p:cNvSpPr txBox="1">
            <a:spLocks/>
          </p:cNvSpPr>
          <p:nvPr/>
        </p:nvSpPr>
        <p:spPr>
          <a:xfrm>
            <a:off x="5152252" y="2905069"/>
            <a:ext cx="2091142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Zahlen Sie regelmäßig in gesetzliche, betrieb­liche und private Alters­vor­sorge ein.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Erwägen Sie nach Erwerbs­unter­bre­chun­gen freiwillige Beiträge, um Lücken zu schließen.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2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Nutzen Sie steuerliche Anreize für die Alters­vor­sorge.</a:t>
            </a:r>
          </a:p>
          <a:p>
            <a:pPr marL="273050" indent="-273050">
              <a:lnSpc>
                <a:spcPts val="980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2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2720523A-66CB-5D45-F963-0A51AB0C823F}"/>
              </a:ext>
            </a:extLst>
          </p:cNvPr>
          <p:cNvGrpSpPr/>
          <p:nvPr/>
        </p:nvGrpSpPr>
        <p:grpSpPr>
          <a:xfrm>
            <a:off x="332816" y="4671067"/>
            <a:ext cx="1859604" cy="338554"/>
            <a:chOff x="1032404" y="6643326"/>
            <a:chExt cx="2066859" cy="404595"/>
          </a:xfrm>
        </p:grpSpPr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F8559683-6A1A-9FD0-CF3D-0E169980A83D}"/>
                </a:ext>
              </a:extLst>
            </p:cNvPr>
            <p:cNvSpPr/>
            <p:nvPr/>
          </p:nvSpPr>
          <p:spPr>
            <a:xfrm>
              <a:off x="1047926" y="6659269"/>
              <a:ext cx="2172420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400" dirty="0">
                <a:latin typeface="Montserrat" panose="00000500000000000000" pitchFamily="50" charset="0"/>
              </a:endParaRP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676BF6A9-7C65-0D5B-74B8-EFADC160618A}"/>
                </a:ext>
              </a:extLst>
            </p:cNvPr>
            <p:cNvSpPr txBox="1"/>
            <p:nvPr/>
          </p:nvSpPr>
          <p:spPr>
            <a:xfrm>
              <a:off x="1407717" y="6671407"/>
              <a:ext cx="2051053" cy="35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Inflation einplanen </a:t>
              </a:r>
            </a:p>
          </p:txBody>
        </p:sp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A0D0AF74-77CA-9F96-5BD4-E1FFBD924A7C}"/>
                </a:ext>
              </a:extLst>
            </p:cNvPr>
            <p:cNvSpPr txBox="1"/>
            <p:nvPr/>
          </p:nvSpPr>
          <p:spPr>
            <a:xfrm>
              <a:off x="1032404" y="6643326"/>
              <a:ext cx="530608" cy="404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06</a:t>
              </a:r>
              <a:endParaRPr lang="de-DE" sz="1600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D3CC8776-BF0D-975F-EB74-4BB129A27B8F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49705F47-9448-CC5B-B86D-3959B7E5A7A3}"/>
              </a:ext>
            </a:extLst>
          </p:cNvPr>
          <p:cNvGrpSpPr/>
          <p:nvPr/>
        </p:nvGrpSpPr>
        <p:grpSpPr>
          <a:xfrm>
            <a:off x="2707437" y="4662943"/>
            <a:ext cx="1851367" cy="647663"/>
            <a:chOff x="2809741" y="3363597"/>
            <a:chExt cx="1851367" cy="647663"/>
          </a:xfrm>
        </p:grpSpPr>
        <p:grpSp>
          <p:nvGrpSpPr>
            <p:cNvPr id="302" name="Group 301">
              <a:extLst>
                <a:ext uri="{FF2B5EF4-FFF2-40B4-BE49-F238E27FC236}">
                  <a16:creationId xmlns:a16="http://schemas.microsoft.com/office/drawing/2014/main" id="{E639BB24-BA86-8BC6-8F24-7F60F91BC86F}"/>
                </a:ext>
              </a:extLst>
            </p:cNvPr>
            <p:cNvGrpSpPr/>
            <p:nvPr/>
          </p:nvGrpSpPr>
          <p:grpSpPr>
            <a:xfrm>
              <a:off x="2809741" y="3363597"/>
              <a:ext cx="1851367" cy="338554"/>
              <a:chOff x="1041560" y="6653171"/>
              <a:chExt cx="2057703" cy="404595"/>
            </a:xfrm>
          </p:grpSpPr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BAA7EC02-1904-7CD0-9850-23F4495F2A9E}"/>
                  </a:ext>
                </a:extLst>
              </p:cNvPr>
              <p:cNvSpPr/>
              <p:nvPr/>
            </p:nvSpPr>
            <p:spPr>
              <a:xfrm>
                <a:off x="1047927" y="6659269"/>
                <a:ext cx="1832764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38" name="TextBox 337">
                <a:extLst>
                  <a:ext uri="{FF2B5EF4-FFF2-40B4-BE49-F238E27FC236}">
                    <a16:creationId xmlns:a16="http://schemas.microsoft.com/office/drawing/2014/main" id="{F4103D4B-861B-EF4F-71C4-E9F584B0B3C9}"/>
                  </a:ext>
                </a:extLst>
              </p:cNvPr>
              <p:cNvSpPr txBox="1"/>
              <p:nvPr/>
            </p:nvSpPr>
            <p:spPr>
              <a:xfrm>
                <a:off x="1407716" y="6671407"/>
                <a:ext cx="1691547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Geldanlagen</a:t>
                </a:r>
              </a:p>
            </p:txBody>
          </p:sp>
          <p:sp>
            <p:nvSpPr>
              <p:cNvPr id="339" name="TextBox 338">
                <a:extLst>
                  <a:ext uri="{FF2B5EF4-FFF2-40B4-BE49-F238E27FC236}">
                    <a16:creationId xmlns:a16="http://schemas.microsoft.com/office/drawing/2014/main" id="{EA0B5041-86A2-0171-5C0F-7ADC4286C25F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05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40" name="Straight Connector 339">
                <a:extLst>
                  <a:ext uri="{FF2B5EF4-FFF2-40B4-BE49-F238E27FC236}">
                    <a16:creationId xmlns:a16="http://schemas.microsoft.com/office/drawing/2014/main" id="{AAA18710-132B-5F58-CB29-973FCDD45A21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3" name="Group 302">
              <a:extLst>
                <a:ext uri="{FF2B5EF4-FFF2-40B4-BE49-F238E27FC236}">
                  <a16:creationId xmlns:a16="http://schemas.microsoft.com/office/drawing/2014/main" id="{7832A386-954D-E845-1DDE-0DB2FEF6D9B6}"/>
                </a:ext>
              </a:extLst>
            </p:cNvPr>
            <p:cNvGrpSpPr/>
            <p:nvPr/>
          </p:nvGrpSpPr>
          <p:grpSpPr>
            <a:xfrm>
              <a:off x="2815470" y="3698867"/>
              <a:ext cx="1648983" cy="312393"/>
              <a:chOff x="1047927" y="6655850"/>
              <a:chExt cx="1832764" cy="373332"/>
            </a:xfrm>
          </p:grpSpPr>
          <p:sp>
            <p:nvSpPr>
              <p:cNvPr id="334" name="Rectangle 333">
                <a:extLst>
                  <a:ext uri="{FF2B5EF4-FFF2-40B4-BE49-F238E27FC236}">
                    <a16:creationId xmlns:a16="http://schemas.microsoft.com/office/drawing/2014/main" id="{5E71AAD2-33B8-07EB-821D-05152A2EE0BB}"/>
                  </a:ext>
                </a:extLst>
              </p:cNvPr>
              <p:cNvSpPr/>
              <p:nvPr/>
            </p:nvSpPr>
            <p:spPr>
              <a:xfrm>
                <a:off x="1047927" y="6659269"/>
                <a:ext cx="1686775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35" name="TextBox 334">
                <a:extLst>
                  <a:ext uri="{FF2B5EF4-FFF2-40B4-BE49-F238E27FC236}">
                    <a16:creationId xmlns:a16="http://schemas.microsoft.com/office/drawing/2014/main" id="{E9E20BD7-262C-3183-20B1-F0124CD7A02A}"/>
                  </a:ext>
                </a:extLst>
              </p:cNvPr>
              <p:cNvSpPr txBox="1"/>
              <p:nvPr/>
            </p:nvSpPr>
            <p:spPr>
              <a:xfrm>
                <a:off x="1406716" y="6655850"/>
                <a:ext cx="1473975" cy="355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 streuen</a:t>
                </a:r>
              </a:p>
            </p:txBody>
          </p:sp>
          <p:cxnSp>
            <p:nvCxnSpPr>
              <p:cNvPr id="336" name="Straight Connector 335">
                <a:extLst>
                  <a:ext uri="{FF2B5EF4-FFF2-40B4-BE49-F238E27FC236}">
                    <a16:creationId xmlns:a16="http://schemas.microsoft.com/office/drawing/2014/main" id="{CFA3B77A-B762-7C88-11B2-C52A0B9C4143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1" name="Group 340">
            <a:extLst>
              <a:ext uri="{FF2B5EF4-FFF2-40B4-BE49-F238E27FC236}">
                <a16:creationId xmlns:a16="http://schemas.microsoft.com/office/drawing/2014/main" id="{4B6DAF00-EEFB-725B-B1A8-C116D0047EA3}"/>
              </a:ext>
            </a:extLst>
          </p:cNvPr>
          <p:cNvGrpSpPr/>
          <p:nvPr/>
        </p:nvGrpSpPr>
        <p:grpSpPr>
          <a:xfrm>
            <a:off x="4901025" y="4663314"/>
            <a:ext cx="2318541" cy="1043162"/>
            <a:chOff x="5202134" y="3388689"/>
            <a:chExt cx="2318541" cy="1043162"/>
          </a:xfrm>
        </p:grpSpPr>
        <p:grpSp>
          <p:nvGrpSpPr>
            <p:cNvPr id="342" name="Group 341">
              <a:extLst>
                <a:ext uri="{FF2B5EF4-FFF2-40B4-BE49-F238E27FC236}">
                  <a16:creationId xmlns:a16="http://schemas.microsoft.com/office/drawing/2014/main" id="{463024CD-33CD-D959-0486-116F15759E03}"/>
                </a:ext>
              </a:extLst>
            </p:cNvPr>
            <p:cNvGrpSpPr/>
            <p:nvPr/>
          </p:nvGrpSpPr>
          <p:grpSpPr>
            <a:xfrm>
              <a:off x="5202134" y="3388689"/>
              <a:ext cx="2241794" cy="338554"/>
              <a:chOff x="1041560" y="6653171"/>
              <a:chExt cx="2491645" cy="404595"/>
            </a:xfrm>
          </p:grpSpPr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1A751815-450C-A6BE-2ACE-0516A5C9D385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2687668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58" name="TextBox 357">
                <a:extLst>
                  <a:ext uri="{FF2B5EF4-FFF2-40B4-BE49-F238E27FC236}">
                    <a16:creationId xmlns:a16="http://schemas.microsoft.com/office/drawing/2014/main" id="{7F125ABD-29E0-FA79-F287-B84F8403A5A1}"/>
                  </a:ext>
                </a:extLst>
              </p:cNvPr>
              <p:cNvSpPr txBox="1"/>
              <p:nvPr/>
            </p:nvSpPr>
            <p:spPr>
              <a:xfrm>
                <a:off x="1434385" y="6680894"/>
                <a:ext cx="2524006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Erwerbsunterbrechungen</a:t>
                </a:r>
              </a:p>
            </p:txBody>
          </p:sp>
          <p:sp>
            <p:nvSpPr>
              <p:cNvPr id="359" name="TextBox 358">
                <a:extLst>
                  <a:ext uri="{FF2B5EF4-FFF2-40B4-BE49-F238E27FC236}">
                    <a16:creationId xmlns:a16="http://schemas.microsoft.com/office/drawing/2014/main" id="{5C31C54F-E055-78FF-8B52-2A16B9F00663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04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60" name="Straight Connector 359">
                <a:extLst>
                  <a:ext uri="{FF2B5EF4-FFF2-40B4-BE49-F238E27FC236}">
                    <a16:creationId xmlns:a16="http://schemas.microsoft.com/office/drawing/2014/main" id="{F6E9FE04-EA6F-69EB-738D-F3CC1CD6738A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3" name="Group 342">
              <a:extLst>
                <a:ext uri="{FF2B5EF4-FFF2-40B4-BE49-F238E27FC236}">
                  <a16:creationId xmlns:a16="http://schemas.microsoft.com/office/drawing/2014/main" id="{C5D25C1B-AF6C-14B0-5836-BE894793B806}"/>
                </a:ext>
              </a:extLst>
            </p:cNvPr>
            <p:cNvGrpSpPr/>
            <p:nvPr/>
          </p:nvGrpSpPr>
          <p:grpSpPr>
            <a:xfrm>
              <a:off x="5207865" y="3723965"/>
              <a:ext cx="2312810" cy="707886"/>
              <a:chOff x="1047928" y="6655848"/>
              <a:chExt cx="2570574" cy="845973"/>
            </a:xfrm>
          </p:grpSpPr>
          <p:sp>
            <p:nvSpPr>
              <p:cNvPr id="354" name="Rectangle 353">
                <a:extLst>
                  <a:ext uri="{FF2B5EF4-FFF2-40B4-BE49-F238E27FC236}">
                    <a16:creationId xmlns:a16="http://schemas.microsoft.com/office/drawing/2014/main" id="{63BB8C0F-6E70-787A-38E4-B06B4E1474C2}"/>
                  </a:ext>
                </a:extLst>
              </p:cNvPr>
              <p:cNvSpPr/>
              <p:nvPr/>
            </p:nvSpPr>
            <p:spPr>
              <a:xfrm>
                <a:off x="1047928" y="6659269"/>
                <a:ext cx="2039968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55" name="TextBox 354">
                <a:extLst>
                  <a:ext uri="{FF2B5EF4-FFF2-40B4-BE49-F238E27FC236}">
                    <a16:creationId xmlns:a16="http://schemas.microsoft.com/office/drawing/2014/main" id="{1B25D35A-A95A-D0FF-D1E1-8F52664B0D0E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8459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 Teilzeit beachten</a:t>
                </a:r>
              </a:p>
              <a:p>
                <a:pPr>
                  <a:lnSpc>
                    <a:spcPts val="1600"/>
                  </a:lnSpc>
                </a:pPr>
                <a:endPara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>
                  <a:lnSpc>
                    <a:spcPts val="1600"/>
                  </a:lnSpc>
                </a:pPr>
                <a:endPara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56" name="Straight Connector 355">
                <a:extLst>
                  <a:ext uri="{FF2B5EF4-FFF2-40B4-BE49-F238E27FC236}">
                    <a16:creationId xmlns:a16="http://schemas.microsoft.com/office/drawing/2014/main" id="{5325DE8F-41A6-987C-AFA1-87320711092F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3" name="Text Placeholder 2">
            <a:extLst>
              <a:ext uri="{FF2B5EF4-FFF2-40B4-BE49-F238E27FC236}">
                <a16:creationId xmlns:a16="http://schemas.microsoft.com/office/drawing/2014/main" id="{C1E69038-1452-0319-F9B2-00869FFCF80B}"/>
              </a:ext>
            </a:extLst>
          </p:cNvPr>
          <p:cNvSpPr txBox="1">
            <a:spLocks/>
          </p:cNvSpPr>
          <p:nvPr/>
        </p:nvSpPr>
        <p:spPr>
          <a:xfrm>
            <a:off x="2640162" y="5430006"/>
            <a:ext cx="1851102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lvl="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Prüfen Sie die Anla­gestra­tegie Ihres Pen­sions­fonds.</a:t>
            </a:r>
          </a:p>
          <a:p>
            <a:pPr marL="273050" lvl="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Erwägen Sie einen Mix aus risikoarmen und wachs­tumso­rien­tier­ten Anlagen für lang­fris­tige Sicherheit.</a:t>
            </a:r>
          </a:p>
          <a:p>
            <a:pPr marL="273050" lvl="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4" name="Text Placeholder 2">
            <a:extLst>
              <a:ext uri="{FF2B5EF4-FFF2-40B4-BE49-F238E27FC236}">
                <a16:creationId xmlns:a16="http://schemas.microsoft.com/office/drawing/2014/main" id="{EE5B47FC-A4D1-F1ED-BF16-3663C7D8F6C7}"/>
              </a:ext>
            </a:extLst>
          </p:cNvPr>
          <p:cNvSpPr txBox="1">
            <a:spLocks/>
          </p:cNvSpPr>
          <p:nvPr/>
        </p:nvSpPr>
        <p:spPr>
          <a:xfrm>
            <a:off x="262703" y="5130009"/>
            <a:ext cx="1929718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lvl="0" indent="-273050">
              <a:lnSpc>
                <a:spcPts val="90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9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Stellen Sie sicher, dass Ihr Ruhe­stand­sein­kom­men mit steigenden Kosten Schritt hält.</a:t>
            </a:r>
          </a:p>
          <a:p>
            <a:pPr marL="273050" lvl="0" indent="-273050">
              <a:lnSpc>
                <a:spcPts val="90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9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Prüfen Sie, ob Ihre Ren­ten­leis­tun­gen index­gebun­den sind.</a:t>
            </a:r>
          </a:p>
          <a:p>
            <a:pPr marL="273050" lvl="0" indent="-273050">
              <a:lnSpc>
                <a:spcPts val="90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9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5" name="Text Placeholder 2">
            <a:extLst>
              <a:ext uri="{FF2B5EF4-FFF2-40B4-BE49-F238E27FC236}">
                <a16:creationId xmlns:a16="http://schemas.microsoft.com/office/drawing/2014/main" id="{73E47FE2-BDF6-554D-970F-9448B43B0EBB}"/>
              </a:ext>
            </a:extLst>
          </p:cNvPr>
          <p:cNvSpPr txBox="1">
            <a:spLocks/>
          </p:cNvSpPr>
          <p:nvPr/>
        </p:nvSpPr>
        <p:spPr>
          <a:xfrm>
            <a:off x="4814566" y="5430376"/>
            <a:ext cx="1942316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lvl="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Klären Sie, wie sich Sorgezeiten auf Ihre Rente auswirken.</a:t>
            </a:r>
          </a:p>
          <a:p>
            <a:pPr marL="273050" lvl="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10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Informieren Sie sich über ange­rech­nete Bei­trags­zei­ten oder Nach­zah­lungs­mög­lich­kei­ten.</a:t>
            </a:r>
          </a:p>
          <a:p>
            <a:pPr marL="273050" lvl="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065CD70C-1B9A-8A32-D541-1621415D4E9C}"/>
              </a:ext>
            </a:extLst>
          </p:cNvPr>
          <p:cNvGrpSpPr/>
          <p:nvPr/>
        </p:nvGrpSpPr>
        <p:grpSpPr>
          <a:xfrm>
            <a:off x="341054" y="6900406"/>
            <a:ext cx="2318541" cy="647669"/>
            <a:chOff x="341054" y="3386166"/>
            <a:chExt cx="2318541" cy="647669"/>
          </a:xfrm>
        </p:grpSpPr>
        <p:grpSp>
          <p:nvGrpSpPr>
            <p:cNvPr id="367" name="Group 366">
              <a:extLst>
                <a:ext uri="{FF2B5EF4-FFF2-40B4-BE49-F238E27FC236}">
                  <a16:creationId xmlns:a16="http://schemas.microsoft.com/office/drawing/2014/main" id="{2DEE183A-412F-9026-B634-6F6FEB14F88F}"/>
                </a:ext>
              </a:extLst>
            </p:cNvPr>
            <p:cNvGrpSpPr/>
            <p:nvPr/>
          </p:nvGrpSpPr>
          <p:grpSpPr>
            <a:xfrm>
              <a:off x="341054" y="3386166"/>
              <a:ext cx="1696809" cy="338554"/>
              <a:chOff x="1041560" y="6653171"/>
              <a:chExt cx="1885920" cy="404595"/>
            </a:xfrm>
          </p:grpSpPr>
          <p:sp>
            <p:nvSpPr>
              <p:cNvPr id="372" name="Rectangle 371">
                <a:extLst>
                  <a:ext uri="{FF2B5EF4-FFF2-40B4-BE49-F238E27FC236}">
                    <a16:creationId xmlns:a16="http://schemas.microsoft.com/office/drawing/2014/main" id="{67B2B9C5-87AF-D4A1-0F1C-0CD6C53B7FE4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1879554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73" name="TextBox 372">
                <a:extLst>
                  <a:ext uri="{FF2B5EF4-FFF2-40B4-BE49-F238E27FC236}">
                    <a16:creationId xmlns:a16="http://schemas.microsoft.com/office/drawing/2014/main" id="{00FCE452-7F3F-F3C4-4A69-88210CA490CA}"/>
                  </a:ext>
                </a:extLst>
              </p:cNvPr>
              <p:cNvSpPr txBox="1"/>
              <p:nvPr/>
            </p:nvSpPr>
            <p:spPr>
              <a:xfrm>
                <a:off x="1407716" y="6671407"/>
                <a:ext cx="1508472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Langlebigkeit</a:t>
                </a:r>
              </a:p>
            </p:txBody>
          </p:sp>
          <p:sp>
            <p:nvSpPr>
              <p:cNvPr id="374" name="TextBox 373">
                <a:extLst>
                  <a:ext uri="{FF2B5EF4-FFF2-40B4-BE49-F238E27FC236}">
                    <a16:creationId xmlns:a16="http://schemas.microsoft.com/office/drawing/2014/main" id="{20B3C882-BE89-8757-952C-0E98D686DA12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07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75" name="Straight Connector 374">
                <a:extLst>
                  <a:ext uri="{FF2B5EF4-FFF2-40B4-BE49-F238E27FC236}">
                    <a16:creationId xmlns:a16="http://schemas.microsoft.com/office/drawing/2014/main" id="{D9311EB0-0101-6740-F1E9-28856EC42BE4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8" name="Group 367">
              <a:extLst>
                <a:ext uri="{FF2B5EF4-FFF2-40B4-BE49-F238E27FC236}">
                  <a16:creationId xmlns:a16="http://schemas.microsoft.com/office/drawing/2014/main" id="{884A70E8-74FA-354D-2D1D-5EAB6EE56A22}"/>
                </a:ext>
              </a:extLst>
            </p:cNvPr>
            <p:cNvGrpSpPr/>
            <p:nvPr/>
          </p:nvGrpSpPr>
          <p:grpSpPr>
            <a:xfrm>
              <a:off x="346784" y="3721440"/>
              <a:ext cx="2312811" cy="312395"/>
              <a:chOff x="1047927" y="6655848"/>
              <a:chExt cx="2570575" cy="373334"/>
            </a:xfrm>
          </p:grpSpPr>
          <p:sp>
            <p:nvSpPr>
              <p:cNvPr id="369" name="Rectangle 368">
                <a:extLst>
                  <a:ext uri="{FF2B5EF4-FFF2-40B4-BE49-F238E27FC236}">
                    <a16:creationId xmlns:a16="http://schemas.microsoft.com/office/drawing/2014/main" id="{08CA43C3-F5A5-906D-57EF-F1B3D5407164}"/>
                  </a:ext>
                </a:extLst>
              </p:cNvPr>
              <p:cNvSpPr/>
              <p:nvPr/>
            </p:nvSpPr>
            <p:spPr>
              <a:xfrm>
                <a:off x="1047927" y="6659269"/>
                <a:ext cx="1811797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70" name="TextBox 369">
                <a:extLst>
                  <a:ext uri="{FF2B5EF4-FFF2-40B4-BE49-F238E27FC236}">
                    <a16:creationId xmlns:a16="http://schemas.microsoft.com/office/drawing/2014/main" id="{1095D645-DFB6-16CD-FAC0-DA7F544A596C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355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absichern </a:t>
                </a:r>
              </a:p>
            </p:txBody>
          </p:sp>
          <p:cxnSp>
            <p:nvCxnSpPr>
              <p:cNvPr id="371" name="Straight Connector 370">
                <a:extLst>
                  <a:ext uri="{FF2B5EF4-FFF2-40B4-BE49-F238E27FC236}">
                    <a16:creationId xmlns:a16="http://schemas.microsoft.com/office/drawing/2014/main" id="{BAD636E6-BC96-B71D-7559-E8EE5D63EA49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7B1699F7-6308-328F-7E1E-8C6DD3F76308}"/>
              </a:ext>
            </a:extLst>
          </p:cNvPr>
          <p:cNvGrpSpPr/>
          <p:nvPr/>
        </p:nvGrpSpPr>
        <p:grpSpPr>
          <a:xfrm>
            <a:off x="2632488" y="6900405"/>
            <a:ext cx="2588816" cy="647670"/>
            <a:chOff x="2809741" y="3363596"/>
            <a:chExt cx="2588816" cy="647670"/>
          </a:xfrm>
        </p:grpSpPr>
        <p:grpSp>
          <p:nvGrpSpPr>
            <p:cNvPr id="377" name="Group 376">
              <a:extLst>
                <a:ext uri="{FF2B5EF4-FFF2-40B4-BE49-F238E27FC236}">
                  <a16:creationId xmlns:a16="http://schemas.microsoft.com/office/drawing/2014/main" id="{2E2C8E0B-553E-3A7C-8B57-DBCFB2EEBCBC}"/>
                </a:ext>
              </a:extLst>
            </p:cNvPr>
            <p:cNvGrpSpPr/>
            <p:nvPr/>
          </p:nvGrpSpPr>
          <p:grpSpPr>
            <a:xfrm>
              <a:off x="2809741" y="3363596"/>
              <a:ext cx="2588816" cy="338554"/>
              <a:chOff x="1041560" y="6653171"/>
              <a:chExt cx="2877342" cy="404595"/>
            </a:xfrm>
          </p:grpSpPr>
          <p:sp>
            <p:nvSpPr>
              <p:cNvPr id="382" name="Rectangle 381">
                <a:extLst>
                  <a:ext uri="{FF2B5EF4-FFF2-40B4-BE49-F238E27FC236}">
                    <a16:creationId xmlns:a16="http://schemas.microsoft.com/office/drawing/2014/main" id="{BA7CDFB8-218D-D710-E198-0C1BC185DA4A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2340369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83" name="TextBox 382">
                <a:extLst>
                  <a:ext uri="{FF2B5EF4-FFF2-40B4-BE49-F238E27FC236}">
                    <a16:creationId xmlns:a16="http://schemas.microsoft.com/office/drawing/2014/main" id="{F05657DA-DFB1-0235-3F18-9B20C1236450}"/>
                  </a:ext>
                </a:extLst>
              </p:cNvPr>
              <p:cNvSpPr txBox="1"/>
              <p:nvPr/>
            </p:nvSpPr>
            <p:spPr>
              <a:xfrm>
                <a:off x="1407716" y="6671407"/>
                <a:ext cx="2511186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Hinterbliebenen-</a:t>
                </a:r>
              </a:p>
            </p:txBody>
          </p:sp>
          <p:sp>
            <p:nvSpPr>
              <p:cNvPr id="384" name="TextBox 383">
                <a:extLst>
                  <a:ext uri="{FF2B5EF4-FFF2-40B4-BE49-F238E27FC236}">
                    <a16:creationId xmlns:a16="http://schemas.microsoft.com/office/drawing/2014/main" id="{874B9E5A-CFF3-0448-B1B5-A2CA5EA0346E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08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85" name="Straight Connector 384">
                <a:extLst>
                  <a:ext uri="{FF2B5EF4-FFF2-40B4-BE49-F238E27FC236}">
                    <a16:creationId xmlns:a16="http://schemas.microsoft.com/office/drawing/2014/main" id="{D6136A62-6A35-006C-C027-058BB2AA3264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8FF97D6A-8CDD-F386-A2E8-71FDD7B65CCF}"/>
                </a:ext>
              </a:extLst>
            </p:cNvPr>
            <p:cNvGrpSpPr/>
            <p:nvPr/>
          </p:nvGrpSpPr>
          <p:grpSpPr>
            <a:xfrm>
              <a:off x="2815472" y="3698871"/>
              <a:ext cx="2312810" cy="312395"/>
              <a:chOff x="1047928" y="6655848"/>
              <a:chExt cx="2570574" cy="373334"/>
            </a:xfrm>
          </p:grpSpPr>
          <p:sp>
            <p:nvSpPr>
              <p:cNvPr id="379" name="Rectangle 378">
                <a:extLst>
                  <a:ext uri="{FF2B5EF4-FFF2-40B4-BE49-F238E27FC236}">
                    <a16:creationId xmlns:a16="http://schemas.microsoft.com/office/drawing/2014/main" id="{E41A0748-522C-D9A3-2A3A-F604FAF738D6}"/>
                  </a:ext>
                </a:extLst>
              </p:cNvPr>
              <p:cNvSpPr/>
              <p:nvPr/>
            </p:nvSpPr>
            <p:spPr>
              <a:xfrm>
                <a:off x="1047928" y="6659269"/>
                <a:ext cx="1423697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80" name="TextBox 379">
                <a:extLst>
                  <a:ext uri="{FF2B5EF4-FFF2-40B4-BE49-F238E27FC236}">
                    <a16:creationId xmlns:a16="http://schemas.microsoft.com/office/drawing/2014/main" id="{1178C175-90B2-E073-4CA7-CBAAB215B952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355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leistungen</a:t>
                </a:r>
              </a:p>
            </p:txBody>
          </p:sp>
          <p:cxnSp>
            <p:nvCxnSpPr>
              <p:cNvPr id="381" name="Straight Connector 380">
                <a:extLst>
                  <a:ext uri="{FF2B5EF4-FFF2-40B4-BE49-F238E27FC236}">
                    <a16:creationId xmlns:a16="http://schemas.microsoft.com/office/drawing/2014/main" id="{30D0C170-5337-7481-D5C0-888DB2771D62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6" name="Group 385">
            <a:extLst>
              <a:ext uri="{FF2B5EF4-FFF2-40B4-BE49-F238E27FC236}">
                <a16:creationId xmlns:a16="http://schemas.microsoft.com/office/drawing/2014/main" id="{115C357A-7830-FCFC-8A36-9E973A4D0FE4}"/>
              </a:ext>
            </a:extLst>
          </p:cNvPr>
          <p:cNvGrpSpPr/>
          <p:nvPr/>
        </p:nvGrpSpPr>
        <p:grpSpPr>
          <a:xfrm>
            <a:off x="5258158" y="6892673"/>
            <a:ext cx="2588816" cy="837978"/>
            <a:chOff x="5202134" y="3388688"/>
            <a:chExt cx="2588816" cy="837978"/>
          </a:xfrm>
        </p:grpSpPr>
        <p:grpSp>
          <p:nvGrpSpPr>
            <p:cNvPr id="387" name="Group 386">
              <a:extLst>
                <a:ext uri="{FF2B5EF4-FFF2-40B4-BE49-F238E27FC236}">
                  <a16:creationId xmlns:a16="http://schemas.microsoft.com/office/drawing/2014/main" id="{4DBA8C7C-2AAE-4983-3CB0-C0BE0B7EDC31}"/>
                </a:ext>
              </a:extLst>
            </p:cNvPr>
            <p:cNvGrpSpPr/>
            <p:nvPr/>
          </p:nvGrpSpPr>
          <p:grpSpPr>
            <a:xfrm>
              <a:off x="5202134" y="3388688"/>
              <a:ext cx="2588816" cy="338554"/>
              <a:chOff x="1041560" y="6653171"/>
              <a:chExt cx="2877342" cy="404595"/>
            </a:xfrm>
          </p:grpSpPr>
          <p:sp>
            <p:nvSpPr>
              <p:cNvPr id="392" name="Rectangle 391">
                <a:extLst>
                  <a:ext uri="{FF2B5EF4-FFF2-40B4-BE49-F238E27FC236}">
                    <a16:creationId xmlns:a16="http://schemas.microsoft.com/office/drawing/2014/main" id="{AFEF8DE9-81F4-825D-4151-A62AEFB7EB63}"/>
                  </a:ext>
                </a:extLst>
              </p:cNvPr>
              <p:cNvSpPr/>
              <p:nvPr/>
            </p:nvSpPr>
            <p:spPr>
              <a:xfrm>
                <a:off x="1047926" y="6659269"/>
                <a:ext cx="2105978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93" name="TextBox 392">
                <a:extLst>
                  <a:ext uri="{FF2B5EF4-FFF2-40B4-BE49-F238E27FC236}">
                    <a16:creationId xmlns:a16="http://schemas.microsoft.com/office/drawing/2014/main" id="{53F1BA21-9D75-8763-90CB-2A9B34D160F2}"/>
                  </a:ext>
                </a:extLst>
              </p:cNvPr>
              <p:cNvSpPr txBox="1"/>
              <p:nvPr/>
            </p:nvSpPr>
            <p:spPr>
              <a:xfrm>
                <a:off x="1407716" y="6671410"/>
                <a:ext cx="2511186" cy="35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Notgroschen</a:t>
                </a:r>
              </a:p>
            </p:txBody>
          </p:sp>
          <p:sp>
            <p:nvSpPr>
              <p:cNvPr id="394" name="TextBox 393">
                <a:extLst>
                  <a:ext uri="{FF2B5EF4-FFF2-40B4-BE49-F238E27FC236}">
                    <a16:creationId xmlns:a16="http://schemas.microsoft.com/office/drawing/2014/main" id="{5E844138-7AB8-88C0-0605-8C62BA0B7C72}"/>
                  </a:ext>
                </a:extLst>
              </p:cNvPr>
              <p:cNvSpPr txBox="1"/>
              <p:nvPr/>
            </p:nvSpPr>
            <p:spPr>
              <a:xfrm>
                <a:off x="1041560" y="6653171"/>
                <a:ext cx="530608" cy="404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09</a:t>
                </a:r>
                <a:endParaRPr lang="de-DE" sz="1600" b="1" spc="458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95" name="Straight Connector 394">
                <a:extLst>
                  <a:ext uri="{FF2B5EF4-FFF2-40B4-BE49-F238E27FC236}">
                    <a16:creationId xmlns:a16="http://schemas.microsoft.com/office/drawing/2014/main" id="{4DCCDC31-BBD4-7B53-0F69-5E689AF883FE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8" name="Group 387">
              <a:extLst>
                <a:ext uri="{FF2B5EF4-FFF2-40B4-BE49-F238E27FC236}">
                  <a16:creationId xmlns:a16="http://schemas.microsoft.com/office/drawing/2014/main" id="{5AEF4BB0-BAA1-158B-C69E-E24601308AD3}"/>
                </a:ext>
              </a:extLst>
            </p:cNvPr>
            <p:cNvGrpSpPr/>
            <p:nvPr/>
          </p:nvGrpSpPr>
          <p:grpSpPr>
            <a:xfrm>
              <a:off x="5207864" y="3723964"/>
              <a:ext cx="2312811" cy="502702"/>
              <a:chOff x="1047927" y="6655848"/>
              <a:chExt cx="2570575" cy="600764"/>
            </a:xfrm>
          </p:grpSpPr>
          <p:sp>
            <p:nvSpPr>
              <p:cNvPr id="389" name="Rectangle 388">
                <a:extLst>
                  <a:ext uri="{FF2B5EF4-FFF2-40B4-BE49-F238E27FC236}">
                    <a16:creationId xmlns:a16="http://schemas.microsoft.com/office/drawing/2014/main" id="{7971F82D-E3B6-D854-66B9-A3C30B6C5BEC}"/>
                  </a:ext>
                </a:extLst>
              </p:cNvPr>
              <p:cNvSpPr/>
              <p:nvPr/>
            </p:nvSpPr>
            <p:spPr>
              <a:xfrm>
                <a:off x="1047927" y="6659269"/>
                <a:ext cx="1308520" cy="363846"/>
              </a:xfrm>
              <a:prstGeom prst="rect">
                <a:avLst/>
              </a:prstGeom>
              <a:solidFill>
                <a:srgbClr val="D38CB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400" dirty="0">
                  <a:latin typeface="Montserrat" panose="00000500000000000000" pitchFamily="50" charset="0"/>
                </a:endParaRPr>
              </a:p>
            </p:txBody>
          </p:sp>
          <p:sp>
            <p:nvSpPr>
              <p:cNvPr id="390" name="TextBox 389">
                <a:extLst>
                  <a:ext uri="{FF2B5EF4-FFF2-40B4-BE49-F238E27FC236}">
                    <a16:creationId xmlns:a16="http://schemas.microsoft.com/office/drawing/2014/main" id="{AE493120-F68B-77D7-34EF-F66D57ADD205}"/>
                  </a:ext>
                </a:extLst>
              </p:cNvPr>
              <p:cNvSpPr txBox="1"/>
              <p:nvPr/>
            </p:nvSpPr>
            <p:spPr>
              <a:xfrm>
                <a:off x="1406714" y="6655848"/>
                <a:ext cx="2211788" cy="600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600"/>
                  </a:lnSpc>
                </a:pPr>
                <a:r>
                  <a:rPr lang="de-DE" sz="1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aufbauen </a:t>
                </a:r>
              </a:p>
              <a:p>
                <a:pPr>
                  <a:lnSpc>
                    <a:spcPts val="1600"/>
                  </a:lnSpc>
                </a:pPr>
                <a:endPara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91" name="Straight Connector 390">
                <a:extLst>
                  <a:ext uri="{FF2B5EF4-FFF2-40B4-BE49-F238E27FC236}">
                    <a16:creationId xmlns:a16="http://schemas.microsoft.com/office/drawing/2014/main" id="{AFFE9C81-A732-C8E2-3E26-B5E2515AD693}"/>
                  </a:ext>
                </a:extLst>
              </p:cNvPr>
              <p:cNvCxnSpPr/>
              <p:nvPr/>
            </p:nvCxnSpPr>
            <p:spPr>
              <a:xfrm>
                <a:off x="1472392" y="6669182"/>
                <a:ext cx="0" cy="360000"/>
              </a:xfrm>
              <a:prstGeom prst="line">
                <a:avLst/>
              </a:prstGeom>
              <a:ln w="12700">
                <a:solidFill>
                  <a:srgbClr val="FFFFFF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6" name="Text Placeholder 2">
            <a:extLst>
              <a:ext uri="{FF2B5EF4-FFF2-40B4-BE49-F238E27FC236}">
                <a16:creationId xmlns:a16="http://schemas.microsoft.com/office/drawing/2014/main" id="{88BFE6E4-5041-D367-FB9A-AF7C4E49B7B5}"/>
              </a:ext>
            </a:extLst>
          </p:cNvPr>
          <p:cNvSpPr txBox="1">
            <a:spLocks/>
          </p:cNvSpPr>
          <p:nvPr/>
        </p:nvSpPr>
        <p:spPr>
          <a:xfrm>
            <a:off x="2616012" y="7635503"/>
            <a:ext cx="2271424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lvl="0" indent="-273050">
              <a:lnSpc>
                <a:spcPts val="90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9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Prüfen Sie die Alters­vor­sorge Ihrer Partnerin oder Ihres Partners.</a:t>
            </a:r>
          </a:p>
          <a:p>
            <a:pPr marL="273050" lvl="0" indent="-273050">
              <a:lnSpc>
                <a:spcPts val="90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9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Stellen Sie sicher, dass Sie gege­benen­falls als Begünstigte eingetragen sind.</a:t>
            </a:r>
          </a:p>
          <a:p>
            <a:pPr marL="273050" lvl="0" indent="-273050">
              <a:lnSpc>
                <a:spcPts val="90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95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7" name="Text Placeholder 2">
            <a:extLst>
              <a:ext uri="{FF2B5EF4-FFF2-40B4-BE49-F238E27FC236}">
                <a16:creationId xmlns:a16="http://schemas.microsoft.com/office/drawing/2014/main" id="{6069A2EB-F327-BFC2-B1A0-07D99CEBCAA8}"/>
              </a:ext>
            </a:extLst>
          </p:cNvPr>
          <p:cNvSpPr txBox="1">
            <a:spLocks/>
          </p:cNvSpPr>
          <p:nvPr/>
        </p:nvSpPr>
        <p:spPr>
          <a:xfrm>
            <a:off x="262703" y="7635503"/>
            <a:ext cx="2059982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lvl="0" indent="-273050">
              <a:lnSpc>
                <a:spcPts val="932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9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Erwägen Sie Leibrenten oder andere Produkte, die lebenslang Einkommen bieten.</a:t>
            </a:r>
          </a:p>
          <a:p>
            <a:pPr marL="273050" lvl="0" indent="-273050">
              <a:lnSpc>
                <a:spcPts val="932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9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Planen Sie für mindestens 20–30 Jahre Ruhestand.</a:t>
            </a:r>
          </a:p>
          <a:p>
            <a:pPr marL="273050" lvl="0" indent="-273050">
              <a:lnSpc>
                <a:spcPts val="932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97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8" name="Text Placeholder 2">
            <a:extLst>
              <a:ext uri="{FF2B5EF4-FFF2-40B4-BE49-F238E27FC236}">
                <a16:creationId xmlns:a16="http://schemas.microsoft.com/office/drawing/2014/main" id="{741FBD41-A3BC-A0DD-6F82-63DBC7EEEA13}"/>
              </a:ext>
            </a:extLst>
          </p:cNvPr>
          <p:cNvSpPr txBox="1">
            <a:spLocks/>
          </p:cNvSpPr>
          <p:nvPr/>
        </p:nvSpPr>
        <p:spPr>
          <a:xfrm>
            <a:off x="5171699" y="7627770"/>
            <a:ext cx="2087737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273050">
              <a:lnSpc>
                <a:spcPts val="932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975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Halten Sie eine eigene Rücklage für unerwartete Ausgaben im Ruhestand bereit.</a:t>
            </a:r>
          </a:p>
          <a:p>
            <a:pPr marL="273050" indent="-273050">
              <a:lnSpc>
                <a:spcPts val="932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975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02" name="Group 401">
            <a:extLst>
              <a:ext uri="{FF2B5EF4-FFF2-40B4-BE49-F238E27FC236}">
                <a16:creationId xmlns:a16="http://schemas.microsoft.com/office/drawing/2014/main" id="{3D7F19DD-31DA-1E68-0214-F642D603E513}"/>
              </a:ext>
            </a:extLst>
          </p:cNvPr>
          <p:cNvGrpSpPr/>
          <p:nvPr/>
        </p:nvGrpSpPr>
        <p:grpSpPr>
          <a:xfrm>
            <a:off x="367525" y="8769160"/>
            <a:ext cx="1685312" cy="338554"/>
            <a:chOff x="1041560" y="6643326"/>
            <a:chExt cx="1873142" cy="404595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3A2D337F-1059-0CAA-AAB8-4196819C746F}"/>
                </a:ext>
              </a:extLst>
            </p:cNvPr>
            <p:cNvSpPr/>
            <p:nvPr/>
          </p:nvSpPr>
          <p:spPr>
            <a:xfrm>
              <a:off x="1047926" y="6659269"/>
              <a:ext cx="2075813" cy="363846"/>
            </a:xfrm>
            <a:prstGeom prst="rect">
              <a:avLst/>
            </a:prstGeom>
            <a:solidFill>
              <a:srgbClr val="D38C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400" dirty="0">
                <a:latin typeface="Montserrat" panose="00000500000000000000" pitchFamily="50" charset="0"/>
              </a:endParaRP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C75476FF-A912-FB18-048D-F0B8E479147E}"/>
                </a:ext>
              </a:extLst>
            </p:cNvPr>
            <p:cNvSpPr txBox="1"/>
            <p:nvPr/>
          </p:nvSpPr>
          <p:spPr>
            <a:xfrm>
              <a:off x="1407716" y="6671407"/>
              <a:ext cx="1946287" cy="35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de-DE" sz="1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Informiert bleiben </a:t>
              </a:r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1F2DD34B-281B-C7D0-E1F0-CD3C8484E9C8}"/>
                </a:ext>
              </a:extLst>
            </p:cNvPr>
            <p:cNvSpPr txBox="1"/>
            <p:nvPr/>
          </p:nvSpPr>
          <p:spPr>
            <a:xfrm>
              <a:off x="1041560" y="6643326"/>
              <a:ext cx="530608" cy="404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  <a:endParaRPr lang="de-DE" sz="1600" b="1" spc="458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10" name="Straight Connector 409">
              <a:extLst>
                <a:ext uri="{FF2B5EF4-FFF2-40B4-BE49-F238E27FC236}">
                  <a16:creationId xmlns:a16="http://schemas.microsoft.com/office/drawing/2014/main" id="{D3EA2610-8F90-9814-AD12-D2F38AE8FCD4}"/>
                </a:ext>
              </a:extLst>
            </p:cNvPr>
            <p:cNvCxnSpPr/>
            <p:nvPr/>
          </p:nvCxnSpPr>
          <p:spPr>
            <a:xfrm>
              <a:off x="1472392" y="6669182"/>
              <a:ext cx="0" cy="360000"/>
            </a:xfrm>
            <a:prstGeom prst="line">
              <a:avLst/>
            </a:prstGeom>
            <a:ln w="12700">
              <a:solidFill>
                <a:srgbClr val="FFFFFF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1" name="Text Placeholder 2">
            <a:extLst>
              <a:ext uri="{FF2B5EF4-FFF2-40B4-BE49-F238E27FC236}">
                <a16:creationId xmlns:a16="http://schemas.microsoft.com/office/drawing/2014/main" id="{6FFF374A-5E44-619F-2C4E-647D267AA034}"/>
              </a:ext>
            </a:extLst>
          </p:cNvPr>
          <p:cNvSpPr txBox="1">
            <a:spLocks/>
          </p:cNvSpPr>
          <p:nvPr/>
        </p:nvSpPr>
        <p:spPr>
          <a:xfrm>
            <a:off x="281066" y="9237008"/>
            <a:ext cx="2256984" cy="1188345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lvl="0" indent="-273050">
              <a:lnSpc>
                <a:spcPts val="90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9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Prüfen Sie regelmäßig Ren­ten­infor­matio­nen und Geset­zes­ände­run­gen.</a:t>
            </a:r>
          </a:p>
          <a:p>
            <a:pPr marL="273050" lvl="0" indent="-273050">
              <a:lnSpc>
                <a:spcPts val="908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r>
              <a:rPr lang="de-DE" sz="95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Verfolgen Sie Ihren Fortschritt mit digitalen Ren­ten­über­sich­ten oder Ren­ten­rech­nern.</a:t>
            </a:r>
          </a:p>
          <a:p>
            <a:pPr marL="273050" lvl="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73050" indent="-273050">
              <a:lnSpc>
                <a:spcPts val="956"/>
              </a:lnSpc>
              <a:spcBef>
                <a:spcPts val="0"/>
              </a:spcBef>
              <a:spcAft>
                <a:spcPts val="200"/>
              </a:spcAft>
              <a:buClr>
                <a:srgbClr val="334A84"/>
              </a:buClr>
              <a:buSzPct val="120000"/>
              <a:buFont typeface="Wingdings" pitchFamily="2" charset="2"/>
              <a:buChar char="q"/>
            </a:pPr>
            <a:endParaRPr lang="de-DE" sz="10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5B810C-392E-A7D5-40B6-950001AD7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9839" y="9855007"/>
            <a:ext cx="1398513" cy="311410"/>
          </a:xfrm>
          <a:prstGeom prst="rect">
            <a:avLst/>
          </a:prstGeom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EF3AE0A2-B532-9A2E-9BC4-A78080264E8C}"/>
              </a:ext>
            </a:extLst>
          </p:cNvPr>
          <p:cNvSpPr/>
          <p:nvPr/>
        </p:nvSpPr>
        <p:spPr>
          <a:xfrm>
            <a:off x="5387064" y="8577186"/>
            <a:ext cx="3272283" cy="2119572"/>
          </a:xfrm>
          <a:custGeom>
            <a:avLst/>
            <a:gdLst>
              <a:gd name="connsiteX0" fmla="*/ 2652672 w 2824721"/>
              <a:gd name="connsiteY0" fmla="*/ 1748838 h 1748838"/>
              <a:gd name="connsiteX1" fmla="*/ 2769282 w 2824721"/>
              <a:gd name="connsiteY1" fmla="*/ 1382663 h 1748838"/>
              <a:gd name="connsiteX2" fmla="*/ 2593266 w 2824721"/>
              <a:gd name="connsiteY2" fmla="*/ 1030633 h 1748838"/>
              <a:gd name="connsiteX3" fmla="*/ 2765510 w 2824721"/>
              <a:gd name="connsiteY3" fmla="*/ 610396 h 1748838"/>
              <a:gd name="connsiteX4" fmla="*/ 2310699 w 2824721"/>
              <a:gd name="connsiteY4" fmla="*/ 657543 h 1748838"/>
              <a:gd name="connsiteX5" fmla="*/ 2155114 w 2824721"/>
              <a:gd name="connsiteY5" fmla="*/ 436267 h 1748838"/>
              <a:gd name="connsiteX6" fmla="*/ 2033789 w 2824721"/>
              <a:gd name="connsiteY6" fmla="*/ 0 h 1748838"/>
              <a:gd name="connsiteX7" fmla="*/ 948780 w 2824721"/>
              <a:gd name="connsiteY7" fmla="*/ 899564 h 1748838"/>
              <a:gd name="connsiteX8" fmla="*/ 658355 w 2824721"/>
              <a:gd name="connsiteY8" fmla="*/ 825072 h 1748838"/>
              <a:gd name="connsiteX9" fmla="*/ 637925 w 2824721"/>
              <a:gd name="connsiteY9" fmla="*/ 523331 h 1748838"/>
              <a:gd name="connsiteX10" fmla="*/ 155454 w 2824721"/>
              <a:gd name="connsiteY10" fmla="*/ 925966 h 1748838"/>
              <a:gd name="connsiteX11" fmla="*/ 240319 w 2824721"/>
              <a:gd name="connsiteY11" fmla="*/ 1748838 h 1748838"/>
              <a:gd name="connsiteX12" fmla="*/ 2652986 w 2824721"/>
              <a:gd name="connsiteY12" fmla="*/ 1748838 h 174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24721" h="1748838">
                <a:moveTo>
                  <a:pt x="2652672" y="1748838"/>
                </a:moveTo>
                <a:cubicBezTo>
                  <a:pt x="2652672" y="1748838"/>
                  <a:pt x="2943097" y="1559622"/>
                  <a:pt x="2769282" y="1382663"/>
                </a:cubicBezTo>
                <a:cubicBezTo>
                  <a:pt x="2595467" y="1205705"/>
                  <a:pt x="2543291" y="1227707"/>
                  <a:pt x="2593266" y="1030633"/>
                </a:cubicBezTo>
                <a:cubicBezTo>
                  <a:pt x="2643242" y="833558"/>
                  <a:pt x="2846288" y="760009"/>
                  <a:pt x="2765510" y="610396"/>
                </a:cubicBezTo>
                <a:cubicBezTo>
                  <a:pt x="2668702" y="430923"/>
                  <a:pt x="2447739" y="594680"/>
                  <a:pt x="2310699" y="657543"/>
                </a:cubicBezTo>
                <a:cubicBezTo>
                  <a:pt x="2055477" y="774468"/>
                  <a:pt x="2057048" y="599709"/>
                  <a:pt x="2155114" y="436267"/>
                </a:cubicBezTo>
                <a:cubicBezTo>
                  <a:pt x="2253180" y="272824"/>
                  <a:pt x="2260095" y="0"/>
                  <a:pt x="2033789" y="0"/>
                </a:cubicBezTo>
                <a:cubicBezTo>
                  <a:pt x="1807484" y="0"/>
                  <a:pt x="1246749" y="531818"/>
                  <a:pt x="948780" y="899564"/>
                </a:cubicBezTo>
                <a:cubicBezTo>
                  <a:pt x="770565" y="1119583"/>
                  <a:pt x="640439" y="966513"/>
                  <a:pt x="658355" y="825072"/>
                </a:cubicBezTo>
                <a:cubicBezTo>
                  <a:pt x="669985" y="735178"/>
                  <a:pt x="693558" y="589966"/>
                  <a:pt x="637925" y="523331"/>
                </a:cubicBezTo>
                <a:cubicBezTo>
                  <a:pt x="540802" y="407350"/>
                  <a:pt x="256034" y="770696"/>
                  <a:pt x="155454" y="925966"/>
                </a:cubicBezTo>
                <a:cubicBezTo>
                  <a:pt x="-238380" y="1533534"/>
                  <a:pt x="240319" y="1748838"/>
                  <a:pt x="240319" y="1748838"/>
                </a:cubicBezTo>
                <a:lnTo>
                  <a:pt x="2652986" y="1748838"/>
                </a:lnTo>
                <a:close/>
              </a:path>
            </a:pathLst>
          </a:custGeom>
          <a:solidFill>
            <a:srgbClr val="D2CDFF">
              <a:alpha val="54000"/>
            </a:srgbClr>
          </a:solidFill>
          <a:ln w="3135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353" name="Graphic 352">
            <a:extLst>
              <a:ext uri="{FF2B5EF4-FFF2-40B4-BE49-F238E27FC236}">
                <a16:creationId xmlns:a16="http://schemas.microsoft.com/office/drawing/2014/main" id="{0173E169-4A64-CF2E-71A8-E88A10094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69779" t="43830" r="12773" b="34042"/>
          <a:stretch>
            <a:fillRect/>
          </a:stretch>
        </p:blipFill>
        <p:spPr>
          <a:xfrm>
            <a:off x="4258997" y="8166439"/>
            <a:ext cx="2927425" cy="2170030"/>
          </a:xfrm>
          <a:prstGeom prst="rect">
            <a:avLst/>
          </a:prstGeom>
        </p:spPr>
      </p:pic>
      <p:grpSp>
        <p:nvGrpSpPr>
          <p:cNvPr id="362" name="Graphic 2">
            <a:extLst>
              <a:ext uri="{FF2B5EF4-FFF2-40B4-BE49-F238E27FC236}">
                <a16:creationId xmlns:a16="http://schemas.microsoft.com/office/drawing/2014/main" id="{866A84EA-ACEB-FAED-831F-3CAA2B82A323}"/>
              </a:ext>
            </a:extLst>
          </p:cNvPr>
          <p:cNvGrpSpPr/>
          <p:nvPr/>
        </p:nvGrpSpPr>
        <p:grpSpPr>
          <a:xfrm>
            <a:off x="277769" y="3817747"/>
            <a:ext cx="481397" cy="481397"/>
            <a:chOff x="9582858" y="3724577"/>
            <a:chExt cx="188587" cy="188587"/>
          </a:xfrm>
          <a:solidFill>
            <a:schemeClr val="bg1"/>
          </a:solidFill>
        </p:grpSpPr>
        <p:grpSp>
          <p:nvGrpSpPr>
            <p:cNvPr id="399" name="Graphic 2">
              <a:extLst>
                <a:ext uri="{FF2B5EF4-FFF2-40B4-BE49-F238E27FC236}">
                  <a16:creationId xmlns:a16="http://schemas.microsoft.com/office/drawing/2014/main" id="{2F594D7D-ECB0-DE75-8300-230C0A943E7E}"/>
                </a:ext>
              </a:extLst>
            </p:cNvPr>
            <p:cNvGrpSpPr/>
            <p:nvPr/>
          </p:nvGrpSpPr>
          <p:grpSpPr>
            <a:xfrm>
              <a:off x="9674009" y="3724577"/>
              <a:ext cx="6286" cy="188587"/>
              <a:chOff x="9674009" y="3724577"/>
              <a:chExt cx="6286" cy="188587"/>
            </a:xfrm>
            <a:grpFill/>
          </p:grpSpPr>
          <p:sp>
            <p:nvSpPr>
              <p:cNvPr id="421" name="Freeform 420">
                <a:extLst>
                  <a:ext uri="{FF2B5EF4-FFF2-40B4-BE49-F238E27FC236}">
                    <a16:creationId xmlns:a16="http://schemas.microsoft.com/office/drawing/2014/main" id="{8B2749C5-04DB-1935-A775-7D6987B04248}"/>
                  </a:ext>
                </a:extLst>
              </p:cNvPr>
              <p:cNvSpPr/>
              <p:nvPr/>
            </p:nvSpPr>
            <p:spPr>
              <a:xfrm>
                <a:off x="9674009" y="3724577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22" name="Freeform 421">
                <a:extLst>
                  <a:ext uri="{FF2B5EF4-FFF2-40B4-BE49-F238E27FC236}">
                    <a16:creationId xmlns:a16="http://schemas.microsoft.com/office/drawing/2014/main" id="{3A0FC4E6-2B78-E27B-2D2C-9E57931D1889}"/>
                  </a:ext>
                </a:extLst>
              </p:cNvPr>
              <p:cNvSpPr/>
              <p:nvPr/>
            </p:nvSpPr>
            <p:spPr>
              <a:xfrm>
                <a:off x="9674009" y="3886134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400" name="Graphic 2">
              <a:extLst>
                <a:ext uri="{FF2B5EF4-FFF2-40B4-BE49-F238E27FC236}">
                  <a16:creationId xmlns:a16="http://schemas.microsoft.com/office/drawing/2014/main" id="{43982B64-97A9-987F-96AD-6B65FC2535AF}"/>
                </a:ext>
              </a:extLst>
            </p:cNvPr>
            <p:cNvGrpSpPr/>
            <p:nvPr/>
          </p:nvGrpSpPr>
          <p:grpSpPr>
            <a:xfrm>
              <a:off x="9627131" y="3735889"/>
              <a:ext cx="100031" cy="166227"/>
              <a:chOff x="9627131" y="3735889"/>
              <a:chExt cx="100031" cy="166227"/>
            </a:xfrm>
            <a:grpFill/>
          </p:grpSpPr>
          <p:sp>
            <p:nvSpPr>
              <p:cNvPr id="419" name="Freeform 418">
                <a:extLst>
                  <a:ext uri="{FF2B5EF4-FFF2-40B4-BE49-F238E27FC236}">
                    <a16:creationId xmlns:a16="http://schemas.microsoft.com/office/drawing/2014/main" id="{898F4746-1264-DAAA-C495-33BEE451E927}"/>
                  </a:ext>
                </a:extLst>
              </p:cNvPr>
              <p:cNvSpPr/>
              <p:nvPr/>
            </p:nvSpPr>
            <p:spPr>
              <a:xfrm rot="-1800001">
                <a:off x="9633467" y="3735649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20" name="Freeform 419">
                <a:extLst>
                  <a:ext uri="{FF2B5EF4-FFF2-40B4-BE49-F238E27FC236}">
                    <a16:creationId xmlns:a16="http://schemas.microsoft.com/office/drawing/2014/main" id="{CC50942B-33B0-3985-D79D-04646572178F}"/>
                  </a:ext>
                </a:extLst>
              </p:cNvPr>
              <p:cNvSpPr/>
              <p:nvPr/>
            </p:nvSpPr>
            <p:spPr>
              <a:xfrm rot="-1800001">
                <a:off x="9714539" y="3875324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401" name="Graphic 2">
              <a:extLst>
                <a:ext uri="{FF2B5EF4-FFF2-40B4-BE49-F238E27FC236}">
                  <a16:creationId xmlns:a16="http://schemas.microsoft.com/office/drawing/2014/main" id="{843C2A67-3CD9-5476-2D7C-2EAF91AB18A5}"/>
                </a:ext>
              </a:extLst>
            </p:cNvPr>
            <p:cNvGrpSpPr/>
            <p:nvPr/>
          </p:nvGrpSpPr>
          <p:grpSpPr>
            <a:xfrm>
              <a:off x="9593984" y="3769282"/>
              <a:ext cx="166600" cy="99503"/>
              <a:chOff x="9593984" y="3769282"/>
              <a:chExt cx="166600" cy="99503"/>
            </a:xfrm>
            <a:grpFill/>
          </p:grpSpPr>
          <p:sp>
            <p:nvSpPr>
              <p:cNvPr id="417" name="Freeform 416">
                <a:extLst>
                  <a:ext uri="{FF2B5EF4-FFF2-40B4-BE49-F238E27FC236}">
                    <a16:creationId xmlns:a16="http://schemas.microsoft.com/office/drawing/2014/main" id="{2F35376E-8785-2E15-2B6F-5BE209637352}"/>
                  </a:ext>
                </a:extLst>
              </p:cNvPr>
              <p:cNvSpPr/>
              <p:nvPr/>
            </p:nvSpPr>
            <p:spPr>
              <a:xfrm rot="-3599999">
                <a:off x="9604117" y="3765246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8" name="Freeform 417">
                <a:extLst>
                  <a:ext uri="{FF2B5EF4-FFF2-40B4-BE49-F238E27FC236}">
                    <a16:creationId xmlns:a16="http://schemas.microsoft.com/office/drawing/2014/main" id="{2D567499-A736-4457-B9C9-10CFD732E8AC}"/>
                  </a:ext>
                </a:extLst>
              </p:cNvPr>
              <p:cNvSpPr/>
              <p:nvPr/>
            </p:nvSpPr>
            <p:spPr>
              <a:xfrm rot="-3599999">
                <a:off x="9744165" y="3845790"/>
                <a:ext cx="6286" cy="27030"/>
              </a:xfrm>
              <a:custGeom>
                <a:avLst/>
                <a:gdLst>
                  <a:gd name="connsiteX0" fmla="*/ 0 w 6286"/>
                  <a:gd name="connsiteY0" fmla="*/ 0 h 27030"/>
                  <a:gd name="connsiteX1" fmla="*/ 6286 w 6286"/>
                  <a:gd name="connsiteY1" fmla="*/ 0 h 27030"/>
                  <a:gd name="connsiteX2" fmla="*/ 6286 w 6286"/>
                  <a:gd name="connsiteY2" fmla="*/ 27031 h 27030"/>
                  <a:gd name="connsiteX3" fmla="*/ 0 w 6286"/>
                  <a:gd name="connsiteY3" fmla="*/ 27031 h 27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86" h="27030">
                    <a:moveTo>
                      <a:pt x="0" y="0"/>
                    </a:moveTo>
                    <a:lnTo>
                      <a:pt x="6286" y="0"/>
                    </a:lnTo>
                    <a:lnTo>
                      <a:pt x="6286" y="27031"/>
                    </a:lnTo>
                    <a:lnTo>
                      <a:pt x="0" y="27031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403" name="Graphic 2">
              <a:extLst>
                <a:ext uri="{FF2B5EF4-FFF2-40B4-BE49-F238E27FC236}">
                  <a16:creationId xmlns:a16="http://schemas.microsoft.com/office/drawing/2014/main" id="{463563D1-E9BF-8A5F-175C-5F906ADEBEAC}"/>
                </a:ext>
              </a:extLst>
            </p:cNvPr>
            <p:cNvGrpSpPr/>
            <p:nvPr/>
          </p:nvGrpSpPr>
          <p:grpSpPr>
            <a:xfrm>
              <a:off x="9582858" y="3815727"/>
              <a:ext cx="188587" cy="6286"/>
              <a:chOff x="9582858" y="3815727"/>
              <a:chExt cx="188587" cy="6286"/>
            </a:xfrm>
            <a:grpFill/>
          </p:grpSpPr>
          <p:sp>
            <p:nvSpPr>
              <p:cNvPr id="415" name="Freeform 414">
                <a:extLst>
                  <a:ext uri="{FF2B5EF4-FFF2-40B4-BE49-F238E27FC236}">
                    <a16:creationId xmlns:a16="http://schemas.microsoft.com/office/drawing/2014/main" id="{907F1E61-03EE-2A3C-9142-C80219F53A68}"/>
                  </a:ext>
                </a:extLst>
              </p:cNvPr>
              <p:cNvSpPr/>
              <p:nvPr/>
            </p:nvSpPr>
            <p:spPr>
              <a:xfrm>
                <a:off x="9582858" y="3815727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6" name="Freeform 415">
                <a:extLst>
                  <a:ext uri="{FF2B5EF4-FFF2-40B4-BE49-F238E27FC236}">
                    <a16:creationId xmlns:a16="http://schemas.microsoft.com/office/drawing/2014/main" id="{59D7E48A-48A7-CE41-3E56-0517A3BE4107}"/>
                  </a:ext>
                </a:extLst>
              </p:cNvPr>
              <p:cNvSpPr/>
              <p:nvPr/>
            </p:nvSpPr>
            <p:spPr>
              <a:xfrm>
                <a:off x="9744415" y="3815727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404" name="Graphic 2">
              <a:extLst>
                <a:ext uri="{FF2B5EF4-FFF2-40B4-BE49-F238E27FC236}">
                  <a16:creationId xmlns:a16="http://schemas.microsoft.com/office/drawing/2014/main" id="{4FCADFF7-0493-B768-F959-26FF2E86307D}"/>
                </a:ext>
              </a:extLst>
            </p:cNvPr>
            <p:cNvGrpSpPr/>
            <p:nvPr/>
          </p:nvGrpSpPr>
          <p:grpSpPr>
            <a:xfrm>
              <a:off x="9594090" y="3768730"/>
              <a:ext cx="166384" cy="99759"/>
              <a:chOff x="9594090" y="3768730"/>
              <a:chExt cx="166384" cy="99759"/>
            </a:xfrm>
            <a:grpFill/>
          </p:grpSpPr>
          <p:sp>
            <p:nvSpPr>
              <p:cNvPr id="413" name="Freeform 412">
                <a:extLst>
                  <a:ext uri="{FF2B5EF4-FFF2-40B4-BE49-F238E27FC236}">
                    <a16:creationId xmlns:a16="http://schemas.microsoft.com/office/drawing/2014/main" id="{9B95A1E3-E037-9DAD-F02E-A7ABB05AC07A}"/>
                  </a:ext>
                </a:extLst>
              </p:cNvPr>
              <p:cNvSpPr/>
              <p:nvPr/>
            </p:nvSpPr>
            <p:spPr>
              <a:xfrm rot="-1800001">
                <a:off x="9593851" y="3855866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4" name="Freeform 413">
                <a:extLst>
                  <a:ext uri="{FF2B5EF4-FFF2-40B4-BE49-F238E27FC236}">
                    <a16:creationId xmlns:a16="http://schemas.microsoft.com/office/drawing/2014/main" id="{2C848900-2AD6-0B5B-7BB0-BFC6EF9FF03B}"/>
                  </a:ext>
                </a:extLst>
              </p:cNvPr>
              <p:cNvSpPr/>
              <p:nvPr/>
            </p:nvSpPr>
            <p:spPr>
              <a:xfrm rot="-1800001">
                <a:off x="9733683" y="3775066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  <p:grpSp>
          <p:nvGrpSpPr>
            <p:cNvPr id="405" name="Graphic 2">
              <a:extLst>
                <a:ext uri="{FF2B5EF4-FFF2-40B4-BE49-F238E27FC236}">
                  <a16:creationId xmlns:a16="http://schemas.microsoft.com/office/drawing/2014/main" id="{6BE6572B-429B-1205-126C-B5DA04904783}"/>
                </a:ext>
              </a:extLst>
            </p:cNvPr>
            <p:cNvGrpSpPr/>
            <p:nvPr/>
          </p:nvGrpSpPr>
          <p:grpSpPr>
            <a:xfrm>
              <a:off x="9627475" y="3735518"/>
              <a:ext cx="99817" cy="166600"/>
              <a:chOff x="9627475" y="3735518"/>
              <a:chExt cx="99817" cy="166600"/>
            </a:xfrm>
            <a:grpFill/>
          </p:grpSpPr>
          <p:sp>
            <p:nvSpPr>
              <p:cNvPr id="406" name="Freeform 405">
                <a:extLst>
                  <a:ext uri="{FF2B5EF4-FFF2-40B4-BE49-F238E27FC236}">
                    <a16:creationId xmlns:a16="http://schemas.microsoft.com/office/drawing/2014/main" id="{6D3C1E24-E248-277D-BA40-CC9F43D87CB7}"/>
                  </a:ext>
                </a:extLst>
              </p:cNvPr>
              <p:cNvSpPr/>
              <p:nvPr/>
            </p:nvSpPr>
            <p:spPr>
              <a:xfrm rot="-3599999">
                <a:off x="9623439" y="3885700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  <p:sp>
            <p:nvSpPr>
              <p:cNvPr id="412" name="Freeform 411">
                <a:extLst>
                  <a:ext uri="{FF2B5EF4-FFF2-40B4-BE49-F238E27FC236}">
                    <a16:creationId xmlns:a16="http://schemas.microsoft.com/office/drawing/2014/main" id="{A6307268-7715-EBC0-7BCC-B5CDEFD5B760}"/>
                  </a:ext>
                </a:extLst>
              </p:cNvPr>
              <p:cNvSpPr/>
              <p:nvPr/>
            </p:nvSpPr>
            <p:spPr>
              <a:xfrm rot="-3599999">
                <a:off x="9704297" y="3745652"/>
                <a:ext cx="27030" cy="6286"/>
              </a:xfrm>
              <a:custGeom>
                <a:avLst/>
                <a:gdLst>
                  <a:gd name="connsiteX0" fmla="*/ 0 w 27030"/>
                  <a:gd name="connsiteY0" fmla="*/ 0 h 6286"/>
                  <a:gd name="connsiteX1" fmla="*/ 27031 w 27030"/>
                  <a:gd name="connsiteY1" fmla="*/ 0 h 6286"/>
                  <a:gd name="connsiteX2" fmla="*/ 27031 w 27030"/>
                  <a:gd name="connsiteY2" fmla="*/ 6286 h 6286"/>
                  <a:gd name="connsiteX3" fmla="*/ 0 w 27030"/>
                  <a:gd name="connsiteY3" fmla="*/ 6286 h 6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030" h="6286">
                    <a:moveTo>
                      <a:pt x="0" y="0"/>
                    </a:moveTo>
                    <a:lnTo>
                      <a:pt x="27031" y="0"/>
                    </a:lnTo>
                    <a:lnTo>
                      <a:pt x="27031" y="6286"/>
                    </a:lnTo>
                    <a:lnTo>
                      <a:pt x="0" y="6286"/>
                    </a:lnTo>
                    <a:close/>
                  </a:path>
                </a:pathLst>
              </a:custGeom>
              <a:grpFill/>
              <a:ln w="313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77972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368</TotalTime>
  <Words>572</Words>
  <Application>Microsoft Macintosh PowerPoint</Application>
  <PresentationFormat>Custom</PresentationFormat>
  <Paragraphs>102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Gillian Keane</cp:lastModifiedBy>
  <cp:revision>26</cp:revision>
  <dcterms:created xsi:type="dcterms:W3CDTF">2025-03-04T10:43:58Z</dcterms:created>
  <dcterms:modified xsi:type="dcterms:W3CDTF">2026-01-23T11:26:26Z</dcterms:modified>
</cp:coreProperties>
</file>